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3" r:id="rId2"/>
    <p:sldId id="343" r:id="rId3"/>
    <p:sldId id="344" r:id="rId4"/>
    <p:sldId id="346" r:id="rId5"/>
    <p:sldId id="345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2" r:id="rId29"/>
    <p:sldId id="373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66"/>
    <a:srgbClr val="008080"/>
    <a:srgbClr val="FF0000"/>
    <a:srgbClr val="8AF2AA"/>
    <a:srgbClr val="006699"/>
    <a:srgbClr val="00FF00"/>
    <a:srgbClr val="339933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0"/>
  </p:normalViewPr>
  <p:slideViewPr>
    <p:cSldViewPr snapToGrid="0">
      <p:cViewPr>
        <p:scale>
          <a:sx n="68" d="100"/>
          <a:sy n="68" d="100"/>
        </p:scale>
        <p:origin x="-12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D2A784D-4115-406E-84FD-6A6AB46AA3D3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063BE9C-25AF-4D4E-A237-1CD9E21CC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975E-52BD-4E54-9EBE-42DED5D7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4411-8755-4F45-AF5E-A0F01303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1FC5-8DB0-4315-A076-E670CF4F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611C-1EF4-4A5C-A81E-DC80D4A92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A0F2-3144-4A48-9D25-E3761922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8524-95AB-48CE-B75E-D6695F67D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3255-6E5B-4660-B476-914C3E89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F0A8-FE78-4539-A385-10A72D6F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0003-ACE4-4D39-8C4A-20A05768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FEFC-91E9-4445-B4F0-D8F20A51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A242-D33D-45E1-945C-8AF6B9F8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rgbClr val="0073AE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pic>
        <p:nvPicPr>
          <p:cNvPr id="2053" name="Picture 7" descr="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logo Large"/>
          <p:cNvPicPr>
            <a:picLocks noChangeAspect="1" noChangeArrowheads="1"/>
          </p:cNvPicPr>
          <p:nvPr/>
        </p:nvPicPr>
        <p:blipFill>
          <a:blip r:embed="rId14" cstate="print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</a:defRPr>
            </a:lvl1pPr>
          </a:lstStyle>
          <a:p>
            <a:pPr>
              <a:defRPr/>
            </a:pPr>
            <a:fld id="{1C2CD3DC-53C1-40B7-91BF-53812F62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times.com/electronics-news/4120367/ITRS-roadmap-extends-optical-litho-pushes-out-EUV-to-2013" TargetMode="External"/><Relationship Id="rId2" Type="http://schemas.openxmlformats.org/officeDocument/2006/relationships/hyperlink" Target="http://www.eetimes.com/electronics-news/4089992/Intel-revises-litho-roadmap-amid-157-nm-EUV-delay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times.com/electronics-news/4213628/Intel--EUV-misses-10-nm-milestone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87375" y="2757488"/>
            <a:ext cx="7896225" cy="1308075"/>
          </a:xfrm>
          <a:ln>
            <a:solidFill>
              <a:srgbClr val="006699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b="1" dirty="0" smtClean="0"/>
              <a:t>Monolithic 3D DRAM Technology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4740275"/>
            <a:ext cx="9144000" cy="1597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u="sng" dirty="0" smtClean="0"/>
              <a:t>Deepak C. </a:t>
            </a:r>
            <a:r>
              <a:rPr lang="en-US" u="sng" dirty="0" err="1" smtClean="0"/>
              <a:t>Sekar</a:t>
            </a:r>
            <a:r>
              <a:rPr lang="en-US" dirty="0" smtClean="0"/>
              <a:t>, Brian </a:t>
            </a:r>
            <a:r>
              <a:rPr lang="en-US" dirty="0" err="1" smtClean="0"/>
              <a:t>Cronquist</a:t>
            </a:r>
            <a:r>
              <a:rPr lang="en-US" dirty="0" smtClean="0"/>
              <a:t>, Israel </a:t>
            </a:r>
            <a:r>
              <a:rPr lang="en-US" dirty="0" err="1" smtClean="0"/>
              <a:t>Beinglass</a:t>
            </a:r>
            <a:r>
              <a:rPr lang="en-US" dirty="0" smtClean="0"/>
              <a:t>, Paul Lim, </a:t>
            </a:r>
            <a:r>
              <a:rPr lang="en-US" dirty="0" err="1" smtClean="0"/>
              <a:t>Zvi</a:t>
            </a:r>
            <a:r>
              <a:rPr lang="en-US" dirty="0" smtClean="0"/>
              <a:t> Or-Bach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June 2011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42900" y="1181100"/>
            <a:ext cx="84486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95275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9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1670050" y="12700"/>
            <a:ext cx="53498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2854A-6F25-4D78-B932-068269F20C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3200400" y="65881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0073AE"/>
                </a:solidFill>
                <a:latin typeface="+mj-lt"/>
              </a:rPr>
              <a:t>MonolithIC 3D Inc. </a:t>
            </a:r>
            <a:r>
              <a:rPr lang="en-US" sz="1000" dirty="0" smtClean="0">
                <a:solidFill>
                  <a:srgbClr val="0073AE"/>
                </a:solidFill>
                <a:latin typeface="+mj-lt"/>
              </a:rPr>
              <a:t>Patents </a:t>
            </a:r>
            <a:r>
              <a:rPr lang="en-US" sz="1000" dirty="0">
                <a:solidFill>
                  <a:srgbClr val="0073AE"/>
                </a:solidFill>
                <a:latin typeface="+mj-lt"/>
              </a:rPr>
              <a:t>Pending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Status of the DRAM industry today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Monolithic 3D DRAM 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Implications of the technology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technology direction for NAND flash:</a:t>
            </a:r>
            <a:br>
              <a:rPr lang="en-US" dirty="0" smtClean="0"/>
            </a:br>
            <a:r>
              <a:rPr lang="en-US" dirty="0" smtClean="0"/>
              <a:t>Monolithic 3D with shared litho steps for memory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7" y="4895550"/>
            <a:ext cx="8229600" cy="122415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To be viable for DRAM, we require</a:t>
            </a:r>
          </a:p>
          <a:p>
            <a:r>
              <a:rPr lang="en-US" sz="2000" dirty="0" smtClean="0"/>
              <a:t>Single-crystal silicon at low thermal budget </a:t>
            </a:r>
            <a:r>
              <a:rPr lang="en-US" sz="2000" dirty="0" smtClean="0">
                <a:sym typeface="Wingdings" pitchFamily="2" charset="2"/>
              </a:rPr>
              <a:t> Charge leakage low</a:t>
            </a:r>
          </a:p>
          <a:p>
            <a:r>
              <a:rPr lang="en-US" sz="2000" dirty="0" smtClean="0">
                <a:sym typeface="Wingdings" pitchFamily="2" charset="2"/>
              </a:rPr>
              <a:t>Novel monolithic 3D DRAM architecture with shared litho steps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340" y="1692762"/>
            <a:ext cx="2362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Toshiba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BiCS</a:t>
            </a:r>
            <a:endParaRPr lang="en-US" b="1" kern="0" dirty="0">
              <a:latin typeface="+mn-lt"/>
              <a:cs typeface="+mn-cs"/>
            </a:endParaRPr>
          </a:p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P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67720"/>
            <a:ext cx="2057400" cy="22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74" y="2509464"/>
            <a:ext cx="3244433" cy="21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9204" y="2441932"/>
            <a:ext cx="2861603" cy="22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39329" y="1690418"/>
            <a:ext cx="2618934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Samsung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VG-NAND</a:t>
            </a:r>
            <a:endParaRPr lang="en-US" b="1" kern="0" dirty="0">
              <a:latin typeface="+mn-lt"/>
              <a:cs typeface="+mn-cs"/>
            </a:endParaRPr>
          </a:p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P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59791" y="1659939"/>
            <a:ext cx="350285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Macronix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junction-free NAND</a:t>
            </a:r>
            <a:endParaRPr lang="en-US" b="1" kern="0" dirty="0">
              <a:latin typeface="+mn-lt"/>
              <a:cs typeface="+mn-cs"/>
            </a:endParaRPr>
          </a:p>
          <a:p>
            <a:pPr marL="342900" marR="0" lvl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P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crystal Si at low thermal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46" y="1356949"/>
            <a:ext cx="8229600" cy="33416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Obtained using the ion-cut process. It’s use for SOI shown above.</a:t>
            </a:r>
          </a:p>
          <a:p>
            <a:r>
              <a:rPr lang="en-US" sz="2000" dirty="0" smtClean="0"/>
              <a:t>Ion-cut used for high-volume manufacturing SOI wafers for 10+ years.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695136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768359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Activated p Si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466536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923736"/>
            <a:ext cx="304800" cy="153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076136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877698"/>
            <a:ext cx="1371600" cy="198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3152336"/>
            <a:ext cx="1828800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62200" y="269513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590005" y="269434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819401" y="269513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47206" y="269434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276600" y="269513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04405" y="269434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304238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3228536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Top layer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14600" y="4981136"/>
            <a:ext cx="1676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Bottom layer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1" y="4066736"/>
            <a:ext cx="1354282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362200" y="1638029"/>
            <a:ext cx="1676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Hydrogen implant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of top layer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419600" y="1638029"/>
            <a:ext cx="1905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Flip top layer and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bond to bottom</a:t>
            </a: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layer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3533336"/>
            <a:ext cx="1363579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48200" y="3960373"/>
            <a:ext cx="1636295" cy="242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38400" y="4219136"/>
            <a:ext cx="1362249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80438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400800" y="1606060"/>
            <a:ext cx="243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Cleave using 400</a:t>
            </a:r>
            <a:r>
              <a:rPr kumimoji="0" lang="en-US" b="0" i="0" u="sng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</a:t>
            </a: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anneal or sideways</a:t>
            </a: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mechanical force. CMP.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91000" y="3609536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60953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1" y="3990536"/>
            <a:ext cx="1354282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838136"/>
            <a:ext cx="1363579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34200" y="3304736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Activated </a:t>
            </a:r>
            <a:r>
              <a:rPr lang="en-US" b="1" dirty="0">
                <a:latin typeface="Arial Narrow" pitchFamily="34" charset="0"/>
              </a:rPr>
              <a:t>p</a:t>
            </a:r>
            <a:r>
              <a:rPr lang="en-US" sz="1600" b="1" dirty="0" smtClean="0">
                <a:latin typeface="Arial Narrow" pitchFamily="34" charset="0"/>
              </a:rPr>
              <a:t> Si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35" name="Straight Connector 34"/>
          <p:cNvCxnSpPr>
            <a:stCxn id="34" idx="2"/>
          </p:cNvCxnSpPr>
          <p:nvPr/>
        </p:nvCxnSpPr>
        <p:spPr>
          <a:xfrm rot="5400000">
            <a:off x="7595116" y="3622754"/>
            <a:ext cx="164070" cy="266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4600" y="3255722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Activated p Si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3609536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Activated p Si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38400" y="4447736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19400" y="4523937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Silicon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400" y="4295336"/>
            <a:ext cx="1353312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05400" y="4371537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Silicon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04888" y="4219136"/>
            <a:ext cx="132588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467600" y="4371536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Silicon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667000" y="3579373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66FF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Top layer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91000" y="4371536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Double-gated floating body memory cell </a:t>
            </a:r>
            <a:br>
              <a:rPr lang="en-US" dirty="0" smtClean="0"/>
            </a:br>
            <a:r>
              <a:rPr lang="en-US" dirty="0" smtClean="0"/>
              <a:t>well-studied in Silicon (for 2D-DRAM)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530" y="4684542"/>
            <a:ext cx="4344865" cy="717721"/>
          </a:xfrm>
        </p:spPr>
        <p:txBody>
          <a:bodyPr/>
          <a:lstStyle/>
          <a:p>
            <a:r>
              <a:rPr lang="en-US" sz="2000" dirty="0" smtClean="0"/>
              <a:t>0.5V, 55nm channel length </a:t>
            </a:r>
          </a:p>
          <a:p>
            <a:r>
              <a:rPr lang="en-US" sz="2000" dirty="0" smtClean="0"/>
              <a:t>900ms retention</a:t>
            </a:r>
          </a:p>
          <a:p>
            <a:r>
              <a:rPr lang="en-US" sz="2000" dirty="0" smtClean="0"/>
              <a:t>Bipolar mode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2874" y="1744394"/>
            <a:ext cx="294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Hynix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+ Innovative Silicon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VLSI 2010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633" y="2527129"/>
            <a:ext cx="2446900" cy="196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7878" y="1742046"/>
            <a:ext cx="294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Intel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IEDM 2006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01806" y="4668130"/>
            <a:ext cx="4344865" cy="71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2V, 85nm channel length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  <a:latin typeface="+mn-lt"/>
                <a:cs typeface="+mn-cs"/>
              </a:rPr>
              <a:t>10m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retention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MOSFET mode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759" y="2442577"/>
            <a:ext cx="2648315" cy="2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906043" y="3727938"/>
            <a:ext cx="773723" cy="98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novel DRAM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667000" y="5372732"/>
            <a:ext cx="2743200" cy="460884"/>
          </a:xfrm>
          <a:prstGeom prst="cube">
            <a:avLst>
              <a:gd name="adj" fmla="val 5964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7" name="AutoShape 3" descr="75%"/>
          <p:cNvSpPr>
            <a:spLocks noChangeArrowheads="1"/>
          </p:cNvSpPr>
          <p:nvPr/>
        </p:nvSpPr>
        <p:spPr bwMode="auto">
          <a:xfrm>
            <a:off x="3886200" y="4382132"/>
            <a:ext cx="9906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orizontal brick"/>
          <p:cNvSpPr>
            <a:spLocks noChangeArrowheads="1"/>
          </p:cNvSpPr>
          <p:nvPr/>
        </p:nvSpPr>
        <p:spPr bwMode="auto">
          <a:xfrm>
            <a:off x="3810000" y="4686932"/>
            <a:ext cx="762000" cy="838200"/>
          </a:xfrm>
          <a:prstGeom prst="cube">
            <a:avLst>
              <a:gd name="adj" fmla="val 16244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rk upward diagonal"/>
          <p:cNvSpPr>
            <a:spLocks noChangeArrowheads="1"/>
          </p:cNvSpPr>
          <p:nvPr/>
        </p:nvSpPr>
        <p:spPr bwMode="auto">
          <a:xfrm>
            <a:off x="2667000" y="4763133"/>
            <a:ext cx="1143000" cy="914399"/>
          </a:xfrm>
          <a:prstGeom prst="cube">
            <a:avLst>
              <a:gd name="adj" fmla="val 30781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3505200" y="4763133"/>
            <a:ext cx="990600" cy="914399"/>
          </a:xfrm>
          <a:prstGeom prst="cube">
            <a:avLst>
              <a:gd name="adj" fmla="val 30781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AutoShape 2" descr="Horizontal brick"/>
          <p:cNvSpPr>
            <a:spLocks noChangeArrowheads="1"/>
          </p:cNvSpPr>
          <p:nvPr/>
        </p:nvSpPr>
        <p:spPr bwMode="auto">
          <a:xfrm>
            <a:off x="3429000" y="5067932"/>
            <a:ext cx="762000" cy="838200"/>
          </a:xfrm>
          <a:prstGeom prst="cube">
            <a:avLst>
              <a:gd name="adj" fmla="val 16244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" descr="75%"/>
          <p:cNvSpPr>
            <a:spLocks noChangeArrowheads="1"/>
          </p:cNvSpPr>
          <p:nvPr/>
        </p:nvSpPr>
        <p:spPr bwMode="auto">
          <a:xfrm>
            <a:off x="3124200" y="5144132"/>
            <a:ext cx="990600" cy="10668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rk upward diagonal"/>
          <p:cNvSpPr>
            <a:spLocks noChangeArrowheads="1"/>
          </p:cNvSpPr>
          <p:nvPr/>
        </p:nvSpPr>
        <p:spPr bwMode="auto">
          <a:xfrm>
            <a:off x="4267200" y="4763132"/>
            <a:ext cx="1143000" cy="914399"/>
          </a:xfrm>
          <a:prstGeom prst="cube">
            <a:avLst>
              <a:gd name="adj" fmla="val 30781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522033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n+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520122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n+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>
            <a:endCxn id="18" idx="1"/>
          </p:cNvCxnSpPr>
          <p:nvPr/>
        </p:nvCxnSpPr>
        <p:spPr>
          <a:xfrm flipV="1">
            <a:off x="4876800" y="4048787"/>
            <a:ext cx="685800" cy="409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0593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n+ 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848732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Gate Electrode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95800" y="4610732"/>
            <a:ext cx="990600" cy="104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2777" y="4363022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Gate Dielectric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68693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p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34000" y="5525132"/>
            <a:ext cx="304800" cy="28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8800" y="529653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SiO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n-US" sz="2000" b="1" baseline="-25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22031" y="1671633"/>
            <a:ext cx="8398119" cy="12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Innovatively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combines these well-studied technologies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Monolithic 3D with litho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steps shared among multiple memory layers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kern="0" dirty="0">
                <a:solidFill>
                  <a:srgbClr val="0066CC"/>
                </a:solidFill>
                <a:latin typeface="+mn-lt"/>
              </a:rPr>
              <a:t>Stacked Single crystal Si with </a:t>
            </a:r>
            <a:r>
              <a:rPr lang="en-US" sz="2000" b="1" kern="0" dirty="0" smtClean="0">
                <a:solidFill>
                  <a:srgbClr val="0066CC"/>
                </a:solidFill>
                <a:latin typeface="+mn-lt"/>
              </a:rPr>
              <a:t>ion-cut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noProof="0" dirty="0" smtClean="0">
                <a:solidFill>
                  <a:srgbClr val="0066CC"/>
                </a:solidFill>
                <a:latin typeface="+mn-lt"/>
                <a:cs typeface="+mn-cs"/>
              </a:rPr>
              <a:t>Double gate floating body RAM  cell (below) with charge stored in body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Process Flow: Step 1</a:t>
            </a:r>
            <a:br>
              <a:rPr lang="en-US" sz="2400" dirty="0" smtClean="0"/>
            </a:br>
            <a:r>
              <a:rPr lang="en-US" sz="2400" dirty="0" smtClean="0"/>
              <a:t>Fabricate peripheral circuits followed by silicon oxide layer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752600" y="3657600"/>
            <a:ext cx="5638800" cy="1600200"/>
          </a:xfrm>
          <a:prstGeom prst="cube">
            <a:avLst>
              <a:gd name="adj" fmla="val 75725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752600" y="3352800"/>
            <a:ext cx="5638800" cy="15240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457200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919246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 with W wiring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2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Transfer p Si layer atop peripheral circuit layer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457200" y="2069068"/>
            <a:ext cx="2514600" cy="1066800"/>
          </a:xfrm>
          <a:prstGeom prst="cube">
            <a:avLst>
              <a:gd name="adj" fmla="val 59576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457200" y="1916668"/>
            <a:ext cx="2514600" cy="7620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5006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797314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 Silicon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H="1">
            <a:off x="457199" y="2754868"/>
            <a:ext cx="1879043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361406" y="2146064"/>
            <a:ext cx="611189" cy="60959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71800" y="2069068"/>
            <a:ext cx="228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184046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H implant</a:t>
            </a:r>
          </a:p>
        </p:txBody>
      </p:sp>
      <p:sp>
        <p:nvSpPr>
          <p:cNvPr id="12" name="AutoShape 2" descr="Dark upward diagonal"/>
          <p:cNvSpPr>
            <a:spLocks noChangeArrowheads="1"/>
          </p:cNvSpPr>
          <p:nvPr/>
        </p:nvSpPr>
        <p:spPr bwMode="auto">
          <a:xfrm>
            <a:off x="381000" y="4267200"/>
            <a:ext cx="2667000" cy="1219200"/>
          </a:xfrm>
          <a:prstGeom prst="cube">
            <a:avLst>
              <a:gd name="adj" fmla="val 54918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381000" y="4114800"/>
            <a:ext cx="2667000" cy="8382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6906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1" y="5071646"/>
            <a:ext cx="15239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AutoShape 2" descr="Dark upward diagonal"/>
          <p:cNvSpPr>
            <a:spLocks noChangeArrowheads="1"/>
          </p:cNvSpPr>
          <p:nvPr/>
        </p:nvSpPr>
        <p:spPr bwMode="auto">
          <a:xfrm>
            <a:off x="5181600" y="3962401"/>
            <a:ext cx="2667000" cy="1219200"/>
          </a:xfrm>
          <a:prstGeom prst="cube">
            <a:avLst>
              <a:gd name="adj" fmla="val 54918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5181600" y="3810001"/>
            <a:ext cx="2667000" cy="8382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438584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1" y="4766847"/>
            <a:ext cx="16001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328826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Top layer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65046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Bottom layer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5181600" y="3657601"/>
            <a:ext cx="2667000" cy="762000"/>
          </a:xfrm>
          <a:prstGeom prst="cube">
            <a:avLst>
              <a:gd name="adj" fmla="val 841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419100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 flipH="1">
            <a:off x="5486399" y="2362201"/>
            <a:ext cx="1879043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009606" y="2058196"/>
            <a:ext cx="611189" cy="60959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5181600" y="3200401"/>
            <a:ext cx="2667000" cy="1066800"/>
          </a:xfrm>
          <a:prstGeom prst="cube">
            <a:avLst>
              <a:gd name="adj" fmla="val 59576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3886201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 Silicon 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207557" y="4191001"/>
            <a:ext cx="1955243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238206" y="3505996"/>
            <a:ext cx="611189" cy="60959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48600" y="3429001"/>
            <a:ext cx="228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77200" y="32004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H implant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05200" y="38862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528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Flip top layer and bond to </a:t>
            </a:r>
            <a:r>
              <a:rPr lang="en-US" dirty="0" smtClean="0">
                <a:latin typeface="Arial Narrow" pitchFamily="34" charset="0"/>
              </a:rPr>
              <a:t>bottom layer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3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Cleave along H plane, then CMP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2057400" y="2514601"/>
            <a:ext cx="5638800" cy="3413758"/>
          </a:xfrm>
          <a:prstGeom prst="cube">
            <a:avLst>
              <a:gd name="adj" fmla="val 54918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57400" y="2743200"/>
            <a:ext cx="5638800" cy="2346959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61010"/>
            <a:ext cx="434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42010"/>
            <a:ext cx="3222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057400" y="2667000"/>
            <a:ext cx="5638800" cy="2133599"/>
          </a:xfrm>
          <a:prstGeom prst="cube">
            <a:avLst>
              <a:gd name="adj" fmla="val 841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843046"/>
            <a:ext cx="434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2057400" y="2133600"/>
            <a:ext cx="5638800" cy="2301239"/>
          </a:xfrm>
          <a:prstGeom prst="cube">
            <a:avLst>
              <a:gd name="adj" fmla="val 7999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03860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495800"/>
            <a:ext cx="434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1" y="5376446"/>
            <a:ext cx="16001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4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Using a litho step, form n+ regions using implant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752600" y="3124200"/>
            <a:ext cx="5715000" cy="2362200"/>
          </a:xfrm>
          <a:prstGeom prst="cube">
            <a:avLst>
              <a:gd name="adj" fmla="val 76485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752600" y="2895600"/>
            <a:ext cx="5715000" cy="2057400"/>
          </a:xfrm>
          <a:prstGeom prst="cube">
            <a:avLst>
              <a:gd name="adj" fmla="val 878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5971" y="4648200"/>
            <a:ext cx="26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1752600" y="2743200"/>
            <a:ext cx="5715000" cy="1981200"/>
          </a:xfrm>
          <a:prstGeom prst="cube">
            <a:avLst>
              <a:gd name="adj" fmla="val 864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385846"/>
            <a:ext cx="26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7" name="AutoShape 2" descr="Dark upward diagonal"/>
          <p:cNvSpPr>
            <a:spLocks noChangeArrowheads="1"/>
          </p:cNvSpPr>
          <p:nvPr/>
        </p:nvSpPr>
        <p:spPr bwMode="auto">
          <a:xfrm>
            <a:off x="1752600" y="2209800"/>
            <a:ext cx="29718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8" name="AutoShape 2" descr="Dark upward diagonal"/>
          <p:cNvSpPr>
            <a:spLocks noChangeArrowheads="1"/>
          </p:cNvSpPr>
          <p:nvPr/>
        </p:nvSpPr>
        <p:spPr bwMode="auto">
          <a:xfrm>
            <a:off x="2895600" y="2209800"/>
            <a:ext cx="2057400" cy="2209800"/>
          </a:xfrm>
          <a:prstGeom prst="cube">
            <a:avLst>
              <a:gd name="adj" fmla="val 84319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3200400" y="2209800"/>
            <a:ext cx="27432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4114800" y="2209800"/>
            <a:ext cx="2133600" cy="2209800"/>
          </a:xfrm>
          <a:prstGeom prst="cube">
            <a:avLst>
              <a:gd name="adj" fmla="val 84319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AutoShape 2" descr="Dark upward diagonal"/>
          <p:cNvSpPr>
            <a:spLocks noChangeArrowheads="1"/>
          </p:cNvSpPr>
          <p:nvPr/>
        </p:nvSpPr>
        <p:spPr bwMode="auto">
          <a:xfrm>
            <a:off x="4495800" y="2209800"/>
            <a:ext cx="29718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40386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0386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40386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40386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0386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5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Deposit oxide layer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752600" y="3124200"/>
            <a:ext cx="5715000" cy="2362200"/>
          </a:xfrm>
          <a:prstGeom prst="cube">
            <a:avLst>
              <a:gd name="adj" fmla="val 76485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752600" y="2895600"/>
            <a:ext cx="5715000" cy="2057400"/>
          </a:xfrm>
          <a:prstGeom prst="cube">
            <a:avLst>
              <a:gd name="adj" fmla="val 878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5971" y="4648200"/>
            <a:ext cx="26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Peripheral circuits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1752600" y="2743200"/>
            <a:ext cx="5715000" cy="1981200"/>
          </a:xfrm>
          <a:prstGeom prst="cube">
            <a:avLst>
              <a:gd name="adj" fmla="val 864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385846"/>
            <a:ext cx="26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7" name="AutoShape 2" descr="Dark upward diagonal"/>
          <p:cNvSpPr>
            <a:spLocks noChangeArrowheads="1"/>
          </p:cNvSpPr>
          <p:nvPr/>
        </p:nvSpPr>
        <p:spPr bwMode="auto">
          <a:xfrm>
            <a:off x="1752600" y="2209800"/>
            <a:ext cx="29718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8" name="AutoShape 2" descr="Dark upward diagonal"/>
          <p:cNvSpPr>
            <a:spLocks noChangeArrowheads="1"/>
          </p:cNvSpPr>
          <p:nvPr/>
        </p:nvSpPr>
        <p:spPr bwMode="auto">
          <a:xfrm>
            <a:off x="2895600" y="2209800"/>
            <a:ext cx="2057400" cy="2209800"/>
          </a:xfrm>
          <a:prstGeom prst="cube">
            <a:avLst>
              <a:gd name="adj" fmla="val 84319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3200400" y="2209800"/>
            <a:ext cx="27432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4114800" y="2209800"/>
            <a:ext cx="2209800" cy="2209800"/>
          </a:xfrm>
          <a:prstGeom prst="cube">
            <a:avLst>
              <a:gd name="adj" fmla="val 84319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AutoShape 2" descr="Dark upward diagonal"/>
          <p:cNvSpPr>
            <a:spLocks noChangeArrowheads="1"/>
          </p:cNvSpPr>
          <p:nvPr/>
        </p:nvSpPr>
        <p:spPr bwMode="auto">
          <a:xfrm>
            <a:off x="4495800" y="2209800"/>
            <a:ext cx="2971800" cy="2209800"/>
          </a:xfrm>
          <a:prstGeom prst="cube">
            <a:avLst>
              <a:gd name="adj" fmla="val 79829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1752600" y="1905000"/>
            <a:ext cx="5715000" cy="2133600"/>
          </a:xfrm>
          <a:prstGeom prst="cube">
            <a:avLst>
              <a:gd name="adj" fmla="val 841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9771" y="3700046"/>
            <a:ext cx="26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1148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n+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29" name="Straight Connector 28"/>
          <p:cNvCxnSpPr>
            <a:stCxn id="27" idx="3"/>
          </p:cNvCxnSpPr>
          <p:nvPr/>
        </p:nvCxnSpPr>
        <p:spPr>
          <a:xfrm flipV="1">
            <a:off x="1295400" y="4267201"/>
            <a:ext cx="609600" cy="47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94639" y="4656639"/>
            <a:ext cx="1430922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6800" y="561969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600" dirty="0" smtClean="0"/>
              <a:t>Status of the DRAM industry today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Monolithic 3D DRAM 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Implications and risks of the technology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2" y="274638"/>
            <a:ext cx="8686800" cy="11430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6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Using methods similar to Steps 2-5, form multiple Si/SiO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layers, RTA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371600" y="3505200"/>
            <a:ext cx="6934200" cy="1905000"/>
          </a:xfrm>
          <a:prstGeom prst="cube">
            <a:avLst>
              <a:gd name="adj" fmla="val 77551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371600" y="3276600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463" y="4736812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040868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Narrow" pitchFamily="34" charset="0"/>
              </a:rPr>
              <a:t>Peripheral circuits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599" y="358139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AutoShape 2" descr="Dark upward diagonal"/>
          <p:cNvSpPr>
            <a:spLocks noChangeArrowheads="1"/>
          </p:cNvSpPr>
          <p:nvPr/>
        </p:nvSpPr>
        <p:spPr bwMode="auto">
          <a:xfrm>
            <a:off x="1371600" y="3124200"/>
            <a:ext cx="6858000" cy="1653380"/>
          </a:xfrm>
          <a:prstGeom prst="cube">
            <a:avLst>
              <a:gd name="adj" fmla="val 899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45720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45720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371600" y="2891916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4343400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599" y="3204083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0" name="AutoShape 2" descr="Dark upward diagonal"/>
          <p:cNvSpPr>
            <a:spLocks noChangeArrowheads="1"/>
          </p:cNvSpPr>
          <p:nvPr/>
        </p:nvSpPr>
        <p:spPr bwMode="auto">
          <a:xfrm>
            <a:off x="1371600" y="2746884"/>
            <a:ext cx="6858000" cy="1653380"/>
          </a:xfrm>
          <a:prstGeom prst="cube">
            <a:avLst>
              <a:gd name="adj" fmla="val 899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4194684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4194684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1371600" y="2514600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3966084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599" y="2823083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1371600" y="2365884"/>
            <a:ext cx="6858000" cy="1653380"/>
          </a:xfrm>
          <a:prstGeom prst="cube">
            <a:avLst>
              <a:gd name="adj" fmla="val 899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8400" y="3813684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0600" y="3813684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1371600" y="2133600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3585084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p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n+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n+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7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Use lithography and etch to define Silicon regions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990600" y="2895600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90600" y="2739516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7263" y="4203412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495800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Peripheral circuits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062954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263" y="261013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1994264" y="2686336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994264" y="2610136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199" y="236220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AutoShape 2" descr="Dark upward diagonal"/>
          <p:cNvSpPr>
            <a:spLocks noChangeArrowheads="1"/>
          </p:cNvSpPr>
          <p:nvPr/>
        </p:nvSpPr>
        <p:spPr bwMode="auto">
          <a:xfrm>
            <a:off x="1981200" y="243840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1981200" y="236220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263" y="238153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199" y="213360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7" name="AutoShape 2" descr="Dark upward diagonal"/>
          <p:cNvSpPr>
            <a:spLocks noChangeArrowheads="1"/>
          </p:cNvSpPr>
          <p:nvPr/>
        </p:nvSpPr>
        <p:spPr bwMode="auto">
          <a:xfrm>
            <a:off x="1981200" y="220980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1981200" y="213360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063" y="337213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1156064" y="3448336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AutoShape 2" descr="Dark upward diagonal"/>
          <p:cNvSpPr>
            <a:spLocks noChangeArrowheads="1"/>
          </p:cNvSpPr>
          <p:nvPr/>
        </p:nvSpPr>
        <p:spPr bwMode="auto">
          <a:xfrm>
            <a:off x="6019800" y="308152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1156064" y="3372136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9" y="312420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4" name="AutoShape 2" descr="Dark upward diagonal"/>
          <p:cNvSpPr>
            <a:spLocks noChangeArrowheads="1"/>
          </p:cNvSpPr>
          <p:nvPr/>
        </p:nvSpPr>
        <p:spPr bwMode="auto">
          <a:xfrm>
            <a:off x="2133600" y="308152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2057400" y="2971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2057400" y="2895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AutoShape 2" descr="Dark upward diagonal"/>
          <p:cNvSpPr>
            <a:spLocks noChangeArrowheads="1"/>
          </p:cNvSpPr>
          <p:nvPr/>
        </p:nvSpPr>
        <p:spPr bwMode="auto">
          <a:xfrm>
            <a:off x="1981200" y="2819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8" name="AutoShape 2" descr="Dark upward diagonal"/>
          <p:cNvSpPr>
            <a:spLocks noChangeArrowheads="1"/>
          </p:cNvSpPr>
          <p:nvPr/>
        </p:nvSpPr>
        <p:spPr bwMode="auto">
          <a:xfrm>
            <a:off x="1981200" y="2667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9" name="AutoShape 2" descr="Dark upward diagonal"/>
          <p:cNvSpPr>
            <a:spLocks noChangeArrowheads="1"/>
          </p:cNvSpPr>
          <p:nvPr/>
        </p:nvSpPr>
        <p:spPr bwMode="auto">
          <a:xfrm>
            <a:off x="1981200" y="2514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0" name="AutoShape 2" descr="Dark upward diagonal"/>
          <p:cNvSpPr>
            <a:spLocks noChangeArrowheads="1"/>
          </p:cNvSpPr>
          <p:nvPr/>
        </p:nvSpPr>
        <p:spPr bwMode="auto">
          <a:xfrm>
            <a:off x="1143000" y="320040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143000" y="312420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5943600" y="2971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AutoShape 2" descr="Dark upward diagonal"/>
          <p:cNvSpPr>
            <a:spLocks noChangeArrowheads="1"/>
          </p:cNvSpPr>
          <p:nvPr/>
        </p:nvSpPr>
        <p:spPr bwMode="auto">
          <a:xfrm>
            <a:off x="5943600" y="2895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2063" y="314353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8999" y="2895600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5867400" y="2819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1143000" y="297180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5867400" y="2667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Dark upward diagonal"/>
          <p:cNvSpPr>
            <a:spLocks noChangeArrowheads="1"/>
          </p:cNvSpPr>
          <p:nvPr/>
        </p:nvSpPr>
        <p:spPr bwMode="auto">
          <a:xfrm>
            <a:off x="5867400" y="2514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1143000" y="289560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1" name="AutoShape 2" descr="Dark upward diagonal"/>
          <p:cNvSpPr>
            <a:spLocks noChangeArrowheads="1"/>
          </p:cNvSpPr>
          <p:nvPr/>
        </p:nvSpPr>
        <p:spPr bwMode="auto">
          <a:xfrm>
            <a:off x="5257800" y="3810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2" name="AutoShape 2" descr="Dark upward diagonal"/>
          <p:cNvSpPr>
            <a:spLocks noChangeArrowheads="1"/>
          </p:cNvSpPr>
          <p:nvPr/>
        </p:nvSpPr>
        <p:spPr bwMode="auto">
          <a:xfrm>
            <a:off x="5257800" y="3733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3" name="AutoShape 2" descr="Dark upward diagonal"/>
          <p:cNvSpPr>
            <a:spLocks noChangeArrowheads="1"/>
          </p:cNvSpPr>
          <p:nvPr/>
        </p:nvSpPr>
        <p:spPr bwMode="auto">
          <a:xfrm>
            <a:off x="5257800" y="3657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5181600" y="3581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5181600" y="3429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AutoShape 2" descr="Dark upward diagonal"/>
          <p:cNvSpPr>
            <a:spLocks noChangeArrowheads="1"/>
          </p:cNvSpPr>
          <p:nvPr/>
        </p:nvSpPr>
        <p:spPr bwMode="auto">
          <a:xfrm>
            <a:off x="5181600" y="3276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AutoShape 2" descr="Dark upward diagonal"/>
          <p:cNvSpPr>
            <a:spLocks noChangeArrowheads="1"/>
          </p:cNvSpPr>
          <p:nvPr/>
        </p:nvSpPr>
        <p:spPr bwMode="auto">
          <a:xfrm>
            <a:off x="1371600" y="3810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1371600" y="3733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1371600" y="3657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1295400" y="3581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295400" y="3429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1295400" y="3276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8001000" y="5139154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7000" y="540150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7924800" y="5511462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39000" y="46482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itchFamily="34" charset="0"/>
              </a:rPr>
              <a:t>Symbols</a:t>
            </a:r>
            <a:endParaRPr lang="en-US" sz="1600" u="sng" dirty="0">
              <a:latin typeface="Arial Narrow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0" y="33528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43400" y="33528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971800" y="35814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43400" y="35814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971800" y="38100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343400" y="38100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29000" y="25908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29200" y="2590800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629400" y="57912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n+</a:t>
            </a:r>
            <a:r>
              <a:rPr lang="en-US" sz="1600" dirty="0" smtClean="0">
                <a:latin typeface="Arial Narrow" pitchFamily="34" charset="0"/>
              </a:rPr>
              <a:t>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66" name="AutoShape 2" descr="Dark upward diagonal"/>
          <p:cNvSpPr>
            <a:spLocks noChangeArrowheads="1"/>
          </p:cNvSpPr>
          <p:nvPr/>
        </p:nvSpPr>
        <p:spPr bwMode="auto">
          <a:xfrm>
            <a:off x="7924800" y="5867400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74720" y="1617784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This n+ Si region will act as wiring for the array… details later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0" name="Left Brace 69"/>
          <p:cNvSpPr/>
          <p:nvPr/>
        </p:nvSpPr>
        <p:spPr>
          <a:xfrm rot="2400000">
            <a:off x="6078448" y="1709142"/>
            <a:ext cx="293506" cy="21860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4" name="Straight Connector 73"/>
          <p:cNvCxnSpPr>
            <a:stCxn id="70" idx="1"/>
          </p:cNvCxnSpPr>
          <p:nvPr/>
        </p:nvCxnSpPr>
        <p:spPr>
          <a:xfrm rot="10800000" flipH="1">
            <a:off x="6112780" y="1981200"/>
            <a:ext cx="59419" cy="726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23" y="274638"/>
            <a:ext cx="8461717" cy="11430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8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Deposit gate dielectric, gate electrode materials, CMP, litho and etch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143000" y="3005554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143000" y="2849470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663" y="4313366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72000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Peripheral circuits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95092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n+</a:t>
            </a:r>
            <a:r>
              <a:rPr lang="en-US" sz="1600" dirty="0" smtClean="0">
                <a:latin typeface="Arial Narrow" pitchFamily="34" charset="0"/>
              </a:rPr>
              <a:t> Silicon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663" y="272008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2146664" y="2796290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146664" y="272009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599" y="247215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AutoShape 2" descr="Dark upward diagonal"/>
          <p:cNvSpPr>
            <a:spLocks noChangeArrowheads="1"/>
          </p:cNvSpPr>
          <p:nvPr/>
        </p:nvSpPr>
        <p:spPr bwMode="auto">
          <a:xfrm>
            <a:off x="2133600" y="254835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2133600" y="247215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663" y="249148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599" y="224355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7" name="AutoShape 2" descr="Dark upward diagonal"/>
          <p:cNvSpPr>
            <a:spLocks noChangeArrowheads="1"/>
          </p:cNvSpPr>
          <p:nvPr/>
        </p:nvSpPr>
        <p:spPr bwMode="auto">
          <a:xfrm>
            <a:off x="2133600" y="231975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2133600" y="224355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4463" y="348208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1308464" y="3558290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AutoShape 2" descr="Dark upward diagonal"/>
          <p:cNvSpPr>
            <a:spLocks noChangeArrowheads="1"/>
          </p:cNvSpPr>
          <p:nvPr/>
        </p:nvSpPr>
        <p:spPr bwMode="auto">
          <a:xfrm>
            <a:off x="6172200" y="319148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1308464" y="348209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399" y="323415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4" name="AutoShape 2" descr="Dark upward diagonal"/>
          <p:cNvSpPr>
            <a:spLocks noChangeArrowheads="1"/>
          </p:cNvSpPr>
          <p:nvPr/>
        </p:nvSpPr>
        <p:spPr bwMode="auto">
          <a:xfrm>
            <a:off x="2286000" y="319148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2209800" y="30817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2209800" y="3005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AutoShape 2" descr="Dark upward diagonal"/>
          <p:cNvSpPr>
            <a:spLocks noChangeArrowheads="1"/>
          </p:cNvSpPr>
          <p:nvPr/>
        </p:nvSpPr>
        <p:spPr bwMode="auto">
          <a:xfrm>
            <a:off x="2133600" y="29293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8" name="AutoShape 2" descr="Dark upward diagonal"/>
          <p:cNvSpPr>
            <a:spLocks noChangeArrowheads="1"/>
          </p:cNvSpPr>
          <p:nvPr/>
        </p:nvSpPr>
        <p:spPr bwMode="auto">
          <a:xfrm>
            <a:off x="2133600" y="2776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9" name="AutoShape 2" descr="Dark upward diagonal"/>
          <p:cNvSpPr>
            <a:spLocks noChangeArrowheads="1"/>
          </p:cNvSpPr>
          <p:nvPr/>
        </p:nvSpPr>
        <p:spPr bwMode="auto">
          <a:xfrm>
            <a:off x="2133600" y="2624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0" name="AutoShape 2" descr="Dark upward diagonal"/>
          <p:cNvSpPr>
            <a:spLocks noChangeArrowheads="1"/>
          </p:cNvSpPr>
          <p:nvPr/>
        </p:nvSpPr>
        <p:spPr bwMode="auto">
          <a:xfrm>
            <a:off x="1295400" y="331035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295400" y="323415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6096000" y="30817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AutoShape 2" descr="Dark upward diagonal"/>
          <p:cNvSpPr>
            <a:spLocks noChangeArrowheads="1"/>
          </p:cNvSpPr>
          <p:nvPr/>
        </p:nvSpPr>
        <p:spPr bwMode="auto">
          <a:xfrm>
            <a:off x="6096000" y="3005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4463" y="325348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399" y="3005554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6019800" y="29293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1295400" y="308175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6019800" y="2776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Dark upward diagonal"/>
          <p:cNvSpPr>
            <a:spLocks noChangeArrowheads="1"/>
          </p:cNvSpPr>
          <p:nvPr/>
        </p:nvSpPr>
        <p:spPr bwMode="auto">
          <a:xfrm>
            <a:off x="6019800" y="2624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0" name="AutoShape 2" descr="Horizontal brick"/>
          <p:cNvSpPr>
            <a:spLocks noChangeArrowheads="1"/>
          </p:cNvSpPr>
          <p:nvPr/>
        </p:nvSpPr>
        <p:spPr bwMode="auto">
          <a:xfrm>
            <a:off x="5105400" y="262455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2" descr="Horizontal brick"/>
          <p:cNvSpPr>
            <a:spLocks noChangeArrowheads="1"/>
          </p:cNvSpPr>
          <p:nvPr/>
        </p:nvSpPr>
        <p:spPr bwMode="auto">
          <a:xfrm>
            <a:off x="3648075" y="262455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AutoShape 3" descr="75%"/>
          <p:cNvSpPr>
            <a:spLocks noChangeArrowheads="1"/>
          </p:cNvSpPr>
          <p:nvPr/>
        </p:nvSpPr>
        <p:spPr bwMode="auto">
          <a:xfrm>
            <a:off x="5041392" y="2624554"/>
            <a:ext cx="469392" cy="685800"/>
          </a:xfrm>
          <a:prstGeom prst="cube">
            <a:avLst>
              <a:gd name="adj" fmla="val 6019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3" descr="75%"/>
          <p:cNvSpPr>
            <a:spLocks noChangeArrowheads="1"/>
          </p:cNvSpPr>
          <p:nvPr/>
        </p:nvSpPr>
        <p:spPr bwMode="auto">
          <a:xfrm>
            <a:off x="3352800" y="2624554"/>
            <a:ext cx="685800" cy="685800"/>
          </a:xfrm>
          <a:prstGeom prst="cube">
            <a:avLst>
              <a:gd name="adj" fmla="val 3900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295400" y="300555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5410200" y="3919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AutoShape 2" descr="Dark upward diagonal"/>
          <p:cNvSpPr>
            <a:spLocks noChangeArrowheads="1"/>
          </p:cNvSpPr>
          <p:nvPr/>
        </p:nvSpPr>
        <p:spPr bwMode="auto">
          <a:xfrm>
            <a:off x="5410200" y="38437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AutoShape 2" descr="Dark upward diagonal"/>
          <p:cNvSpPr>
            <a:spLocks noChangeArrowheads="1"/>
          </p:cNvSpPr>
          <p:nvPr/>
        </p:nvSpPr>
        <p:spPr bwMode="auto">
          <a:xfrm>
            <a:off x="5410200" y="3767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5334000" y="36913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5334000" y="3538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5334000" y="3386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524000" y="3919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1524000" y="38437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1524000" y="3767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AutoShape 2" descr="Dark upward diagonal"/>
          <p:cNvSpPr>
            <a:spLocks noChangeArrowheads="1"/>
          </p:cNvSpPr>
          <p:nvPr/>
        </p:nvSpPr>
        <p:spPr bwMode="auto">
          <a:xfrm>
            <a:off x="1447800" y="36913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1447800" y="353895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Dark upward diagonal"/>
          <p:cNvSpPr>
            <a:spLocks noChangeArrowheads="1"/>
          </p:cNvSpPr>
          <p:nvPr/>
        </p:nvSpPr>
        <p:spPr bwMode="auto">
          <a:xfrm>
            <a:off x="1447800" y="338655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7" name="AutoShape 2" descr="Dark upward diagonal"/>
          <p:cNvSpPr>
            <a:spLocks noChangeArrowheads="1"/>
          </p:cNvSpPr>
          <p:nvPr/>
        </p:nvSpPr>
        <p:spPr bwMode="auto">
          <a:xfrm>
            <a:off x="3048000" y="5571292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24000" y="5833646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9" name="AutoShape 2" descr="Dark upward diagonal"/>
          <p:cNvSpPr>
            <a:spLocks noChangeArrowheads="1"/>
          </p:cNvSpPr>
          <p:nvPr/>
        </p:nvSpPr>
        <p:spPr bwMode="auto">
          <a:xfrm>
            <a:off x="2971800" y="5943600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38600" y="5037892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itchFamily="34" charset="0"/>
              </a:rPr>
              <a:t>Symbols</a:t>
            </a:r>
            <a:endParaRPr lang="en-US" sz="1600" u="sng" dirty="0">
              <a:latin typeface="Arial Narrow" pitchFamily="34" charset="0"/>
            </a:endParaRPr>
          </a:p>
        </p:txBody>
      </p:sp>
      <p:sp>
        <p:nvSpPr>
          <p:cNvPr id="61" name="AutoShape 2" descr="Horizontal brick"/>
          <p:cNvSpPr>
            <a:spLocks noChangeArrowheads="1"/>
          </p:cNvSpPr>
          <p:nvPr/>
        </p:nvSpPr>
        <p:spPr bwMode="auto">
          <a:xfrm>
            <a:off x="2657475" y="39961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" descr="Horizontal brick"/>
          <p:cNvSpPr>
            <a:spLocks noChangeArrowheads="1"/>
          </p:cNvSpPr>
          <p:nvPr/>
        </p:nvSpPr>
        <p:spPr bwMode="auto">
          <a:xfrm>
            <a:off x="4181475" y="39961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2" descr="Horizontal brick"/>
          <p:cNvSpPr>
            <a:spLocks noChangeArrowheads="1"/>
          </p:cNvSpPr>
          <p:nvPr/>
        </p:nvSpPr>
        <p:spPr bwMode="auto">
          <a:xfrm>
            <a:off x="2962275" y="338655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2" descr="Horizontal brick"/>
          <p:cNvSpPr>
            <a:spLocks noChangeArrowheads="1"/>
          </p:cNvSpPr>
          <p:nvPr/>
        </p:nvSpPr>
        <p:spPr bwMode="auto">
          <a:xfrm>
            <a:off x="4419600" y="338655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2" descr="Horizontal brick"/>
          <p:cNvSpPr>
            <a:spLocks noChangeArrowheads="1"/>
          </p:cNvSpPr>
          <p:nvPr/>
        </p:nvSpPr>
        <p:spPr bwMode="auto">
          <a:xfrm>
            <a:off x="2971800" y="30055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2" descr="Horizontal brick"/>
          <p:cNvSpPr>
            <a:spLocks noChangeArrowheads="1"/>
          </p:cNvSpPr>
          <p:nvPr/>
        </p:nvSpPr>
        <p:spPr bwMode="auto">
          <a:xfrm>
            <a:off x="4495800" y="30055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2" descr="Horizontal brick"/>
          <p:cNvSpPr>
            <a:spLocks noChangeArrowheads="1"/>
          </p:cNvSpPr>
          <p:nvPr/>
        </p:nvSpPr>
        <p:spPr bwMode="auto">
          <a:xfrm>
            <a:off x="5181600" y="22435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AutoShape 2" descr="Horizontal brick"/>
          <p:cNvSpPr>
            <a:spLocks noChangeArrowheads="1"/>
          </p:cNvSpPr>
          <p:nvPr/>
        </p:nvSpPr>
        <p:spPr bwMode="auto">
          <a:xfrm>
            <a:off x="3648075" y="231975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3" descr="75%"/>
          <p:cNvSpPr>
            <a:spLocks noChangeArrowheads="1"/>
          </p:cNvSpPr>
          <p:nvPr/>
        </p:nvSpPr>
        <p:spPr bwMode="auto">
          <a:xfrm>
            <a:off x="2438400" y="3310354"/>
            <a:ext cx="914400" cy="1143000"/>
          </a:xfrm>
          <a:prstGeom prst="cube">
            <a:avLst>
              <a:gd name="adj" fmla="val 4836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3" descr="75%"/>
          <p:cNvSpPr>
            <a:spLocks noChangeArrowheads="1"/>
          </p:cNvSpPr>
          <p:nvPr/>
        </p:nvSpPr>
        <p:spPr bwMode="auto">
          <a:xfrm>
            <a:off x="2895600" y="292935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AutoShape 3" descr="75%"/>
          <p:cNvSpPr>
            <a:spLocks noChangeArrowheads="1"/>
          </p:cNvSpPr>
          <p:nvPr/>
        </p:nvSpPr>
        <p:spPr bwMode="auto">
          <a:xfrm>
            <a:off x="4419600" y="292935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AutoShape 3" descr="75%"/>
          <p:cNvSpPr>
            <a:spLocks noChangeArrowheads="1"/>
          </p:cNvSpPr>
          <p:nvPr/>
        </p:nvSpPr>
        <p:spPr bwMode="auto">
          <a:xfrm>
            <a:off x="5105400" y="216735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AutoShape 3" descr="75%"/>
          <p:cNvSpPr>
            <a:spLocks noChangeArrowheads="1"/>
          </p:cNvSpPr>
          <p:nvPr/>
        </p:nvSpPr>
        <p:spPr bwMode="auto">
          <a:xfrm>
            <a:off x="2438400" y="1862554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AutoShape 3" descr="75%"/>
          <p:cNvSpPr>
            <a:spLocks noChangeArrowheads="1"/>
          </p:cNvSpPr>
          <p:nvPr/>
        </p:nvSpPr>
        <p:spPr bwMode="auto">
          <a:xfrm>
            <a:off x="6019800" y="5562600"/>
            <a:ext cx="609600" cy="1524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419600" y="54864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electrode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9600" y="5909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dielectric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7" name="AutoShape 2" descr="Horizontal brick"/>
          <p:cNvSpPr>
            <a:spLocks noChangeArrowheads="1"/>
          </p:cNvSpPr>
          <p:nvPr/>
        </p:nvSpPr>
        <p:spPr bwMode="auto">
          <a:xfrm>
            <a:off x="6010275" y="6019800"/>
            <a:ext cx="542925" cy="1524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3" descr="75%"/>
          <p:cNvSpPr>
            <a:spLocks noChangeArrowheads="1"/>
          </p:cNvSpPr>
          <p:nvPr/>
        </p:nvSpPr>
        <p:spPr bwMode="auto">
          <a:xfrm>
            <a:off x="3962400" y="3386554"/>
            <a:ext cx="8382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AutoShape 3" descr="75%"/>
          <p:cNvSpPr>
            <a:spLocks noChangeArrowheads="1"/>
          </p:cNvSpPr>
          <p:nvPr/>
        </p:nvSpPr>
        <p:spPr bwMode="auto">
          <a:xfrm>
            <a:off x="3962400" y="1786354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" descr="75%"/>
          <p:cNvSpPr>
            <a:spLocks noChangeArrowheads="1"/>
          </p:cNvSpPr>
          <p:nvPr/>
        </p:nvSpPr>
        <p:spPr bwMode="auto">
          <a:xfrm>
            <a:off x="914400" y="1865144"/>
            <a:ext cx="6934200" cy="27432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9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Deposit oxide, CMP. Oxide shown transparent for clarity.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914400" y="3160544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3004460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063" y="4468356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760744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Peripheral circuits 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4063" y="287507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AutoShape 2" descr="Dark upward diagonal"/>
          <p:cNvSpPr>
            <a:spLocks noChangeArrowheads="1"/>
          </p:cNvSpPr>
          <p:nvPr/>
        </p:nvSpPr>
        <p:spPr bwMode="auto">
          <a:xfrm>
            <a:off x="1918064" y="2951280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918064" y="287508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999" y="262714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AutoShape 2" descr="Dark upward diagonal"/>
          <p:cNvSpPr>
            <a:spLocks noChangeArrowheads="1"/>
          </p:cNvSpPr>
          <p:nvPr/>
        </p:nvSpPr>
        <p:spPr bwMode="auto">
          <a:xfrm>
            <a:off x="1905000" y="270334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1905000" y="262714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4063" y="264647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0999" y="239854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AutoShape 2" descr="Dark upward diagonal"/>
          <p:cNvSpPr>
            <a:spLocks noChangeArrowheads="1"/>
          </p:cNvSpPr>
          <p:nvPr/>
        </p:nvSpPr>
        <p:spPr bwMode="auto">
          <a:xfrm>
            <a:off x="1905000" y="247474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1905000" y="239854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863" y="363707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9" name="AutoShape 2" descr="Dark upward diagonal"/>
          <p:cNvSpPr>
            <a:spLocks noChangeArrowheads="1"/>
          </p:cNvSpPr>
          <p:nvPr/>
        </p:nvSpPr>
        <p:spPr bwMode="auto">
          <a:xfrm>
            <a:off x="1079864" y="3713280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5943600" y="334647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1079864" y="363708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799" y="338914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3" name="AutoShape 2" descr="Dark upward diagonal"/>
          <p:cNvSpPr>
            <a:spLocks noChangeArrowheads="1"/>
          </p:cNvSpPr>
          <p:nvPr/>
        </p:nvSpPr>
        <p:spPr bwMode="auto">
          <a:xfrm>
            <a:off x="2057400" y="334647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" name="AutoShape 2" descr="Dark upward diagonal"/>
          <p:cNvSpPr>
            <a:spLocks noChangeArrowheads="1"/>
          </p:cNvSpPr>
          <p:nvPr/>
        </p:nvSpPr>
        <p:spPr bwMode="auto">
          <a:xfrm>
            <a:off x="1981200" y="32367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1981200" y="3160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1905000" y="30843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AutoShape 2" descr="Dark upward diagonal"/>
          <p:cNvSpPr>
            <a:spLocks noChangeArrowheads="1"/>
          </p:cNvSpPr>
          <p:nvPr/>
        </p:nvSpPr>
        <p:spPr bwMode="auto">
          <a:xfrm>
            <a:off x="1905000" y="2931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8" name="AutoShape 2" descr="Dark upward diagonal"/>
          <p:cNvSpPr>
            <a:spLocks noChangeArrowheads="1"/>
          </p:cNvSpPr>
          <p:nvPr/>
        </p:nvSpPr>
        <p:spPr bwMode="auto">
          <a:xfrm>
            <a:off x="1905000" y="2779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9" name="AutoShape 2" descr="Dark upward diagonal"/>
          <p:cNvSpPr>
            <a:spLocks noChangeArrowheads="1"/>
          </p:cNvSpPr>
          <p:nvPr/>
        </p:nvSpPr>
        <p:spPr bwMode="auto">
          <a:xfrm>
            <a:off x="1066800" y="346534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066800" y="338914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1" name="AutoShape 2" descr="Dark upward diagonal"/>
          <p:cNvSpPr>
            <a:spLocks noChangeArrowheads="1"/>
          </p:cNvSpPr>
          <p:nvPr/>
        </p:nvSpPr>
        <p:spPr bwMode="auto">
          <a:xfrm>
            <a:off x="5867400" y="32367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5867400" y="3160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5863" y="340847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799" y="3160544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5" name="AutoShape 2" descr="Dark upward diagonal"/>
          <p:cNvSpPr>
            <a:spLocks noChangeArrowheads="1"/>
          </p:cNvSpPr>
          <p:nvPr/>
        </p:nvSpPr>
        <p:spPr bwMode="auto">
          <a:xfrm>
            <a:off x="5791200" y="30843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1066800" y="323674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5791200" y="2931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5791200" y="2779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Horizontal brick"/>
          <p:cNvSpPr>
            <a:spLocks noChangeArrowheads="1"/>
          </p:cNvSpPr>
          <p:nvPr/>
        </p:nvSpPr>
        <p:spPr bwMode="auto">
          <a:xfrm>
            <a:off x="4876800" y="277954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2" descr="Horizontal brick"/>
          <p:cNvSpPr>
            <a:spLocks noChangeArrowheads="1"/>
          </p:cNvSpPr>
          <p:nvPr/>
        </p:nvSpPr>
        <p:spPr bwMode="auto">
          <a:xfrm>
            <a:off x="3419475" y="277954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AutoShape 3" descr="75%"/>
          <p:cNvSpPr>
            <a:spLocks noChangeArrowheads="1"/>
          </p:cNvSpPr>
          <p:nvPr/>
        </p:nvSpPr>
        <p:spPr bwMode="auto">
          <a:xfrm>
            <a:off x="4812792" y="2779544"/>
            <a:ext cx="469392" cy="685800"/>
          </a:xfrm>
          <a:prstGeom prst="cube">
            <a:avLst>
              <a:gd name="adj" fmla="val 6019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3" descr="75%"/>
          <p:cNvSpPr>
            <a:spLocks noChangeArrowheads="1"/>
          </p:cNvSpPr>
          <p:nvPr/>
        </p:nvSpPr>
        <p:spPr bwMode="auto">
          <a:xfrm>
            <a:off x="3124200" y="2779544"/>
            <a:ext cx="685800" cy="685800"/>
          </a:xfrm>
          <a:prstGeom prst="cube">
            <a:avLst>
              <a:gd name="adj" fmla="val 3900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066800" y="316054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5181600" y="4074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5181600" y="39987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AutoShape 2" descr="Dark upward diagonal"/>
          <p:cNvSpPr>
            <a:spLocks noChangeArrowheads="1"/>
          </p:cNvSpPr>
          <p:nvPr/>
        </p:nvSpPr>
        <p:spPr bwMode="auto">
          <a:xfrm>
            <a:off x="5181600" y="3922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AutoShape 2" descr="Dark upward diagonal"/>
          <p:cNvSpPr>
            <a:spLocks noChangeArrowheads="1"/>
          </p:cNvSpPr>
          <p:nvPr/>
        </p:nvSpPr>
        <p:spPr bwMode="auto">
          <a:xfrm>
            <a:off x="5105400" y="38463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5105400" y="3693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5105400" y="3541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1295400" y="4074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295400" y="39987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1295400" y="3922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1219200" y="38463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AutoShape 2" descr="Dark upward diagonal"/>
          <p:cNvSpPr>
            <a:spLocks noChangeArrowheads="1"/>
          </p:cNvSpPr>
          <p:nvPr/>
        </p:nvSpPr>
        <p:spPr bwMode="auto">
          <a:xfrm>
            <a:off x="1219200" y="369394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1219200" y="354154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Horizontal brick"/>
          <p:cNvSpPr>
            <a:spLocks noChangeArrowheads="1"/>
          </p:cNvSpPr>
          <p:nvPr/>
        </p:nvSpPr>
        <p:spPr bwMode="auto">
          <a:xfrm>
            <a:off x="2428875" y="41511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AutoShape 2" descr="Horizontal brick"/>
          <p:cNvSpPr>
            <a:spLocks noChangeArrowheads="1"/>
          </p:cNvSpPr>
          <p:nvPr/>
        </p:nvSpPr>
        <p:spPr bwMode="auto">
          <a:xfrm>
            <a:off x="3952875" y="41511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AutoShape 2" descr="Horizontal brick"/>
          <p:cNvSpPr>
            <a:spLocks noChangeArrowheads="1"/>
          </p:cNvSpPr>
          <p:nvPr/>
        </p:nvSpPr>
        <p:spPr bwMode="auto">
          <a:xfrm>
            <a:off x="2733675" y="354154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2" descr="Horizontal brick"/>
          <p:cNvSpPr>
            <a:spLocks noChangeArrowheads="1"/>
          </p:cNvSpPr>
          <p:nvPr/>
        </p:nvSpPr>
        <p:spPr bwMode="auto">
          <a:xfrm>
            <a:off x="4191000" y="3541544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" descr="Horizontal brick"/>
          <p:cNvSpPr>
            <a:spLocks noChangeArrowheads="1"/>
          </p:cNvSpPr>
          <p:nvPr/>
        </p:nvSpPr>
        <p:spPr bwMode="auto">
          <a:xfrm>
            <a:off x="2743200" y="31605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2" descr="Horizontal brick"/>
          <p:cNvSpPr>
            <a:spLocks noChangeArrowheads="1"/>
          </p:cNvSpPr>
          <p:nvPr/>
        </p:nvSpPr>
        <p:spPr bwMode="auto">
          <a:xfrm>
            <a:off x="4267200" y="31605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" descr="Horizontal brick"/>
          <p:cNvSpPr>
            <a:spLocks noChangeArrowheads="1"/>
          </p:cNvSpPr>
          <p:nvPr/>
        </p:nvSpPr>
        <p:spPr bwMode="auto">
          <a:xfrm>
            <a:off x="4953000" y="23985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2" descr="Horizontal brick"/>
          <p:cNvSpPr>
            <a:spLocks noChangeArrowheads="1"/>
          </p:cNvSpPr>
          <p:nvPr/>
        </p:nvSpPr>
        <p:spPr bwMode="auto">
          <a:xfrm>
            <a:off x="3419475" y="2474744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3" descr="75%"/>
          <p:cNvSpPr>
            <a:spLocks noChangeArrowheads="1"/>
          </p:cNvSpPr>
          <p:nvPr/>
        </p:nvSpPr>
        <p:spPr bwMode="auto">
          <a:xfrm>
            <a:off x="2209800" y="3465344"/>
            <a:ext cx="914400" cy="1143000"/>
          </a:xfrm>
          <a:prstGeom prst="cube">
            <a:avLst>
              <a:gd name="adj" fmla="val 4836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3" descr="75%"/>
          <p:cNvSpPr>
            <a:spLocks noChangeArrowheads="1"/>
          </p:cNvSpPr>
          <p:nvPr/>
        </p:nvSpPr>
        <p:spPr bwMode="auto">
          <a:xfrm>
            <a:off x="2667000" y="308434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3" descr="75%"/>
          <p:cNvSpPr>
            <a:spLocks noChangeArrowheads="1"/>
          </p:cNvSpPr>
          <p:nvPr/>
        </p:nvSpPr>
        <p:spPr bwMode="auto">
          <a:xfrm>
            <a:off x="4191000" y="308434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3" descr="75%"/>
          <p:cNvSpPr>
            <a:spLocks noChangeArrowheads="1"/>
          </p:cNvSpPr>
          <p:nvPr/>
        </p:nvSpPr>
        <p:spPr bwMode="auto">
          <a:xfrm>
            <a:off x="4876800" y="2322344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AutoShape 3" descr="75%"/>
          <p:cNvSpPr>
            <a:spLocks noChangeArrowheads="1"/>
          </p:cNvSpPr>
          <p:nvPr/>
        </p:nvSpPr>
        <p:spPr bwMode="auto">
          <a:xfrm>
            <a:off x="3733800" y="3541544"/>
            <a:ext cx="8382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3" descr="75%"/>
          <p:cNvSpPr>
            <a:spLocks noChangeArrowheads="1"/>
          </p:cNvSpPr>
          <p:nvPr/>
        </p:nvSpPr>
        <p:spPr bwMode="auto">
          <a:xfrm>
            <a:off x="3733800" y="1941344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3" descr="75%"/>
          <p:cNvSpPr>
            <a:spLocks noChangeArrowheads="1"/>
          </p:cNvSpPr>
          <p:nvPr/>
        </p:nvSpPr>
        <p:spPr bwMode="auto">
          <a:xfrm>
            <a:off x="2209800" y="2017544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656938" y="1636544"/>
            <a:ext cx="535432" cy="118281"/>
          </a:xfrm>
          <a:custGeom>
            <a:avLst/>
            <a:gdLst>
              <a:gd name="connsiteX0" fmla="*/ 535432 w 535432"/>
              <a:gd name="connsiteY0" fmla="*/ 0 h 423081"/>
              <a:gd name="connsiteX1" fmla="*/ 235181 w 535432"/>
              <a:gd name="connsiteY1" fmla="*/ 13648 h 423081"/>
              <a:gd name="connsiteX2" fmla="*/ 139647 w 535432"/>
              <a:gd name="connsiteY2" fmla="*/ 95534 h 423081"/>
              <a:gd name="connsiteX3" fmla="*/ 112352 w 535432"/>
              <a:gd name="connsiteY3" fmla="*/ 136478 h 423081"/>
              <a:gd name="connsiteX4" fmla="*/ 44113 w 535432"/>
              <a:gd name="connsiteY4" fmla="*/ 245660 h 423081"/>
              <a:gd name="connsiteX5" fmla="*/ 3169 w 535432"/>
              <a:gd name="connsiteY5" fmla="*/ 327546 h 423081"/>
              <a:gd name="connsiteX6" fmla="*/ 3169 w 535432"/>
              <a:gd name="connsiteY6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432" h="423081">
                <a:moveTo>
                  <a:pt x="535432" y="0"/>
                </a:moveTo>
                <a:cubicBezTo>
                  <a:pt x="435348" y="4549"/>
                  <a:pt x="334708" y="2164"/>
                  <a:pt x="235181" y="13648"/>
                </a:cubicBezTo>
                <a:cubicBezTo>
                  <a:pt x="185148" y="19421"/>
                  <a:pt x="164955" y="60102"/>
                  <a:pt x="139647" y="95534"/>
                </a:cubicBezTo>
                <a:cubicBezTo>
                  <a:pt x="130113" y="108881"/>
                  <a:pt x="121886" y="123131"/>
                  <a:pt x="112352" y="136478"/>
                </a:cubicBezTo>
                <a:cubicBezTo>
                  <a:pt x="19145" y="266969"/>
                  <a:pt x="117407" y="117395"/>
                  <a:pt x="44113" y="245660"/>
                </a:cubicBezTo>
                <a:cubicBezTo>
                  <a:pt x="25990" y="277376"/>
                  <a:pt x="6960" y="289633"/>
                  <a:pt x="3169" y="327546"/>
                </a:cubicBezTo>
                <a:cubicBezTo>
                  <a:pt x="0" y="359233"/>
                  <a:pt x="3169" y="391236"/>
                  <a:pt x="3169" y="42308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629400" y="1722980"/>
            <a:ext cx="40944" cy="177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39000" y="156034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7200" y="160279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Word Line (WL)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3618931" y="1788944"/>
            <a:ext cx="639170" cy="439003"/>
          </a:xfrm>
          <a:custGeom>
            <a:avLst/>
            <a:gdLst>
              <a:gd name="connsiteX0" fmla="*/ 639170 w 639170"/>
              <a:gd name="connsiteY0" fmla="*/ 0 h 873457"/>
              <a:gd name="connsiteX1" fmla="*/ 79612 w 639170"/>
              <a:gd name="connsiteY1" fmla="*/ 204717 h 873457"/>
              <a:gd name="connsiteX2" fmla="*/ 161499 w 639170"/>
              <a:gd name="connsiteY2" fmla="*/ 873457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170" h="873457">
                <a:moveTo>
                  <a:pt x="639170" y="0"/>
                </a:moveTo>
                <a:cubicBezTo>
                  <a:pt x="399197" y="29570"/>
                  <a:pt x="159224" y="59141"/>
                  <a:pt x="79612" y="204717"/>
                </a:cubicBezTo>
                <a:cubicBezTo>
                  <a:pt x="0" y="350293"/>
                  <a:pt x="80749" y="611875"/>
                  <a:pt x="161499" y="87345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148774" y="1712743"/>
            <a:ext cx="337625" cy="528851"/>
          </a:xfrm>
          <a:custGeom>
            <a:avLst/>
            <a:gdLst>
              <a:gd name="connsiteX0" fmla="*/ 0 w 593678"/>
              <a:gd name="connsiteY0" fmla="*/ 25021 h 912126"/>
              <a:gd name="connsiteX1" fmla="*/ 518615 w 593678"/>
              <a:gd name="connsiteY1" fmla="*/ 147851 h 912126"/>
              <a:gd name="connsiteX2" fmla="*/ 450376 w 593678"/>
              <a:gd name="connsiteY2" fmla="*/ 912126 h 91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678" h="912126">
                <a:moveTo>
                  <a:pt x="0" y="25021"/>
                </a:moveTo>
                <a:cubicBezTo>
                  <a:pt x="221776" y="12510"/>
                  <a:pt x="443552" y="0"/>
                  <a:pt x="518615" y="147851"/>
                </a:cubicBezTo>
                <a:cubicBezTo>
                  <a:pt x="593678" y="295702"/>
                  <a:pt x="522027" y="603914"/>
                  <a:pt x="450376" y="91212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2705100" y="2360444"/>
            <a:ext cx="914400" cy="838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-2700000">
            <a:off x="1902916" y="21034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 current path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rot="5400000">
            <a:off x="5829300" y="3046244"/>
            <a:ext cx="914400" cy="838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-2700000">
            <a:off x="5255716" y="274519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 current path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772400" y="468454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Source-Line (SL)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5923721" y="4177649"/>
            <a:ext cx="1696279" cy="964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096001" y="4227344"/>
            <a:ext cx="1524000" cy="685800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671930" y="4114701"/>
            <a:ext cx="2001079" cy="1345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562600" y="5760036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10200" y="609859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8" name="AutoShape 2" descr="Dark upward diagonal"/>
          <p:cNvSpPr>
            <a:spLocks noChangeArrowheads="1"/>
          </p:cNvSpPr>
          <p:nvPr/>
        </p:nvSpPr>
        <p:spPr bwMode="auto">
          <a:xfrm>
            <a:off x="6858000" y="6208544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14800" y="526039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itchFamily="34" charset="0"/>
              </a:rPr>
              <a:t>Symbols</a:t>
            </a:r>
            <a:endParaRPr lang="en-US" sz="1600" u="sng" dirty="0">
              <a:latin typeface="Arial Narrow" pitchFamily="34" charset="0"/>
            </a:endParaRPr>
          </a:p>
        </p:txBody>
      </p:sp>
      <p:sp>
        <p:nvSpPr>
          <p:cNvPr id="90" name="AutoShape 3" descr="75%"/>
          <p:cNvSpPr>
            <a:spLocks noChangeArrowheads="1"/>
          </p:cNvSpPr>
          <p:nvPr/>
        </p:nvSpPr>
        <p:spPr bwMode="auto">
          <a:xfrm>
            <a:off x="4648200" y="6174790"/>
            <a:ext cx="609600" cy="1524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048000" y="609859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electrode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8200" y="568383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dielectric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3" name="AutoShape 2" descr="Horizontal brick"/>
          <p:cNvSpPr>
            <a:spLocks noChangeArrowheads="1"/>
          </p:cNvSpPr>
          <p:nvPr/>
        </p:nvSpPr>
        <p:spPr bwMode="auto">
          <a:xfrm>
            <a:off x="2428875" y="5793790"/>
            <a:ext cx="542925" cy="1524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AutoShape 2" descr="Dark upward diagonal"/>
          <p:cNvSpPr>
            <a:spLocks noChangeArrowheads="1"/>
          </p:cNvSpPr>
          <p:nvPr/>
        </p:nvSpPr>
        <p:spPr bwMode="auto">
          <a:xfrm>
            <a:off x="7010400" y="5793790"/>
            <a:ext cx="6096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48000" y="571759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6" name="AutoShape 3" descr="75%"/>
          <p:cNvSpPr>
            <a:spLocks noChangeArrowheads="1"/>
          </p:cNvSpPr>
          <p:nvPr/>
        </p:nvSpPr>
        <p:spPr bwMode="auto">
          <a:xfrm>
            <a:off x="4648200" y="5793790"/>
            <a:ext cx="685800" cy="2286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" descr="75%"/>
          <p:cNvSpPr>
            <a:spLocks noChangeArrowheads="1"/>
          </p:cNvSpPr>
          <p:nvPr/>
        </p:nvSpPr>
        <p:spPr bwMode="auto">
          <a:xfrm>
            <a:off x="1066800" y="2051540"/>
            <a:ext cx="6934200" cy="27432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10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Make Bit Line (BL) contacts that are shared among various layers. 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066800" y="3346940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066800" y="3190856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463" y="4654752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947140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Peripheral circuits 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463" y="306147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AutoShape 2" descr="Dark upward diagonal"/>
          <p:cNvSpPr>
            <a:spLocks noChangeArrowheads="1"/>
          </p:cNvSpPr>
          <p:nvPr/>
        </p:nvSpPr>
        <p:spPr bwMode="auto">
          <a:xfrm>
            <a:off x="2070464" y="3137676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2070464" y="3061476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399" y="281354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AutoShape 2" descr="Dark upward diagonal"/>
          <p:cNvSpPr>
            <a:spLocks noChangeArrowheads="1"/>
          </p:cNvSpPr>
          <p:nvPr/>
        </p:nvSpPr>
        <p:spPr bwMode="auto">
          <a:xfrm>
            <a:off x="2057400" y="288974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2057400" y="281354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6463" y="283287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399" y="258494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AutoShape 2" descr="Dark upward diagonal"/>
          <p:cNvSpPr>
            <a:spLocks noChangeArrowheads="1"/>
          </p:cNvSpPr>
          <p:nvPr/>
        </p:nvSpPr>
        <p:spPr bwMode="auto">
          <a:xfrm>
            <a:off x="2057400" y="266114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057400" y="258494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8263" y="382347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9" name="AutoShape 2" descr="Dark upward diagonal"/>
          <p:cNvSpPr>
            <a:spLocks noChangeArrowheads="1"/>
          </p:cNvSpPr>
          <p:nvPr/>
        </p:nvSpPr>
        <p:spPr bwMode="auto">
          <a:xfrm>
            <a:off x="1232264" y="3899676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6096000" y="353286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1232264" y="3823476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199" y="3575540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3" name="AutoShape 2" descr="Dark upward diagonal"/>
          <p:cNvSpPr>
            <a:spLocks noChangeArrowheads="1"/>
          </p:cNvSpPr>
          <p:nvPr/>
        </p:nvSpPr>
        <p:spPr bwMode="auto">
          <a:xfrm>
            <a:off x="2209800" y="353286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" name="AutoShape 2" descr="Dark upward diagonal"/>
          <p:cNvSpPr>
            <a:spLocks noChangeArrowheads="1"/>
          </p:cNvSpPr>
          <p:nvPr/>
        </p:nvSpPr>
        <p:spPr bwMode="auto">
          <a:xfrm>
            <a:off x="2133600" y="34231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2133600" y="3346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2057400" y="32707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AutoShape 2" descr="Dark upward diagonal"/>
          <p:cNvSpPr>
            <a:spLocks noChangeArrowheads="1"/>
          </p:cNvSpPr>
          <p:nvPr/>
        </p:nvSpPr>
        <p:spPr bwMode="auto">
          <a:xfrm>
            <a:off x="2057400" y="3118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8" name="AutoShape 2" descr="Dark upward diagonal"/>
          <p:cNvSpPr>
            <a:spLocks noChangeArrowheads="1"/>
          </p:cNvSpPr>
          <p:nvPr/>
        </p:nvSpPr>
        <p:spPr bwMode="auto">
          <a:xfrm>
            <a:off x="2057400" y="2965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9" name="AutoShape 2" descr="Dark upward diagonal"/>
          <p:cNvSpPr>
            <a:spLocks noChangeArrowheads="1"/>
          </p:cNvSpPr>
          <p:nvPr/>
        </p:nvSpPr>
        <p:spPr bwMode="auto">
          <a:xfrm>
            <a:off x="1219200" y="365174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219200" y="357554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1" name="AutoShape 2" descr="Dark upward diagonal"/>
          <p:cNvSpPr>
            <a:spLocks noChangeArrowheads="1"/>
          </p:cNvSpPr>
          <p:nvPr/>
        </p:nvSpPr>
        <p:spPr bwMode="auto">
          <a:xfrm>
            <a:off x="6019800" y="34231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6019800" y="3346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8263" y="3594875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199" y="3346940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5" name="AutoShape 2" descr="Dark upward diagonal"/>
          <p:cNvSpPr>
            <a:spLocks noChangeArrowheads="1"/>
          </p:cNvSpPr>
          <p:nvPr/>
        </p:nvSpPr>
        <p:spPr bwMode="auto">
          <a:xfrm>
            <a:off x="5943600" y="32707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1219200" y="3423141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5943600" y="3118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5943600" y="2965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Horizontal brick"/>
          <p:cNvSpPr>
            <a:spLocks noChangeArrowheads="1"/>
          </p:cNvSpPr>
          <p:nvPr/>
        </p:nvSpPr>
        <p:spPr bwMode="auto">
          <a:xfrm>
            <a:off x="5029200" y="2965940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2" descr="Horizontal brick"/>
          <p:cNvSpPr>
            <a:spLocks noChangeArrowheads="1"/>
          </p:cNvSpPr>
          <p:nvPr/>
        </p:nvSpPr>
        <p:spPr bwMode="auto">
          <a:xfrm>
            <a:off x="3571875" y="2965940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AutoShape 3" descr="75%"/>
          <p:cNvSpPr>
            <a:spLocks noChangeArrowheads="1"/>
          </p:cNvSpPr>
          <p:nvPr/>
        </p:nvSpPr>
        <p:spPr bwMode="auto">
          <a:xfrm>
            <a:off x="4965192" y="2965940"/>
            <a:ext cx="469392" cy="685800"/>
          </a:xfrm>
          <a:prstGeom prst="cube">
            <a:avLst>
              <a:gd name="adj" fmla="val 6019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3" descr="75%"/>
          <p:cNvSpPr>
            <a:spLocks noChangeArrowheads="1"/>
          </p:cNvSpPr>
          <p:nvPr/>
        </p:nvSpPr>
        <p:spPr bwMode="auto">
          <a:xfrm>
            <a:off x="3276600" y="2965940"/>
            <a:ext cx="685800" cy="685800"/>
          </a:xfrm>
          <a:prstGeom prst="cube">
            <a:avLst>
              <a:gd name="adj" fmla="val 3900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219200" y="3346941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5334000" y="4261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5334000" y="41851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AutoShape 2" descr="Dark upward diagonal"/>
          <p:cNvSpPr>
            <a:spLocks noChangeArrowheads="1"/>
          </p:cNvSpPr>
          <p:nvPr/>
        </p:nvSpPr>
        <p:spPr bwMode="auto">
          <a:xfrm>
            <a:off x="5334000" y="4108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AutoShape 2" descr="Dark upward diagonal"/>
          <p:cNvSpPr>
            <a:spLocks noChangeArrowheads="1"/>
          </p:cNvSpPr>
          <p:nvPr/>
        </p:nvSpPr>
        <p:spPr bwMode="auto">
          <a:xfrm>
            <a:off x="5257800" y="40327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5257800" y="3880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5257800" y="3727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1447800" y="4261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447800" y="41851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1447800" y="4108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1371600" y="40327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AutoShape 2" descr="Dark upward diagonal"/>
          <p:cNvSpPr>
            <a:spLocks noChangeArrowheads="1"/>
          </p:cNvSpPr>
          <p:nvPr/>
        </p:nvSpPr>
        <p:spPr bwMode="auto">
          <a:xfrm>
            <a:off x="1371600" y="388034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1371600" y="372794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Horizontal brick"/>
          <p:cNvSpPr>
            <a:spLocks noChangeArrowheads="1"/>
          </p:cNvSpPr>
          <p:nvPr/>
        </p:nvSpPr>
        <p:spPr bwMode="auto">
          <a:xfrm>
            <a:off x="2581275" y="43375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AutoShape 2" descr="Horizontal brick"/>
          <p:cNvSpPr>
            <a:spLocks noChangeArrowheads="1"/>
          </p:cNvSpPr>
          <p:nvPr/>
        </p:nvSpPr>
        <p:spPr bwMode="auto">
          <a:xfrm>
            <a:off x="4105275" y="43375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AutoShape 2" descr="Horizontal brick"/>
          <p:cNvSpPr>
            <a:spLocks noChangeArrowheads="1"/>
          </p:cNvSpPr>
          <p:nvPr/>
        </p:nvSpPr>
        <p:spPr bwMode="auto">
          <a:xfrm>
            <a:off x="2886075" y="3727940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2" descr="Horizontal brick"/>
          <p:cNvSpPr>
            <a:spLocks noChangeArrowheads="1"/>
          </p:cNvSpPr>
          <p:nvPr/>
        </p:nvSpPr>
        <p:spPr bwMode="auto">
          <a:xfrm>
            <a:off x="4343400" y="3727940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" descr="Horizontal brick"/>
          <p:cNvSpPr>
            <a:spLocks noChangeArrowheads="1"/>
          </p:cNvSpPr>
          <p:nvPr/>
        </p:nvSpPr>
        <p:spPr bwMode="auto">
          <a:xfrm>
            <a:off x="2895600" y="33469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2" descr="Horizontal brick"/>
          <p:cNvSpPr>
            <a:spLocks noChangeArrowheads="1"/>
          </p:cNvSpPr>
          <p:nvPr/>
        </p:nvSpPr>
        <p:spPr bwMode="auto">
          <a:xfrm>
            <a:off x="4419600" y="33469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" descr="Horizontal brick"/>
          <p:cNvSpPr>
            <a:spLocks noChangeArrowheads="1"/>
          </p:cNvSpPr>
          <p:nvPr/>
        </p:nvSpPr>
        <p:spPr bwMode="auto">
          <a:xfrm>
            <a:off x="5105400" y="25849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2" descr="Horizontal brick"/>
          <p:cNvSpPr>
            <a:spLocks noChangeArrowheads="1"/>
          </p:cNvSpPr>
          <p:nvPr/>
        </p:nvSpPr>
        <p:spPr bwMode="auto">
          <a:xfrm>
            <a:off x="3571875" y="2661140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3" descr="75%"/>
          <p:cNvSpPr>
            <a:spLocks noChangeArrowheads="1"/>
          </p:cNvSpPr>
          <p:nvPr/>
        </p:nvSpPr>
        <p:spPr bwMode="auto">
          <a:xfrm>
            <a:off x="2362200" y="3651740"/>
            <a:ext cx="914400" cy="1143000"/>
          </a:xfrm>
          <a:prstGeom prst="cube">
            <a:avLst>
              <a:gd name="adj" fmla="val 4836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3" descr="75%"/>
          <p:cNvSpPr>
            <a:spLocks noChangeArrowheads="1"/>
          </p:cNvSpPr>
          <p:nvPr/>
        </p:nvSpPr>
        <p:spPr bwMode="auto">
          <a:xfrm>
            <a:off x="2819400" y="3270740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3" descr="75%"/>
          <p:cNvSpPr>
            <a:spLocks noChangeArrowheads="1"/>
          </p:cNvSpPr>
          <p:nvPr/>
        </p:nvSpPr>
        <p:spPr bwMode="auto">
          <a:xfrm>
            <a:off x="4343400" y="3270740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3" descr="75%"/>
          <p:cNvSpPr>
            <a:spLocks noChangeArrowheads="1"/>
          </p:cNvSpPr>
          <p:nvPr/>
        </p:nvSpPr>
        <p:spPr bwMode="auto">
          <a:xfrm>
            <a:off x="5029200" y="2508740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AutoShape 3" descr="75%"/>
          <p:cNvSpPr>
            <a:spLocks noChangeArrowheads="1"/>
          </p:cNvSpPr>
          <p:nvPr/>
        </p:nvSpPr>
        <p:spPr bwMode="auto">
          <a:xfrm>
            <a:off x="3886200" y="3727940"/>
            <a:ext cx="8382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3" descr="75%"/>
          <p:cNvSpPr>
            <a:spLocks noChangeArrowheads="1"/>
          </p:cNvSpPr>
          <p:nvPr/>
        </p:nvSpPr>
        <p:spPr bwMode="auto">
          <a:xfrm>
            <a:off x="3886200" y="2127740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3" descr="75%"/>
          <p:cNvSpPr>
            <a:spLocks noChangeArrowheads="1"/>
          </p:cNvSpPr>
          <p:nvPr/>
        </p:nvSpPr>
        <p:spPr bwMode="auto">
          <a:xfrm>
            <a:off x="2362200" y="2203940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809338" y="1746740"/>
            <a:ext cx="535432" cy="194481"/>
          </a:xfrm>
          <a:custGeom>
            <a:avLst/>
            <a:gdLst>
              <a:gd name="connsiteX0" fmla="*/ 535432 w 535432"/>
              <a:gd name="connsiteY0" fmla="*/ 0 h 423081"/>
              <a:gd name="connsiteX1" fmla="*/ 235181 w 535432"/>
              <a:gd name="connsiteY1" fmla="*/ 13648 h 423081"/>
              <a:gd name="connsiteX2" fmla="*/ 139647 w 535432"/>
              <a:gd name="connsiteY2" fmla="*/ 95534 h 423081"/>
              <a:gd name="connsiteX3" fmla="*/ 112352 w 535432"/>
              <a:gd name="connsiteY3" fmla="*/ 136478 h 423081"/>
              <a:gd name="connsiteX4" fmla="*/ 44113 w 535432"/>
              <a:gd name="connsiteY4" fmla="*/ 245660 h 423081"/>
              <a:gd name="connsiteX5" fmla="*/ 3169 w 535432"/>
              <a:gd name="connsiteY5" fmla="*/ 327546 h 423081"/>
              <a:gd name="connsiteX6" fmla="*/ 3169 w 535432"/>
              <a:gd name="connsiteY6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432" h="423081">
                <a:moveTo>
                  <a:pt x="535432" y="0"/>
                </a:moveTo>
                <a:cubicBezTo>
                  <a:pt x="435348" y="4549"/>
                  <a:pt x="334708" y="2164"/>
                  <a:pt x="235181" y="13648"/>
                </a:cubicBezTo>
                <a:cubicBezTo>
                  <a:pt x="185148" y="19421"/>
                  <a:pt x="164955" y="60102"/>
                  <a:pt x="139647" y="95534"/>
                </a:cubicBezTo>
                <a:cubicBezTo>
                  <a:pt x="130113" y="108881"/>
                  <a:pt x="121886" y="123131"/>
                  <a:pt x="112352" y="136478"/>
                </a:cubicBezTo>
                <a:cubicBezTo>
                  <a:pt x="19145" y="266969"/>
                  <a:pt x="117407" y="117395"/>
                  <a:pt x="44113" y="245660"/>
                </a:cubicBezTo>
                <a:cubicBezTo>
                  <a:pt x="25990" y="277376"/>
                  <a:pt x="6960" y="289633"/>
                  <a:pt x="3169" y="327546"/>
                </a:cubicBezTo>
                <a:cubicBezTo>
                  <a:pt x="0" y="359233"/>
                  <a:pt x="3169" y="391236"/>
                  <a:pt x="3169" y="42308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781800" y="1909376"/>
            <a:ext cx="40944" cy="177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91400" y="156058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19600" y="163678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WL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3771331" y="1822940"/>
            <a:ext cx="639170" cy="591403"/>
          </a:xfrm>
          <a:custGeom>
            <a:avLst/>
            <a:gdLst>
              <a:gd name="connsiteX0" fmla="*/ 639170 w 639170"/>
              <a:gd name="connsiteY0" fmla="*/ 0 h 873457"/>
              <a:gd name="connsiteX1" fmla="*/ 79612 w 639170"/>
              <a:gd name="connsiteY1" fmla="*/ 204717 h 873457"/>
              <a:gd name="connsiteX2" fmla="*/ 161499 w 639170"/>
              <a:gd name="connsiteY2" fmla="*/ 873457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170" h="873457">
                <a:moveTo>
                  <a:pt x="639170" y="0"/>
                </a:moveTo>
                <a:cubicBezTo>
                  <a:pt x="399197" y="29570"/>
                  <a:pt x="159224" y="59141"/>
                  <a:pt x="79612" y="204717"/>
                </a:cubicBezTo>
                <a:cubicBezTo>
                  <a:pt x="0" y="350293"/>
                  <a:pt x="80749" y="611875"/>
                  <a:pt x="161499" y="87345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174776" y="1822939"/>
            <a:ext cx="464024" cy="605051"/>
          </a:xfrm>
          <a:custGeom>
            <a:avLst/>
            <a:gdLst>
              <a:gd name="connsiteX0" fmla="*/ 0 w 593678"/>
              <a:gd name="connsiteY0" fmla="*/ 25021 h 912126"/>
              <a:gd name="connsiteX1" fmla="*/ 518615 w 593678"/>
              <a:gd name="connsiteY1" fmla="*/ 147851 h 912126"/>
              <a:gd name="connsiteX2" fmla="*/ 450376 w 593678"/>
              <a:gd name="connsiteY2" fmla="*/ 912126 h 91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678" h="912126">
                <a:moveTo>
                  <a:pt x="0" y="25021"/>
                </a:moveTo>
                <a:cubicBezTo>
                  <a:pt x="221776" y="12510"/>
                  <a:pt x="443552" y="0"/>
                  <a:pt x="518615" y="147851"/>
                </a:cubicBezTo>
                <a:cubicBezTo>
                  <a:pt x="593678" y="295702"/>
                  <a:pt x="522027" y="603914"/>
                  <a:pt x="450376" y="91212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924800" y="487094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S</a:t>
            </a:r>
            <a:r>
              <a:rPr lang="en-US" sz="1600" dirty="0" smtClean="0">
                <a:latin typeface="Arial Narrow" pitchFamily="34" charset="0"/>
              </a:rPr>
              <a:t>L 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2857500" y="2546840"/>
            <a:ext cx="914400" cy="838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-2700000">
            <a:off x="2055316" y="240235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 current path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5981700" y="3232640"/>
            <a:ext cx="914400" cy="838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-2700000">
            <a:off x="5408116" y="293159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 current path</a:t>
            </a:r>
            <a:endParaRPr lang="en-US" dirty="0"/>
          </a:p>
        </p:txBody>
      </p:sp>
      <p:sp>
        <p:nvSpPr>
          <p:cNvPr id="83" name="AutoShape 2" descr="Zig zag"/>
          <p:cNvSpPr>
            <a:spLocks noChangeArrowheads="1"/>
          </p:cNvSpPr>
          <p:nvPr/>
        </p:nvSpPr>
        <p:spPr bwMode="auto">
          <a:xfrm>
            <a:off x="3581400" y="3042140"/>
            <a:ext cx="381000" cy="6096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824330" y="4301097"/>
            <a:ext cx="2001079" cy="1345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076121" y="4364045"/>
            <a:ext cx="1696279" cy="964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248401" y="4413740"/>
            <a:ext cx="1524000" cy="685800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rot="16200000" flipH="1">
            <a:off x="3200402" y="4032740"/>
            <a:ext cx="761999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352802" y="4032740"/>
            <a:ext cx="761999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utoShape 2" descr="Zig zag"/>
          <p:cNvSpPr>
            <a:spLocks noChangeArrowheads="1"/>
          </p:cNvSpPr>
          <p:nvPr/>
        </p:nvSpPr>
        <p:spPr bwMode="auto">
          <a:xfrm>
            <a:off x="4343400" y="2356340"/>
            <a:ext cx="381000" cy="5334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066800" y="2965940"/>
            <a:ext cx="2590800" cy="762000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81000" y="238116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 contact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10200" y="578534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7800" y="6123894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4" name="AutoShape 2" descr="Dark upward diagonal"/>
          <p:cNvSpPr>
            <a:spLocks noChangeArrowheads="1"/>
          </p:cNvSpPr>
          <p:nvPr/>
        </p:nvSpPr>
        <p:spPr bwMode="auto">
          <a:xfrm>
            <a:off x="6705600" y="6233848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57600" y="532814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itchFamily="34" charset="0"/>
              </a:rPr>
              <a:t>Symbols</a:t>
            </a:r>
            <a:endParaRPr lang="en-US" sz="1600" u="sng" dirty="0">
              <a:latin typeface="Arial Narrow" pitchFamily="34" charset="0"/>
            </a:endParaRPr>
          </a:p>
        </p:txBody>
      </p:sp>
      <p:sp>
        <p:nvSpPr>
          <p:cNvPr id="96" name="AutoShape 3" descr="75%"/>
          <p:cNvSpPr>
            <a:spLocks noChangeArrowheads="1"/>
          </p:cNvSpPr>
          <p:nvPr/>
        </p:nvSpPr>
        <p:spPr bwMode="auto">
          <a:xfrm>
            <a:off x="4495800" y="6200094"/>
            <a:ext cx="609600" cy="1524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895600" y="6123894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electrode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5800" y="570914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dielectric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9" name="AutoShape 2" descr="Horizontal brick"/>
          <p:cNvSpPr>
            <a:spLocks noChangeArrowheads="1"/>
          </p:cNvSpPr>
          <p:nvPr/>
        </p:nvSpPr>
        <p:spPr bwMode="auto">
          <a:xfrm>
            <a:off x="2276475" y="5819094"/>
            <a:ext cx="542925" cy="1524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AutoShape 2" descr="Dark upward diagonal"/>
          <p:cNvSpPr>
            <a:spLocks noChangeArrowheads="1"/>
          </p:cNvSpPr>
          <p:nvPr/>
        </p:nvSpPr>
        <p:spPr bwMode="auto">
          <a:xfrm>
            <a:off x="6858000" y="5819094"/>
            <a:ext cx="6096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95600" y="5742894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2" name="AutoShape 3" descr="75%"/>
          <p:cNvSpPr>
            <a:spLocks noChangeArrowheads="1"/>
          </p:cNvSpPr>
          <p:nvPr/>
        </p:nvSpPr>
        <p:spPr bwMode="auto">
          <a:xfrm>
            <a:off x="4495800" y="5819094"/>
            <a:ext cx="685800" cy="2286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AutoShape 2" descr="Zig zag"/>
          <p:cNvSpPr>
            <a:spLocks noChangeArrowheads="1"/>
          </p:cNvSpPr>
          <p:nvPr/>
        </p:nvSpPr>
        <p:spPr bwMode="auto">
          <a:xfrm>
            <a:off x="2209800" y="6157648"/>
            <a:ext cx="609600" cy="2286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85800" y="6081448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 contact 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3" descr="75%"/>
          <p:cNvSpPr>
            <a:spLocks noChangeArrowheads="1"/>
          </p:cNvSpPr>
          <p:nvPr/>
        </p:nvSpPr>
        <p:spPr bwMode="auto">
          <a:xfrm>
            <a:off x="1219200" y="1941586"/>
            <a:ext cx="6934200" cy="27432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Process Flow: Step 11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Construct BLs, then contacts to BLs, WLs and SLs at edges of memory array using methods in [Tanaka, et al., VLSI 2007]</a:t>
            </a:r>
            <a:endParaRPr lang="en-US" sz="2400" dirty="0"/>
          </a:p>
        </p:txBody>
      </p:sp>
      <p:sp>
        <p:nvSpPr>
          <p:cNvPr id="4" name="AutoShape 2" descr="Dark upward diagonal"/>
          <p:cNvSpPr>
            <a:spLocks noChangeArrowheads="1"/>
          </p:cNvSpPr>
          <p:nvPr/>
        </p:nvSpPr>
        <p:spPr bwMode="auto">
          <a:xfrm>
            <a:off x="1219200" y="3236986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219200" y="3080902"/>
            <a:ext cx="6934200" cy="16800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863" y="4544798"/>
            <a:ext cx="3644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 Narrow" pitchFamily="34" charset="0"/>
              </a:rPr>
              <a:t>Silicon Oxide</a:t>
            </a:r>
            <a:endParaRPr lang="en-US" sz="13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837186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Peripheral circuits 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605046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n</a:t>
            </a:r>
            <a:r>
              <a:rPr lang="en-US" sz="1600" dirty="0" smtClean="0">
                <a:latin typeface="Arial Narrow" pitchFamily="34" charset="0"/>
              </a:rPr>
              <a:t>+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8863" y="2951521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" name="AutoShape 2" descr="Dark upward diagonal"/>
          <p:cNvSpPr>
            <a:spLocks noChangeArrowheads="1"/>
          </p:cNvSpPr>
          <p:nvPr/>
        </p:nvSpPr>
        <p:spPr bwMode="auto">
          <a:xfrm>
            <a:off x="2222864" y="3027722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22864" y="2951522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799" y="2703586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AutoShape 2" descr="Dark upward diagonal"/>
          <p:cNvSpPr>
            <a:spLocks noChangeArrowheads="1"/>
          </p:cNvSpPr>
          <p:nvPr/>
        </p:nvSpPr>
        <p:spPr bwMode="auto">
          <a:xfrm>
            <a:off x="2209800" y="2779787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2209800" y="2703587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8863" y="2722921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799" y="2474986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7" name="AutoShape 2" descr="Dark upward diagonal"/>
          <p:cNvSpPr>
            <a:spLocks noChangeArrowheads="1"/>
          </p:cNvSpPr>
          <p:nvPr/>
        </p:nvSpPr>
        <p:spPr bwMode="auto">
          <a:xfrm>
            <a:off x="2209800" y="2551187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2209800" y="2474987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0663" y="3713521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" name="AutoShape 2" descr="Dark upward diagonal"/>
          <p:cNvSpPr>
            <a:spLocks noChangeArrowheads="1"/>
          </p:cNvSpPr>
          <p:nvPr/>
        </p:nvSpPr>
        <p:spPr bwMode="auto">
          <a:xfrm>
            <a:off x="1384664" y="3789722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1" name="AutoShape 2" descr="Dark upward diagonal"/>
          <p:cNvSpPr>
            <a:spLocks noChangeArrowheads="1"/>
          </p:cNvSpPr>
          <p:nvPr/>
        </p:nvSpPr>
        <p:spPr bwMode="auto">
          <a:xfrm>
            <a:off x="6248400" y="342291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1384664" y="3713522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599" y="3465586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4" name="AutoShape 2" descr="Dark upward diagonal"/>
          <p:cNvSpPr>
            <a:spLocks noChangeArrowheads="1"/>
          </p:cNvSpPr>
          <p:nvPr/>
        </p:nvSpPr>
        <p:spPr bwMode="auto">
          <a:xfrm>
            <a:off x="2362200" y="342291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2286000" y="33131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AutoShape 2" descr="Dark upward diagonal"/>
          <p:cNvSpPr>
            <a:spLocks noChangeArrowheads="1"/>
          </p:cNvSpPr>
          <p:nvPr/>
        </p:nvSpPr>
        <p:spPr bwMode="auto">
          <a:xfrm>
            <a:off x="2286000" y="3236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7" name="AutoShape 2" descr="Dark upward diagonal"/>
          <p:cNvSpPr>
            <a:spLocks noChangeArrowheads="1"/>
          </p:cNvSpPr>
          <p:nvPr/>
        </p:nvSpPr>
        <p:spPr bwMode="auto">
          <a:xfrm>
            <a:off x="2209800" y="31607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8" name="AutoShape 2" descr="Dark upward diagonal"/>
          <p:cNvSpPr>
            <a:spLocks noChangeArrowheads="1"/>
          </p:cNvSpPr>
          <p:nvPr/>
        </p:nvSpPr>
        <p:spPr bwMode="auto">
          <a:xfrm>
            <a:off x="2209800" y="3008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9" name="AutoShape 2" descr="Dark upward diagonal"/>
          <p:cNvSpPr>
            <a:spLocks noChangeArrowheads="1"/>
          </p:cNvSpPr>
          <p:nvPr/>
        </p:nvSpPr>
        <p:spPr bwMode="auto">
          <a:xfrm>
            <a:off x="2209800" y="2855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0" name="AutoShape 2" descr="Dark upward diagonal"/>
          <p:cNvSpPr>
            <a:spLocks noChangeArrowheads="1"/>
          </p:cNvSpPr>
          <p:nvPr/>
        </p:nvSpPr>
        <p:spPr bwMode="auto">
          <a:xfrm>
            <a:off x="1371600" y="3541787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371600" y="3465587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6172200" y="33131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AutoShape 2" descr="Dark upward diagonal"/>
          <p:cNvSpPr>
            <a:spLocks noChangeArrowheads="1"/>
          </p:cNvSpPr>
          <p:nvPr/>
        </p:nvSpPr>
        <p:spPr bwMode="auto">
          <a:xfrm>
            <a:off x="6172200" y="3236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70663" y="3484921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599" y="3236986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6096000" y="31607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1371600" y="3313187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6096000" y="3008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Dark upward diagonal"/>
          <p:cNvSpPr>
            <a:spLocks noChangeArrowheads="1"/>
          </p:cNvSpPr>
          <p:nvPr/>
        </p:nvSpPr>
        <p:spPr bwMode="auto">
          <a:xfrm>
            <a:off x="6096000" y="2855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0" name="AutoShape 2" descr="Horizontal brick"/>
          <p:cNvSpPr>
            <a:spLocks noChangeArrowheads="1"/>
          </p:cNvSpPr>
          <p:nvPr/>
        </p:nvSpPr>
        <p:spPr bwMode="auto">
          <a:xfrm>
            <a:off x="5181600" y="2855986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2" descr="Horizontal brick"/>
          <p:cNvSpPr>
            <a:spLocks noChangeArrowheads="1"/>
          </p:cNvSpPr>
          <p:nvPr/>
        </p:nvSpPr>
        <p:spPr bwMode="auto">
          <a:xfrm>
            <a:off x="3724275" y="2855986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AutoShape 3" descr="75%"/>
          <p:cNvSpPr>
            <a:spLocks noChangeArrowheads="1"/>
          </p:cNvSpPr>
          <p:nvPr/>
        </p:nvSpPr>
        <p:spPr bwMode="auto">
          <a:xfrm>
            <a:off x="5117592" y="2855986"/>
            <a:ext cx="469392" cy="685800"/>
          </a:xfrm>
          <a:prstGeom prst="cube">
            <a:avLst>
              <a:gd name="adj" fmla="val 6019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3" descr="75%"/>
          <p:cNvSpPr>
            <a:spLocks noChangeArrowheads="1"/>
          </p:cNvSpPr>
          <p:nvPr/>
        </p:nvSpPr>
        <p:spPr bwMode="auto">
          <a:xfrm>
            <a:off x="3429000" y="2855986"/>
            <a:ext cx="685800" cy="685800"/>
          </a:xfrm>
          <a:prstGeom prst="cube">
            <a:avLst>
              <a:gd name="adj" fmla="val 3900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371600" y="3236987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5486400" y="4151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AutoShape 2" descr="Dark upward diagonal"/>
          <p:cNvSpPr>
            <a:spLocks noChangeArrowheads="1"/>
          </p:cNvSpPr>
          <p:nvPr/>
        </p:nvSpPr>
        <p:spPr bwMode="auto">
          <a:xfrm>
            <a:off x="5486400" y="40751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AutoShape 2" descr="Dark upward diagonal"/>
          <p:cNvSpPr>
            <a:spLocks noChangeArrowheads="1"/>
          </p:cNvSpPr>
          <p:nvPr/>
        </p:nvSpPr>
        <p:spPr bwMode="auto">
          <a:xfrm>
            <a:off x="5486400" y="3998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5410200" y="39227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5410200" y="3770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5410200" y="3617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600200" y="4151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1600200" y="40751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1600200" y="3998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AutoShape 2" descr="Dark upward diagonal"/>
          <p:cNvSpPr>
            <a:spLocks noChangeArrowheads="1"/>
          </p:cNvSpPr>
          <p:nvPr/>
        </p:nvSpPr>
        <p:spPr bwMode="auto">
          <a:xfrm>
            <a:off x="1524000" y="39227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1524000" y="3770386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Dark upward diagonal"/>
          <p:cNvSpPr>
            <a:spLocks noChangeArrowheads="1"/>
          </p:cNvSpPr>
          <p:nvPr/>
        </p:nvSpPr>
        <p:spPr bwMode="auto">
          <a:xfrm>
            <a:off x="1524000" y="3617986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3000" y="59436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8" name="AutoShape 2" descr="Dark upward diagonal"/>
          <p:cNvSpPr>
            <a:spLocks noChangeArrowheads="1"/>
          </p:cNvSpPr>
          <p:nvPr/>
        </p:nvSpPr>
        <p:spPr bwMode="auto">
          <a:xfrm>
            <a:off x="6400800" y="6053554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57600" y="524608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itchFamily="34" charset="0"/>
              </a:rPr>
              <a:t>Symbols</a:t>
            </a:r>
            <a:endParaRPr lang="en-US" sz="1600" u="sng" dirty="0">
              <a:latin typeface="Arial Narrow" pitchFamily="34" charset="0"/>
            </a:endParaRPr>
          </a:p>
        </p:txBody>
      </p:sp>
      <p:sp>
        <p:nvSpPr>
          <p:cNvPr id="60" name="AutoShape 2" descr="Horizontal brick"/>
          <p:cNvSpPr>
            <a:spLocks noChangeArrowheads="1"/>
          </p:cNvSpPr>
          <p:nvPr/>
        </p:nvSpPr>
        <p:spPr bwMode="auto">
          <a:xfrm>
            <a:off x="2733675" y="42275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2" descr="Horizontal brick"/>
          <p:cNvSpPr>
            <a:spLocks noChangeArrowheads="1"/>
          </p:cNvSpPr>
          <p:nvPr/>
        </p:nvSpPr>
        <p:spPr bwMode="auto">
          <a:xfrm>
            <a:off x="4257675" y="42275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" descr="Horizontal brick"/>
          <p:cNvSpPr>
            <a:spLocks noChangeArrowheads="1"/>
          </p:cNvSpPr>
          <p:nvPr/>
        </p:nvSpPr>
        <p:spPr bwMode="auto">
          <a:xfrm>
            <a:off x="3038475" y="3617986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2" descr="Horizontal brick"/>
          <p:cNvSpPr>
            <a:spLocks noChangeArrowheads="1"/>
          </p:cNvSpPr>
          <p:nvPr/>
        </p:nvSpPr>
        <p:spPr bwMode="auto">
          <a:xfrm>
            <a:off x="4495800" y="3617986"/>
            <a:ext cx="466725" cy="609600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2" descr="Horizontal brick"/>
          <p:cNvSpPr>
            <a:spLocks noChangeArrowheads="1"/>
          </p:cNvSpPr>
          <p:nvPr/>
        </p:nvSpPr>
        <p:spPr bwMode="auto">
          <a:xfrm>
            <a:off x="3048000" y="32369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2" descr="Horizontal brick"/>
          <p:cNvSpPr>
            <a:spLocks noChangeArrowheads="1"/>
          </p:cNvSpPr>
          <p:nvPr/>
        </p:nvSpPr>
        <p:spPr bwMode="auto">
          <a:xfrm>
            <a:off x="4572000" y="32369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2" descr="Horizontal brick"/>
          <p:cNvSpPr>
            <a:spLocks noChangeArrowheads="1"/>
          </p:cNvSpPr>
          <p:nvPr/>
        </p:nvSpPr>
        <p:spPr bwMode="auto">
          <a:xfrm>
            <a:off x="5257800" y="24749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2" descr="Horizontal brick"/>
          <p:cNvSpPr>
            <a:spLocks noChangeArrowheads="1"/>
          </p:cNvSpPr>
          <p:nvPr/>
        </p:nvSpPr>
        <p:spPr bwMode="auto">
          <a:xfrm>
            <a:off x="3724275" y="2551186"/>
            <a:ext cx="771525" cy="3810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AutoShape 3" descr="75%"/>
          <p:cNvSpPr>
            <a:spLocks noChangeArrowheads="1"/>
          </p:cNvSpPr>
          <p:nvPr/>
        </p:nvSpPr>
        <p:spPr bwMode="auto">
          <a:xfrm>
            <a:off x="2514600" y="3541786"/>
            <a:ext cx="914400" cy="1143000"/>
          </a:xfrm>
          <a:prstGeom prst="cube">
            <a:avLst>
              <a:gd name="adj" fmla="val 4836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3" descr="75%"/>
          <p:cNvSpPr>
            <a:spLocks noChangeArrowheads="1"/>
          </p:cNvSpPr>
          <p:nvPr/>
        </p:nvSpPr>
        <p:spPr bwMode="auto">
          <a:xfrm>
            <a:off x="2971800" y="3160786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3" descr="75%"/>
          <p:cNvSpPr>
            <a:spLocks noChangeArrowheads="1"/>
          </p:cNvSpPr>
          <p:nvPr/>
        </p:nvSpPr>
        <p:spPr bwMode="auto">
          <a:xfrm>
            <a:off x="4495800" y="3160786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AutoShape 3" descr="75%"/>
          <p:cNvSpPr>
            <a:spLocks noChangeArrowheads="1"/>
          </p:cNvSpPr>
          <p:nvPr/>
        </p:nvSpPr>
        <p:spPr bwMode="auto">
          <a:xfrm>
            <a:off x="5181600" y="2398786"/>
            <a:ext cx="838200" cy="4572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AutoShape 3" descr="75%"/>
          <p:cNvSpPr>
            <a:spLocks noChangeArrowheads="1"/>
          </p:cNvSpPr>
          <p:nvPr/>
        </p:nvSpPr>
        <p:spPr bwMode="auto">
          <a:xfrm>
            <a:off x="4191000" y="6019800"/>
            <a:ext cx="609600" cy="152400"/>
          </a:xfrm>
          <a:prstGeom prst="cube">
            <a:avLst>
              <a:gd name="adj" fmla="val 87074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590800" y="59436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electrode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0" y="5528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dielectric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5" name="AutoShape 2" descr="Horizontal brick"/>
          <p:cNvSpPr>
            <a:spLocks noChangeArrowheads="1"/>
          </p:cNvSpPr>
          <p:nvPr/>
        </p:nvSpPr>
        <p:spPr bwMode="auto">
          <a:xfrm>
            <a:off x="1971675" y="5638800"/>
            <a:ext cx="542925" cy="152400"/>
          </a:xfrm>
          <a:prstGeom prst="cube">
            <a:avLst>
              <a:gd name="adj" fmla="val 91432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AutoShape 3" descr="75%"/>
          <p:cNvSpPr>
            <a:spLocks noChangeArrowheads="1"/>
          </p:cNvSpPr>
          <p:nvPr/>
        </p:nvSpPr>
        <p:spPr bwMode="auto">
          <a:xfrm>
            <a:off x="4038600" y="3617986"/>
            <a:ext cx="8382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AutoShape 3" descr="75%"/>
          <p:cNvSpPr>
            <a:spLocks noChangeArrowheads="1"/>
          </p:cNvSpPr>
          <p:nvPr/>
        </p:nvSpPr>
        <p:spPr bwMode="auto">
          <a:xfrm>
            <a:off x="4038600" y="2017786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2" descr="Dark upward diagonal"/>
          <p:cNvSpPr>
            <a:spLocks noChangeArrowheads="1"/>
          </p:cNvSpPr>
          <p:nvPr/>
        </p:nvSpPr>
        <p:spPr bwMode="auto">
          <a:xfrm>
            <a:off x="6553200" y="5638800"/>
            <a:ext cx="6096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9" name="AutoShape 3" descr="75%"/>
          <p:cNvSpPr>
            <a:spLocks noChangeArrowheads="1"/>
          </p:cNvSpPr>
          <p:nvPr/>
        </p:nvSpPr>
        <p:spPr bwMode="auto">
          <a:xfrm>
            <a:off x="2514600" y="2093986"/>
            <a:ext cx="1981200" cy="1905000"/>
          </a:xfrm>
          <a:prstGeom prst="cube">
            <a:avLst>
              <a:gd name="adj" fmla="val 78378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90800" y="55626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2" name="AutoShape 3" descr="75%"/>
          <p:cNvSpPr>
            <a:spLocks noChangeArrowheads="1"/>
          </p:cNvSpPr>
          <p:nvPr/>
        </p:nvSpPr>
        <p:spPr bwMode="auto">
          <a:xfrm>
            <a:off x="4191000" y="5638800"/>
            <a:ext cx="685800" cy="228600"/>
          </a:xfrm>
          <a:prstGeom prst="cube">
            <a:avLst>
              <a:gd name="adj" fmla="val 58088"/>
            </a:avLst>
          </a:prstGeom>
          <a:solidFill>
            <a:schemeClr val="bg1">
              <a:lumMod val="85000"/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572000" y="156058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WL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7200" y="476098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SL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2971800" y="3236986"/>
            <a:ext cx="304800" cy="3048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6134100" y="3122686"/>
            <a:ext cx="914400" cy="838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-2700000">
            <a:off x="5412284" y="29740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 current</a:t>
            </a:r>
            <a:endParaRPr lang="en-US" dirty="0"/>
          </a:p>
        </p:txBody>
      </p:sp>
      <p:sp>
        <p:nvSpPr>
          <p:cNvPr id="88" name="AutoShape 2" descr="Zig zag"/>
          <p:cNvSpPr>
            <a:spLocks noChangeArrowheads="1"/>
          </p:cNvSpPr>
          <p:nvPr/>
        </p:nvSpPr>
        <p:spPr bwMode="auto">
          <a:xfrm>
            <a:off x="3733800" y="2932186"/>
            <a:ext cx="381000" cy="6096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76730" y="4191143"/>
            <a:ext cx="2001079" cy="1345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228521" y="4254091"/>
            <a:ext cx="1696279" cy="964095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400801" y="4303786"/>
            <a:ext cx="1524000" cy="685800"/>
          </a:xfrm>
          <a:custGeom>
            <a:avLst/>
            <a:gdLst>
              <a:gd name="connsiteX0" fmla="*/ 0 w 2001079"/>
              <a:gd name="connsiteY0" fmla="*/ 0 h 1345095"/>
              <a:gd name="connsiteX1" fmla="*/ 1086679 w 2001079"/>
              <a:gd name="connsiteY1" fmla="*/ 1179443 h 1345095"/>
              <a:gd name="connsiteX2" fmla="*/ 2001079 w 2001079"/>
              <a:gd name="connsiteY2" fmla="*/ 993913 h 13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079" h="1345095">
                <a:moveTo>
                  <a:pt x="0" y="0"/>
                </a:moveTo>
                <a:cubicBezTo>
                  <a:pt x="376583" y="506895"/>
                  <a:pt x="753166" y="1013791"/>
                  <a:pt x="1086679" y="1179443"/>
                </a:cubicBezTo>
                <a:cubicBezTo>
                  <a:pt x="1420192" y="1345095"/>
                  <a:pt x="1710635" y="1169504"/>
                  <a:pt x="2001079" y="99391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16200000" flipH="1">
            <a:off x="3352802" y="3922786"/>
            <a:ext cx="761999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3505202" y="3922786"/>
            <a:ext cx="761999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utoShape 2" descr="Zig zag"/>
          <p:cNvSpPr>
            <a:spLocks noChangeArrowheads="1"/>
          </p:cNvSpPr>
          <p:nvPr/>
        </p:nvSpPr>
        <p:spPr bwMode="auto">
          <a:xfrm>
            <a:off x="4495800" y="2246386"/>
            <a:ext cx="381000" cy="5334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AutoShape 2" descr="Zig zag"/>
          <p:cNvSpPr>
            <a:spLocks noChangeArrowheads="1"/>
          </p:cNvSpPr>
          <p:nvPr/>
        </p:nvSpPr>
        <p:spPr bwMode="auto">
          <a:xfrm>
            <a:off x="1905000" y="5977354"/>
            <a:ext cx="609600" cy="228600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81000" y="5901154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 contact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7" name="AutoShape 3" descr="Dashed upward diagonal"/>
          <p:cNvSpPr>
            <a:spLocks noChangeArrowheads="1"/>
          </p:cNvSpPr>
          <p:nvPr/>
        </p:nvSpPr>
        <p:spPr bwMode="auto">
          <a:xfrm>
            <a:off x="1590675" y="2779786"/>
            <a:ext cx="5572125" cy="381000"/>
          </a:xfrm>
          <a:prstGeom prst="cube">
            <a:avLst>
              <a:gd name="adj" fmla="val 30217"/>
            </a:avLst>
          </a:prstGeom>
          <a:pattFill prst="dash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3" descr="Dashed upward diagonal"/>
          <p:cNvSpPr>
            <a:spLocks noChangeArrowheads="1"/>
          </p:cNvSpPr>
          <p:nvPr/>
        </p:nvSpPr>
        <p:spPr bwMode="auto">
          <a:xfrm>
            <a:off x="2352675" y="2017786"/>
            <a:ext cx="5572125" cy="381000"/>
          </a:xfrm>
          <a:prstGeom prst="cube">
            <a:avLst>
              <a:gd name="adj" fmla="val 30217"/>
            </a:avLst>
          </a:prstGeom>
          <a:pattFill prst="dash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57600" y="1746740"/>
            <a:ext cx="905301" cy="804446"/>
          </a:xfrm>
          <a:custGeom>
            <a:avLst/>
            <a:gdLst>
              <a:gd name="connsiteX0" fmla="*/ 639170 w 639170"/>
              <a:gd name="connsiteY0" fmla="*/ 0 h 873457"/>
              <a:gd name="connsiteX1" fmla="*/ 79612 w 639170"/>
              <a:gd name="connsiteY1" fmla="*/ 204717 h 873457"/>
              <a:gd name="connsiteX2" fmla="*/ 161499 w 639170"/>
              <a:gd name="connsiteY2" fmla="*/ 873457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170" h="873457">
                <a:moveTo>
                  <a:pt x="639170" y="0"/>
                </a:moveTo>
                <a:cubicBezTo>
                  <a:pt x="399197" y="29570"/>
                  <a:pt x="159224" y="59141"/>
                  <a:pt x="79612" y="204717"/>
                </a:cubicBezTo>
                <a:cubicBezTo>
                  <a:pt x="0" y="350293"/>
                  <a:pt x="80749" y="611875"/>
                  <a:pt x="161499" y="87345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477000" y="163678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6172200" y="1746739"/>
            <a:ext cx="255104" cy="350559"/>
          </a:xfrm>
          <a:custGeom>
            <a:avLst/>
            <a:gdLst>
              <a:gd name="connsiteX0" fmla="*/ 318052 w 318052"/>
              <a:gd name="connsiteY0" fmla="*/ 72886 h 669234"/>
              <a:gd name="connsiteX1" fmla="*/ 106018 w 318052"/>
              <a:gd name="connsiteY1" fmla="*/ 99391 h 669234"/>
              <a:gd name="connsiteX2" fmla="*/ 0 w 318052"/>
              <a:gd name="connsiteY2" fmla="*/ 669234 h 669234"/>
              <a:gd name="connsiteX3" fmla="*/ 0 w 318052"/>
              <a:gd name="connsiteY3" fmla="*/ 669234 h 6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052" h="669234">
                <a:moveTo>
                  <a:pt x="318052" y="72886"/>
                </a:moveTo>
                <a:cubicBezTo>
                  <a:pt x="238539" y="36443"/>
                  <a:pt x="159027" y="0"/>
                  <a:pt x="106018" y="99391"/>
                </a:cubicBezTo>
                <a:cubicBezTo>
                  <a:pt x="53009" y="198782"/>
                  <a:pt x="0" y="669234"/>
                  <a:pt x="0" y="669234"/>
                </a:cubicBezTo>
                <a:lnTo>
                  <a:pt x="0" y="66923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143000" y="30083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-2700000">
            <a:off x="2360116" y="30544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WL current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270358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 current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7315200" y="5596354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6" name="AutoShape 3" descr="Dashed upward diagonal"/>
          <p:cNvSpPr>
            <a:spLocks noChangeArrowheads="1"/>
          </p:cNvSpPr>
          <p:nvPr/>
        </p:nvSpPr>
        <p:spPr bwMode="auto">
          <a:xfrm>
            <a:off x="8077200" y="5520154"/>
            <a:ext cx="466725" cy="381000"/>
          </a:xfrm>
          <a:prstGeom prst="cube">
            <a:avLst>
              <a:gd name="adj" fmla="val 58874"/>
            </a:avLst>
          </a:prstGeom>
          <a:pattFill prst="dash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Some cross-sectional views for clarity. Each floating-body cell has unique combination of BL, WL, SL</a:t>
            </a:r>
            <a:endParaRPr lang="en-US" sz="2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40" y="1645920"/>
            <a:ext cx="7870288" cy="4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different implementation:</a:t>
            </a:r>
            <a:br>
              <a:rPr lang="en-US" sz="2400" dirty="0" smtClean="0"/>
            </a:br>
            <a:r>
              <a:rPr lang="en-US" sz="2400" dirty="0" smtClean="0"/>
              <a:t>With independent double gates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79065" y="556376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4097" y="5917809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BL contact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2940" y="27736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Dark upward diagonal"/>
          <p:cNvSpPr>
            <a:spLocks noChangeArrowheads="1"/>
          </p:cNvSpPr>
          <p:nvPr/>
        </p:nvSpPr>
        <p:spPr bwMode="auto">
          <a:xfrm>
            <a:off x="1485334" y="3369214"/>
            <a:ext cx="7124094" cy="1769009"/>
          </a:xfrm>
          <a:prstGeom prst="cube">
            <a:avLst>
              <a:gd name="adj" fmla="val 87154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491175" y="3158209"/>
            <a:ext cx="6991643" cy="1753768"/>
          </a:xfrm>
          <a:prstGeom prst="cube">
            <a:avLst>
              <a:gd name="adj" fmla="val 88745"/>
            </a:avLst>
          </a:prstGeom>
          <a:solidFill>
            <a:schemeClr val="bg1">
              <a:lumMod val="85000"/>
              <a:alpha val="5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Sphere"/>
          <p:cNvSpPr>
            <a:spLocks noChangeArrowheads="1"/>
          </p:cNvSpPr>
          <p:nvPr/>
        </p:nvSpPr>
        <p:spPr bwMode="auto">
          <a:xfrm>
            <a:off x="1589644" y="4220317"/>
            <a:ext cx="5697418" cy="506427"/>
          </a:xfrm>
          <a:prstGeom prst="cube">
            <a:avLst>
              <a:gd name="adj" fmla="val 72980"/>
            </a:avLst>
          </a:prstGeom>
          <a:pattFill prst="sphere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2770192" y="3003449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956596" y="3765469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2" name="AutoShape 2" descr="Dark upward diagonal"/>
          <p:cNvSpPr>
            <a:spLocks noChangeArrowheads="1"/>
          </p:cNvSpPr>
          <p:nvPr/>
        </p:nvSpPr>
        <p:spPr bwMode="auto">
          <a:xfrm>
            <a:off x="6079684" y="4066739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3" name="AutoShape 2" descr="Dark upward diagonal"/>
          <p:cNvSpPr>
            <a:spLocks noChangeArrowheads="1"/>
          </p:cNvSpPr>
          <p:nvPr/>
        </p:nvSpPr>
        <p:spPr bwMode="auto">
          <a:xfrm>
            <a:off x="2114856" y="409722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AutoShape 2" descr="Sphere"/>
          <p:cNvSpPr>
            <a:spLocks noChangeArrowheads="1"/>
          </p:cNvSpPr>
          <p:nvPr/>
        </p:nvSpPr>
        <p:spPr bwMode="auto">
          <a:xfrm>
            <a:off x="3725604" y="3405040"/>
            <a:ext cx="4360985" cy="364443"/>
          </a:xfrm>
          <a:prstGeom prst="cube">
            <a:avLst>
              <a:gd name="adj" fmla="val 63417"/>
            </a:avLst>
          </a:prstGeom>
          <a:pattFill prst="sphere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54003" y="279301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AutoShape 2" descr="Dark upward diagonal"/>
          <p:cNvSpPr>
            <a:spLocks noChangeArrowheads="1"/>
          </p:cNvSpPr>
          <p:nvPr/>
        </p:nvSpPr>
        <p:spPr bwMode="auto">
          <a:xfrm>
            <a:off x="2768004" y="2869220"/>
            <a:ext cx="5778136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768004" y="279302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939" y="254508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9" name="AutoShape 2" descr="Dark upward diagonal"/>
          <p:cNvSpPr>
            <a:spLocks noChangeArrowheads="1"/>
          </p:cNvSpPr>
          <p:nvPr/>
        </p:nvSpPr>
        <p:spPr bwMode="auto">
          <a:xfrm>
            <a:off x="2754940" y="262128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2754940" y="254508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1" name="AutoShape 2" descr="Dark upward diagonal"/>
          <p:cNvSpPr>
            <a:spLocks noChangeArrowheads="1"/>
          </p:cNvSpPr>
          <p:nvPr/>
        </p:nvSpPr>
        <p:spPr bwMode="auto">
          <a:xfrm>
            <a:off x="2754940" y="239268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003" y="256441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0939" y="231648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2754940" y="231648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grpSp>
        <p:nvGrpSpPr>
          <p:cNvPr id="3" name="Group 90"/>
          <p:cNvGrpSpPr/>
          <p:nvPr/>
        </p:nvGrpSpPr>
        <p:grpSpPr>
          <a:xfrm>
            <a:off x="3737223" y="2696305"/>
            <a:ext cx="998806" cy="1125174"/>
            <a:chOff x="363354" y="3627121"/>
            <a:chExt cx="998806" cy="1125174"/>
          </a:xfrm>
        </p:grpSpPr>
        <p:sp>
          <p:nvSpPr>
            <p:cNvPr id="26" name="AutoShape 2" descr="Horizontal brick"/>
            <p:cNvSpPr>
              <a:spLocks noChangeArrowheads="1"/>
            </p:cNvSpPr>
            <p:nvPr/>
          </p:nvSpPr>
          <p:spPr bwMode="auto">
            <a:xfrm>
              <a:off x="715046" y="3627121"/>
              <a:ext cx="647114" cy="759654"/>
            </a:xfrm>
            <a:prstGeom prst="cube">
              <a:avLst>
                <a:gd name="adj" fmla="val 11394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" descr="75%"/>
            <p:cNvSpPr>
              <a:spLocks noChangeArrowheads="1"/>
            </p:cNvSpPr>
            <p:nvPr/>
          </p:nvSpPr>
          <p:spPr bwMode="auto">
            <a:xfrm>
              <a:off x="363354" y="3711527"/>
              <a:ext cx="929618" cy="1040768"/>
            </a:xfrm>
            <a:prstGeom prst="cube">
              <a:avLst>
                <a:gd name="adj" fmla="val 36247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5258915" y="2642381"/>
            <a:ext cx="998806" cy="1125174"/>
            <a:chOff x="363354" y="3627121"/>
            <a:chExt cx="998806" cy="1125174"/>
          </a:xfrm>
        </p:grpSpPr>
        <p:sp>
          <p:nvSpPr>
            <p:cNvPr id="29" name="AutoShape 2" descr="Horizontal brick"/>
            <p:cNvSpPr>
              <a:spLocks noChangeArrowheads="1"/>
            </p:cNvSpPr>
            <p:nvPr/>
          </p:nvSpPr>
          <p:spPr bwMode="auto">
            <a:xfrm>
              <a:off x="715046" y="3627121"/>
              <a:ext cx="647114" cy="759654"/>
            </a:xfrm>
            <a:prstGeom prst="cube">
              <a:avLst>
                <a:gd name="adj" fmla="val 11394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" descr="75%"/>
            <p:cNvSpPr>
              <a:spLocks noChangeArrowheads="1"/>
            </p:cNvSpPr>
            <p:nvPr/>
          </p:nvSpPr>
          <p:spPr bwMode="auto">
            <a:xfrm>
              <a:off x="363354" y="3711527"/>
              <a:ext cx="929618" cy="1040768"/>
            </a:xfrm>
            <a:prstGeom prst="cube">
              <a:avLst>
                <a:gd name="adj" fmla="val 36247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15803" y="355501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2" name="AutoShape 2" descr="Dark upward diagonal"/>
          <p:cNvSpPr>
            <a:spLocks noChangeArrowheads="1"/>
          </p:cNvSpPr>
          <p:nvPr/>
        </p:nvSpPr>
        <p:spPr bwMode="auto">
          <a:xfrm>
            <a:off x="1929804" y="3603084"/>
            <a:ext cx="5778136" cy="514064"/>
          </a:xfrm>
          <a:prstGeom prst="cube">
            <a:avLst>
              <a:gd name="adj" fmla="val 77054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3" name="AutoShape 2" descr="Dark upward diagonal"/>
          <p:cNvSpPr>
            <a:spLocks noChangeArrowheads="1"/>
          </p:cNvSpPr>
          <p:nvPr/>
        </p:nvSpPr>
        <p:spPr bwMode="auto">
          <a:xfrm>
            <a:off x="6793540" y="326441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1929804" y="3555020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2739" y="3307084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6" name="AutoShape 2" descr="Dark upward diagonal"/>
          <p:cNvSpPr>
            <a:spLocks noChangeArrowheads="1"/>
          </p:cNvSpPr>
          <p:nvPr/>
        </p:nvSpPr>
        <p:spPr bwMode="auto">
          <a:xfrm>
            <a:off x="2907340" y="3264412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AutoShape 2" descr="Dark upward diagonal"/>
          <p:cNvSpPr>
            <a:spLocks noChangeArrowheads="1"/>
          </p:cNvSpPr>
          <p:nvPr/>
        </p:nvSpPr>
        <p:spPr bwMode="auto">
          <a:xfrm>
            <a:off x="2831140" y="31546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8" name="AutoShape 2" descr="Dark upward diagonal"/>
          <p:cNvSpPr>
            <a:spLocks noChangeArrowheads="1"/>
          </p:cNvSpPr>
          <p:nvPr/>
        </p:nvSpPr>
        <p:spPr bwMode="auto">
          <a:xfrm>
            <a:off x="2831140" y="3078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AutoShape 2" descr="Dark upward diagonal"/>
          <p:cNvSpPr>
            <a:spLocks noChangeArrowheads="1"/>
          </p:cNvSpPr>
          <p:nvPr/>
        </p:nvSpPr>
        <p:spPr bwMode="auto">
          <a:xfrm>
            <a:off x="2754940" y="30022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0" name="AutoShape 2" descr="Dark upward diagonal"/>
          <p:cNvSpPr>
            <a:spLocks noChangeArrowheads="1"/>
          </p:cNvSpPr>
          <p:nvPr/>
        </p:nvSpPr>
        <p:spPr bwMode="auto">
          <a:xfrm>
            <a:off x="2754940" y="2849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1" name="AutoShape 2" descr="Dark upward diagonal"/>
          <p:cNvSpPr>
            <a:spLocks noChangeArrowheads="1"/>
          </p:cNvSpPr>
          <p:nvPr/>
        </p:nvSpPr>
        <p:spPr bwMode="auto">
          <a:xfrm>
            <a:off x="2754940" y="2697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2" name="AutoShape 2" descr="Dark upward diagonal"/>
          <p:cNvSpPr>
            <a:spLocks noChangeArrowheads="1"/>
          </p:cNvSpPr>
          <p:nvPr/>
        </p:nvSpPr>
        <p:spPr bwMode="auto">
          <a:xfrm>
            <a:off x="1916740" y="338328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1916740" y="330708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6717340" y="31546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5" name="AutoShape 2" descr="Dark upward diagonal"/>
          <p:cNvSpPr>
            <a:spLocks noChangeArrowheads="1"/>
          </p:cNvSpPr>
          <p:nvPr/>
        </p:nvSpPr>
        <p:spPr bwMode="auto">
          <a:xfrm>
            <a:off x="6717340" y="3078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5803" y="3326419"/>
            <a:ext cx="364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2739" y="3078484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06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6641140" y="30022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9" name="AutoShape 2" descr="Dark upward diagonal"/>
          <p:cNvSpPr>
            <a:spLocks noChangeArrowheads="1"/>
          </p:cNvSpPr>
          <p:nvPr/>
        </p:nvSpPr>
        <p:spPr bwMode="auto">
          <a:xfrm>
            <a:off x="1916740" y="3154685"/>
            <a:ext cx="5791200" cy="514064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0" name="AutoShape 2" descr="Dark upward diagonal"/>
          <p:cNvSpPr>
            <a:spLocks noChangeArrowheads="1"/>
          </p:cNvSpPr>
          <p:nvPr/>
        </p:nvSpPr>
        <p:spPr bwMode="auto">
          <a:xfrm>
            <a:off x="6641140" y="2849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6641140" y="2697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1916740" y="3078485"/>
            <a:ext cx="5791200" cy="460884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53" name="AutoShape 2" descr="Dark upward diagonal"/>
          <p:cNvSpPr>
            <a:spLocks noChangeArrowheads="1"/>
          </p:cNvSpPr>
          <p:nvPr/>
        </p:nvSpPr>
        <p:spPr bwMode="auto">
          <a:xfrm>
            <a:off x="6031540" y="3992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4" name="AutoShape 2" descr="Dark upward diagonal"/>
          <p:cNvSpPr>
            <a:spLocks noChangeArrowheads="1"/>
          </p:cNvSpPr>
          <p:nvPr/>
        </p:nvSpPr>
        <p:spPr bwMode="auto">
          <a:xfrm>
            <a:off x="6031540" y="39166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6031540" y="3840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Dark upward diagonal"/>
          <p:cNvSpPr>
            <a:spLocks noChangeArrowheads="1"/>
          </p:cNvSpPr>
          <p:nvPr/>
        </p:nvSpPr>
        <p:spPr bwMode="auto">
          <a:xfrm>
            <a:off x="5955340" y="37642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7" name="AutoShape 2" descr="Dark upward diagonal"/>
          <p:cNvSpPr>
            <a:spLocks noChangeArrowheads="1"/>
          </p:cNvSpPr>
          <p:nvPr/>
        </p:nvSpPr>
        <p:spPr bwMode="auto">
          <a:xfrm>
            <a:off x="5955340" y="3611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8" name="AutoShape 2" descr="Dark upward diagonal"/>
          <p:cNvSpPr>
            <a:spLocks noChangeArrowheads="1"/>
          </p:cNvSpPr>
          <p:nvPr/>
        </p:nvSpPr>
        <p:spPr bwMode="auto">
          <a:xfrm>
            <a:off x="5955340" y="3459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9" name="AutoShape 2" descr="Dark upward diagonal"/>
          <p:cNvSpPr>
            <a:spLocks noChangeArrowheads="1"/>
          </p:cNvSpPr>
          <p:nvPr/>
        </p:nvSpPr>
        <p:spPr bwMode="auto">
          <a:xfrm>
            <a:off x="2145340" y="3992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0" name="AutoShape 2" descr="Dark upward diagonal"/>
          <p:cNvSpPr>
            <a:spLocks noChangeArrowheads="1"/>
          </p:cNvSpPr>
          <p:nvPr/>
        </p:nvSpPr>
        <p:spPr bwMode="auto">
          <a:xfrm>
            <a:off x="2145340" y="39166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1" name="AutoShape 2" descr="Dark upward diagonal"/>
          <p:cNvSpPr>
            <a:spLocks noChangeArrowheads="1"/>
          </p:cNvSpPr>
          <p:nvPr/>
        </p:nvSpPr>
        <p:spPr bwMode="auto">
          <a:xfrm>
            <a:off x="2145340" y="3840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2" name="AutoShape 2" descr="Dark upward diagonal"/>
          <p:cNvSpPr>
            <a:spLocks noChangeArrowheads="1"/>
          </p:cNvSpPr>
          <p:nvPr/>
        </p:nvSpPr>
        <p:spPr bwMode="auto">
          <a:xfrm>
            <a:off x="2069140" y="37642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3" name="AutoShape 2" descr="Dark upward diagonal"/>
          <p:cNvSpPr>
            <a:spLocks noChangeArrowheads="1"/>
          </p:cNvSpPr>
          <p:nvPr/>
        </p:nvSpPr>
        <p:spPr bwMode="auto">
          <a:xfrm>
            <a:off x="2069140" y="3611884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4" name="AutoShape 2" descr="Dark upward diagonal"/>
          <p:cNvSpPr>
            <a:spLocks noChangeArrowheads="1"/>
          </p:cNvSpPr>
          <p:nvPr/>
        </p:nvSpPr>
        <p:spPr bwMode="auto">
          <a:xfrm>
            <a:off x="2069140" y="3459484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45540" y="35356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117140" y="35356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45540" y="37642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17140" y="37642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745540" y="39928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17140" y="3992884"/>
            <a:ext cx="381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/>
          <p:cNvSpPr/>
          <p:nvPr/>
        </p:nvSpPr>
        <p:spPr>
          <a:xfrm rot="2400000">
            <a:off x="6852188" y="1892026"/>
            <a:ext cx="293506" cy="21860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2" name="Straight Connector 71"/>
          <p:cNvCxnSpPr>
            <a:stCxn id="71" idx="1"/>
          </p:cNvCxnSpPr>
          <p:nvPr/>
        </p:nvCxnSpPr>
        <p:spPr>
          <a:xfrm rot="10800000" flipH="1">
            <a:off x="6886520" y="2164084"/>
            <a:ext cx="59419" cy="726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4329" y="5456859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4" name="AutoShape 2" descr="Dark upward diagonal"/>
          <p:cNvSpPr>
            <a:spLocks noChangeArrowheads="1"/>
          </p:cNvSpPr>
          <p:nvPr/>
        </p:nvSpPr>
        <p:spPr bwMode="auto">
          <a:xfrm>
            <a:off x="1515656" y="5561194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9285" y="582354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Silicon oxide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6" name="AutoShape 2" descr="Dark upward diagonal"/>
          <p:cNvSpPr>
            <a:spLocks noChangeArrowheads="1"/>
          </p:cNvSpPr>
          <p:nvPr/>
        </p:nvSpPr>
        <p:spPr bwMode="auto">
          <a:xfrm>
            <a:off x="1411321" y="5933502"/>
            <a:ext cx="417479" cy="228147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76960" y="552157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n+</a:t>
            </a:r>
            <a:r>
              <a:rPr lang="en-US" sz="1600" dirty="0" smtClean="0">
                <a:latin typeface="Arial Narrow" pitchFamily="34" charset="0"/>
              </a:rPr>
              <a:t> Silicon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8" name="AutoShape 2" descr="Dark upward diagonal"/>
          <p:cNvSpPr>
            <a:spLocks noChangeArrowheads="1"/>
          </p:cNvSpPr>
          <p:nvPr/>
        </p:nvSpPr>
        <p:spPr bwMode="auto">
          <a:xfrm>
            <a:off x="3476932" y="5597778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9" name="Cube 78"/>
          <p:cNvSpPr/>
          <p:nvPr/>
        </p:nvSpPr>
        <p:spPr>
          <a:xfrm>
            <a:off x="1885070" y="5936566"/>
            <a:ext cx="478301" cy="239150"/>
          </a:xfrm>
          <a:prstGeom prst="cube">
            <a:avLst>
              <a:gd name="adj" fmla="val 88745"/>
            </a:avLst>
          </a:prstGeom>
          <a:solidFill>
            <a:schemeClr val="bg1">
              <a:lumMod val="85000"/>
              <a:alpha val="5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446476" y="5941269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Periphery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32301" y="5545017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WL wiring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2" name="AutoShape 2" descr="Sphere"/>
          <p:cNvSpPr>
            <a:spLocks noChangeArrowheads="1"/>
          </p:cNvSpPr>
          <p:nvPr/>
        </p:nvSpPr>
        <p:spPr bwMode="auto">
          <a:xfrm>
            <a:off x="5258943" y="5596609"/>
            <a:ext cx="565057" cy="241486"/>
          </a:xfrm>
          <a:prstGeom prst="cube">
            <a:avLst>
              <a:gd name="adj" fmla="val 72980"/>
            </a:avLst>
          </a:prstGeom>
          <a:pattFill prst="sphere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AutoShape 2" descr="Dark upward diagonal"/>
          <p:cNvSpPr>
            <a:spLocks noChangeArrowheads="1"/>
          </p:cNvSpPr>
          <p:nvPr/>
        </p:nvSpPr>
        <p:spPr bwMode="auto">
          <a:xfrm>
            <a:off x="3353970" y="6035043"/>
            <a:ext cx="570894" cy="182880"/>
          </a:xfrm>
          <a:prstGeom prst="cube">
            <a:avLst>
              <a:gd name="adj" fmla="val 87154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2" descr="Horizontal brick"/>
          <p:cNvSpPr>
            <a:spLocks noChangeArrowheads="1"/>
          </p:cNvSpPr>
          <p:nvPr/>
        </p:nvSpPr>
        <p:spPr bwMode="auto">
          <a:xfrm>
            <a:off x="3432518" y="3474721"/>
            <a:ext cx="647114" cy="759654"/>
          </a:xfrm>
          <a:prstGeom prst="cube">
            <a:avLst>
              <a:gd name="adj" fmla="val 11394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AutoShape 2" descr="Horizontal brick"/>
          <p:cNvSpPr>
            <a:spLocks noChangeArrowheads="1"/>
          </p:cNvSpPr>
          <p:nvPr/>
        </p:nvSpPr>
        <p:spPr bwMode="auto">
          <a:xfrm>
            <a:off x="4881490" y="3524883"/>
            <a:ext cx="602594" cy="777483"/>
          </a:xfrm>
          <a:prstGeom prst="cube">
            <a:avLst>
              <a:gd name="adj" fmla="val 7847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AutoShape 3" descr="75%"/>
          <p:cNvSpPr>
            <a:spLocks noChangeArrowheads="1"/>
          </p:cNvSpPr>
          <p:nvPr/>
        </p:nvSpPr>
        <p:spPr bwMode="auto">
          <a:xfrm>
            <a:off x="4567324" y="3583506"/>
            <a:ext cx="838200" cy="990600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AutoShape 3" descr="75%"/>
          <p:cNvSpPr>
            <a:spLocks noChangeArrowheads="1"/>
          </p:cNvSpPr>
          <p:nvPr/>
        </p:nvSpPr>
        <p:spPr bwMode="auto">
          <a:xfrm>
            <a:off x="3080826" y="3559127"/>
            <a:ext cx="929618" cy="1040768"/>
          </a:xfrm>
          <a:prstGeom prst="cube">
            <a:avLst>
              <a:gd name="adj" fmla="val 36247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087749" y="5964709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dielectric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9" name="AutoShape 2" descr="Horizontal brick"/>
          <p:cNvSpPr>
            <a:spLocks noChangeArrowheads="1"/>
          </p:cNvSpPr>
          <p:nvPr/>
        </p:nvSpPr>
        <p:spPr bwMode="auto">
          <a:xfrm>
            <a:off x="5301169" y="6035039"/>
            <a:ext cx="565053" cy="182880"/>
          </a:xfrm>
          <a:prstGeom prst="cube">
            <a:avLst>
              <a:gd name="adj" fmla="val 80574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984581" y="554032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Gate electrode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1" name="AutoShape 3" descr="75%"/>
          <p:cNvSpPr>
            <a:spLocks noChangeArrowheads="1"/>
          </p:cNvSpPr>
          <p:nvPr/>
        </p:nvSpPr>
        <p:spPr bwMode="auto">
          <a:xfrm>
            <a:off x="7251896" y="5584873"/>
            <a:ext cx="569729" cy="196947"/>
          </a:xfrm>
          <a:prstGeom prst="cube">
            <a:avLst>
              <a:gd name="adj" fmla="val 71750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AutoShape 2" descr="Zig zag"/>
          <p:cNvSpPr>
            <a:spLocks noChangeArrowheads="1"/>
          </p:cNvSpPr>
          <p:nvPr/>
        </p:nvSpPr>
        <p:spPr bwMode="auto">
          <a:xfrm>
            <a:off x="4383258" y="2968281"/>
            <a:ext cx="381000" cy="444305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AutoShape 2" descr="Zig zag"/>
          <p:cNvSpPr>
            <a:spLocks noChangeArrowheads="1"/>
          </p:cNvSpPr>
          <p:nvPr/>
        </p:nvSpPr>
        <p:spPr bwMode="auto">
          <a:xfrm>
            <a:off x="5126502" y="2135943"/>
            <a:ext cx="381000" cy="444305"/>
          </a:xfrm>
          <a:prstGeom prst="cube">
            <a:avLst>
              <a:gd name="adj" fmla="val 51850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3975297" y="3826413"/>
            <a:ext cx="863990" cy="820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4113629" y="3866269"/>
            <a:ext cx="863990" cy="820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4950657" y="2826438"/>
            <a:ext cx="416169" cy="820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5117125" y="2795954"/>
            <a:ext cx="416169" cy="820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2" descr="Zig zag"/>
          <p:cNvSpPr>
            <a:spLocks noChangeArrowheads="1"/>
          </p:cNvSpPr>
          <p:nvPr/>
        </p:nvSpPr>
        <p:spPr bwMode="auto">
          <a:xfrm>
            <a:off x="7222575" y="6020971"/>
            <a:ext cx="528712" cy="245011"/>
          </a:xfrm>
          <a:prstGeom prst="cube">
            <a:avLst>
              <a:gd name="adj" fmla="val 70848"/>
            </a:avLst>
          </a:prstGeom>
          <a:pattFill prst="zigZ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AutoShape 3" descr="Dashed upward diagonal"/>
          <p:cNvSpPr>
            <a:spLocks noChangeArrowheads="1"/>
          </p:cNvSpPr>
          <p:nvPr/>
        </p:nvSpPr>
        <p:spPr bwMode="auto">
          <a:xfrm>
            <a:off x="3671668" y="1730326"/>
            <a:ext cx="1997612" cy="1716257"/>
          </a:xfrm>
          <a:prstGeom prst="cube">
            <a:avLst>
              <a:gd name="adj" fmla="val 82639"/>
            </a:avLst>
          </a:prstGeom>
          <a:pattFill prst="dash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AutoShape 3" descr="Dashed upward diagonal"/>
          <p:cNvSpPr>
            <a:spLocks noChangeArrowheads="1"/>
          </p:cNvSpPr>
          <p:nvPr/>
        </p:nvSpPr>
        <p:spPr bwMode="auto">
          <a:xfrm>
            <a:off x="8370277" y="5563772"/>
            <a:ext cx="506437" cy="274320"/>
          </a:xfrm>
          <a:prstGeom prst="cube">
            <a:avLst>
              <a:gd name="adj" fmla="val 82639"/>
            </a:avLst>
          </a:prstGeom>
          <a:pattFill prst="dash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485204" y="2188700"/>
            <a:ext cx="452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11346" y="4310618"/>
            <a:ext cx="511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WL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73594" y="1776030"/>
            <a:ext cx="511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SL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Status of the DRAM industry today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Monolithic 3D DRAM 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Implications and risks of the technology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estimation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828800"/>
          <a:ext cx="8229600" cy="229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600178"/>
                <a:gridCol w="33434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Conventional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stacked capacitor DRAM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Monolithic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3D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DRAM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with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                         4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memory layers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Cell size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6F</a:t>
                      </a:r>
                      <a:r>
                        <a:rPr lang="en-US" sz="18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8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Since non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self-aligned,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7.2F</a:t>
                      </a:r>
                      <a:r>
                        <a:rPr lang="en-US" sz="18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8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Density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x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3.3x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Number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of litho steps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26       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(with 3 stacked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cap. masks)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~26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                                                        (3 extra masks for memory layers, but no stacked cap. masks)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202672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66CC"/>
                </a:solidFill>
                <a:latin typeface="Arial Narrow" pitchFamily="34" charset="0"/>
              </a:rPr>
              <a:t>3.3x improvement in density vs. standard DRAM, but similar number of </a:t>
            </a:r>
            <a:r>
              <a:rPr lang="en-US" sz="2400" b="1" i="1" dirty="0" smtClean="0">
                <a:solidFill>
                  <a:srgbClr val="0066CC"/>
                </a:solidFill>
                <a:latin typeface="Arial Narrow" pitchFamily="34" charset="0"/>
              </a:rPr>
              <a:t>critical litho </a:t>
            </a:r>
            <a:r>
              <a:rPr lang="en-US" sz="2400" b="1" i="1" dirty="0" smtClean="0">
                <a:solidFill>
                  <a:srgbClr val="0066CC"/>
                </a:solidFill>
                <a:latin typeface="Arial Narrow" pitchFamily="34" charset="0"/>
              </a:rPr>
              <a:t>steps!!!</a:t>
            </a:r>
          </a:p>
          <a:p>
            <a:pPr>
              <a:lnSpc>
                <a:spcPct val="150000"/>
              </a:lnSpc>
            </a:pPr>
            <a:endParaRPr lang="en-US" sz="800" b="1" i="1" dirty="0" smtClean="0">
              <a:solidFill>
                <a:srgbClr val="0066CC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Arial Narrow" pitchFamily="34" charset="0"/>
              </a:rPr>
              <a:t>Negligible prior work in Monolithic 3D DRAM with shared litho steps, poly Si 3D doesn’t work for DRAM (unlike NAND flash) due to leakage</a:t>
            </a:r>
            <a:endParaRPr lang="en-US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600" dirty="0" smtClean="0"/>
              <a:t>Status of the DRAM industry today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Monolithic 3D DRAM 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Implications of the technology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43" y="1722698"/>
            <a:ext cx="4105715" cy="4678363"/>
          </a:xfrm>
        </p:spPr>
        <p:txBody>
          <a:bodyPr/>
          <a:lstStyle/>
          <a:p>
            <a:r>
              <a:rPr lang="en-US" sz="2000" dirty="0" smtClean="0"/>
              <a:t>Multiple generations of cost per bit improvement possible</a:t>
            </a:r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dirty="0" err="1" smtClean="0"/>
              <a:t>eg</a:t>
            </a:r>
            <a:r>
              <a:rPr lang="en-US" sz="2000" dirty="0" smtClean="0"/>
              <a:t>) 22nm 2D </a:t>
            </a:r>
            <a:r>
              <a:rPr lang="en-US" sz="2000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	        22nm 3D 2 layers  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    22nm 3D 4 layers  ...</a:t>
            </a:r>
          </a:p>
          <a:p>
            <a:pPr>
              <a:buNone/>
            </a:pPr>
            <a:endParaRPr lang="en-US" sz="5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Use same 22nm litho tools for 6+ years above.  Tool value goes down 50% every 2 years  </a:t>
            </a:r>
            <a:r>
              <a:rPr lang="en-US" sz="2000" dirty="0" smtClean="0"/>
              <a:t>Cheap </a:t>
            </a:r>
            <a:r>
              <a:rPr lang="en-US" sz="2000" dirty="0" smtClean="0">
                <a:sym typeface="Wingdings" pitchFamily="2" charset="2"/>
              </a:rPr>
              <a:t>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500" dirty="0" smtClean="0"/>
          </a:p>
          <a:p>
            <a:r>
              <a:rPr lang="en-US" sz="2000" dirty="0" smtClean="0"/>
              <a:t>Avoids cost + risk of next-gen litho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866" y="2022462"/>
            <a:ext cx="4093698" cy="364681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Reduces or avoids some difficulties with scaling-down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50" y="1772528"/>
            <a:ext cx="2473864" cy="562977"/>
          </a:xfrm>
          <a:ln>
            <a:solidFill>
              <a:srgbClr val="0066CC"/>
            </a:solidFill>
          </a:ln>
        </p:spPr>
        <p:txBody>
          <a:bodyPr/>
          <a:lstStyle/>
          <a:p>
            <a:pPr>
              <a:buNone/>
            </a:pPr>
            <a:r>
              <a:rPr lang="en-US" sz="2000" dirty="0" smtClean="0"/>
              <a:t>EUV delays and risk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3129" y="2608112"/>
            <a:ext cx="32566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US" b="1" dirty="0" err="1" smtClean="0">
                <a:latin typeface="Arial Narrow" pitchFamily="34" charset="0"/>
              </a:rPr>
              <a:t>EETimes</a:t>
            </a:r>
            <a:r>
              <a:rPr lang="en-US" b="1" dirty="0" smtClean="0">
                <a:latin typeface="Arial Narrow" pitchFamily="34" charset="0"/>
              </a:rPr>
              <a:t> 2002) </a:t>
            </a:r>
          </a:p>
          <a:p>
            <a:r>
              <a:rPr lang="en-US" b="1" dirty="0" smtClean="0">
                <a:latin typeface="Arial Narrow" pitchFamily="34" charset="0"/>
              </a:rPr>
              <a:t>"</a:t>
            </a:r>
            <a:r>
              <a:rPr lang="en-US" b="1" dirty="0">
                <a:latin typeface="Arial Narrow" pitchFamily="34" charset="0"/>
                <a:hlinkClick r:id="rId2"/>
              </a:rPr>
              <a:t>EUV to be in production in 2007</a:t>
            </a:r>
            <a:r>
              <a:rPr lang="en-US" b="1" dirty="0" smtClean="0">
                <a:latin typeface="Arial Narrow" pitchFamily="34" charset="0"/>
              </a:rPr>
              <a:t>" </a:t>
            </a:r>
            <a:br>
              <a:rPr lang="en-US" b="1" dirty="0" smtClean="0">
                <a:latin typeface="Arial Narrow" pitchFamily="34" charset="0"/>
              </a:rPr>
            </a:br>
            <a:endParaRPr lang="en-US" sz="500" b="1" dirty="0" smtClean="0">
              <a:latin typeface="Arial Narrow" pitchFamily="34" charset="0"/>
            </a:endParaRPr>
          </a:p>
          <a:p>
            <a:endParaRPr lang="en-US" sz="5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US" b="1" dirty="0" err="1" smtClean="0">
                <a:latin typeface="Arial Narrow" pitchFamily="34" charset="0"/>
              </a:rPr>
              <a:t>EETimes</a:t>
            </a:r>
            <a:r>
              <a:rPr lang="en-US" b="1" dirty="0" smtClean="0">
                <a:latin typeface="Arial Narrow" pitchFamily="34" charset="0"/>
              </a:rPr>
              <a:t> 2003) </a:t>
            </a:r>
          </a:p>
          <a:p>
            <a:r>
              <a:rPr lang="en-US" b="1" dirty="0" smtClean="0">
                <a:latin typeface="Arial Narrow" pitchFamily="34" charset="0"/>
              </a:rPr>
              <a:t>"</a:t>
            </a:r>
            <a:r>
              <a:rPr lang="en-US" b="1" dirty="0">
                <a:latin typeface="Arial Narrow" pitchFamily="34" charset="0"/>
                <a:hlinkClick r:id="rId2"/>
              </a:rPr>
              <a:t>EUV to be leading candidate for the 32nm node in 2009</a:t>
            </a:r>
            <a:r>
              <a:rPr lang="en-US" b="1" dirty="0" smtClean="0">
                <a:latin typeface="Arial Narrow" pitchFamily="34" charset="0"/>
              </a:rPr>
              <a:t>" </a:t>
            </a:r>
          </a:p>
          <a:p>
            <a:r>
              <a:rPr lang="en-US" sz="1000" b="1" dirty="0" smtClean="0">
                <a:latin typeface="Arial Narrow" pitchFamily="34" charset="0"/>
              </a:rPr>
              <a:t/>
            </a:r>
            <a:br>
              <a:rPr lang="en-US" sz="1000" b="1" dirty="0" smtClean="0">
                <a:latin typeface="Arial Narrow" pitchFamily="34" charset="0"/>
              </a:rPr>
            </a:br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US" b="1" dirty="0" err="1" smtClean="0">
                <a:latin typeface="Arial Narrow" pitchFamily="34" charset="0"/>
              </a:rPr>
              <a:t>EETimes</a:t>
            </a:r>
            <a:r>
              <a:rPr lang="en-US" b="1" dirty="0" smtClean="0">
                <a:latin typeface="Arial Narrow" pitchFamily="34" charset="0"/>
              </a:rPr>
              <a:t> 2004) </a:t>
            </a:r>
          </a:p>
          <a:p>
            <a:r>
              <a:rPr lang="en-US" b="1" dirty="0" smtClean="0">
                <a:latin typeface="Arial Narrow" pitchFamily="34" charset="0"/>
              </a:rPr>
              <a:t>"</a:t>
            </a:r>
            <a:r>
              <a:rPr lang="en-US" b="1" dirty="0">
                <a:latin typeface="Arial Narrow" pitchFamily="34" charset="0"/>
                <a:hlinkClick r:id="rId3"/>
              </a:rPr>
              <a:t>EUV to be pushed out to 2013</a:t>
            </a:r>
            <a:r>
              <a:rPr lang="en-US" b="1" dirty="0" smtClean="0">
                <a:latin typeface="Arial Narrow" pitchFamily="34" charset="0"/>
              </a:rPr>
              <a:t>" </a:t>
            </a:r>
          </a:p>
          <a:p>
            <a:r>
              <a:rPr lang="en-US" sz="1000" b="1" dirty="0" smtClean="0">
                <a:latin typeface="Arial Narrow" pitchFamily="34" charset="0"/>
              </a:rPr>
              <a:t/>
            </a:r>
            <a:br>
              <a:rPr lang="en-US" sz="1000" b="1" dirty="0" smtClean="0">
                <a:latin typeface="Arial Narrow" pitchFamily="34" charset="0"/>
              </a:rPr>
            </a:br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US" b="1" dirty="0" err="1" smtClean="0">
                <a:latin typeface="Arial Narrow" pitchFamily="34" charset="0"/>
              </a:rPr>
              <a:t>EETimes</a:t>
            </a:r>
            <a:r>
              <a:rPr lang="en-US" b="1" dirty="0" smtClean="0">
                <a:latin typeface="Arial Narrow" pitchFamily="34" charset="0"/>
              </a:rPr>
              <a:t> 2010) </a:t>
            </a:r>
          </a:p>
          <a:p>
            <a:r>
              <a:rPr lang="en-US" b="1" dirty="0" smtClean="0">
                <a:latin typeface="Arial Narrow" pitchFamily="34" charset="0"/>
              </a:rPr>
              <a:t>"</a:t>
            </a:r>
            <a:r>
              <a:rPr lang="en-US" b="1" dirty="0">
                <a:latin typeface="Arial Narrow" pitchFamily="34" charset="0"/>
                <a:hlinkClick r:id="rId4"/>
              </a:rPr>
              <a:t>EUV late for 10nm node milestone in 2015</a:t>
            </a:r>
            <a:r>
              <a:rPr lang="en-US" b="1" dirty="0" smtClean="0">
                <a:latin typeface="Arial Narrow" pitchFamily="34" charset="0"/>
              </a:rPr>
              <a:t>"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1629" y="1727977"/>
            <a:ext cx="2687154" cy="59319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kern="0" noProof="0" dirty="0" smtClean="0">
                <a:solidFill>
                  <a:srgbClr val="0066CC"/>
                </a:solidFill>
                <a:latin typeface="+mn-lt"/>
                <a:cs typeface="+mn-cs"/>
              </a:rPr>
              <a:t>Capacitor manufacturing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53375" y="2641197"/>
          <a:ext cx="2982351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234"/>
                <a:gridCol w="478302"/>
                <a:gridCol w="506437"/>
                <a:gridCol w="492369"/>
                <a:gridCol w="506437"/>
                <a:gridCol w="534572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 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 Narrow" pitchFamily="34" charset="0"/>
                        </a:rPr>
                        <a:t>ε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40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50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60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65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70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AR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47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56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99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147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193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0474" y="4316436"/>
            <a:ext cx="3362178" cy="56297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  <a:latin typeface="+mn-lt"/>
                <a:cs typeface="+mn-cs"/>
              </a:rPr>
              <a:t>Continuous transistor updates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5729" y="5176910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Planar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latin typeface="Arial Narrow" pitchFamily="34" charset="0"/>
              </a:rPr>
              <a:t>RCAT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S-RCAT 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Finfet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Vertical devices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49320"/>
            <a:ext cx="8229600" cy="4678363"/>
          </a:xfrm>
        </p:spPr>
        <p:txBody>
          <a:bodyPr/>
          <a:lstStyle/>
          <a:p>
            <a:r>
              <a:rPr lang="en-US" sz="2000" u="sng" dirty="0" smtClean="0"/>
              <a:t>Floating-body RAM </a:t>
            </a:r>
          </a:p>
          <a:p>
            <a:pPr>
              <a:buNone/>
            </a:pPr>
            <a:r>
              <a:rPr lang="en-US" sz="2000" dirty="0" smtClean="0"/>
              <a:t>	Retention, reliability, smaller-size devices, etc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u="sng" dirty="0" smtClean="0"/>
              <a:t>Cost of ion-cut</a:t>
            </a:r>
          </a:p>
          <a:p>
            <a:pPr>
              <a:buNone/>
            </a:pPr>
            <a:r>
              <a:rPr lang="en-US" sz="2000" dirty="0" smtClean="0"/>
              <a:t>	Supposed to be &lt;$50-75 per layer since one implant, bond, cleave, CMP step. But might require optimization to reach this value.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Status of the DRAM industry today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Monolithic 3D DRAM </a:t>
            </a:r>
          </a:p>
          <a:p>
            <a:pPr>
              <a:lnSpc>
                <a:spcPct val="26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Implications and risks of the technology</a:t>
            </a:r>
          </a:p>
          <a:p>
            <a:pPr>
              <a:lnSpc>
                <a:spcPct val="260000"/>
              </a:lnSpc>
            </a:pPr>
            <a:r>
              <a:rPr lang="en-US" sz="2600" dirty="0" smtClean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Monolithic 3D DRAM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600142"/>
            <a:ext cx="8452632" cy="1997881"/>
          </a:xfrm>
        </p:spPr>
        <p:txBody>
          <a:bodyPr/>
          <a:lstStyle/>
          <a:p>
            <a:r>
              <a:rPr lang="en-US" sz="1800" dirty="0" smtClean="0"/>
              <a:t>3.3x density of conventional DRAM, but similar number of litho steps</a:t>
            </a:r>
          </a:p>
          <a:p>
            <a:r>
              <a:rPr lang="en-US" sz="1800" dirty="0" smtClean="0"/>
              <a:t>Scalable (</a:t>
            </a:r>
            <a:r>
              <a:rPr lang="en-US" sz="1800" dirty="0" err="1" smtClean="0"/>
              <a:t>eg</a:t>
            </a:r>
            <a:r>
              <a:rPr lang="en-US" sz="1800" dirty="0" smtClean="0"/>
              <a:t>) 22nm 2D </a:t>
            </a:r>
            <a:r>
              <a:rPr lang="en-US" sz="1800" dirty="0" smtClean="0">
                <a:sym typeface="Wingdings" pitchFamily="2" charset="2"/>
              </a:rPr>
              <a:t> 22nm 3D 2 layers  22nm 3D 4 layers  ...</a:t>
            </a:r>
          </a:p>
          <a:p>
            <a:r>
              <a:rPr lang="en-US" sz="1800" dirty="0" smtClean="0"/>
              <a:t>Cheap depreciated tools, less litho cost + risk, avoids many cap. &amp; transistor upgrades</a:t>
            </a:r>
          </a:p>
          <a:p>
            <a:r>
              <a:rPr lang="en-US" sz="1800" u="sng" dirty="0" smtClean="0"/>
              <a:t>Risks</a:t>
            </a:r>
            <a:r>
              <a:rPr lang="en-US" sz="1800" dirty="0" smtClean="0"/>
              <a:t> = Floating body RAM, ion-cut cost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89" y="1825354"/>
            <a:ext cx="490768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61318" y="2250825"/>
            <a:ext cx="360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 Narrow" pitchFamily="34" charset="0"/>
              </a:rPr>
              <a:t>Monolithic </a:t>
            </a:r>
            <a:r>
              <a:rPr lang="en-US" b="1" dirty="0" smtClean="0">
                <a:latin typeface="Arial Narrow" pitchFamily="34" charset="0"/>
              </a:rPr>
              <a:t>3D with shared litho </a:t>
            </a:r>
            <a:r>
              <a:rPr lang="en-US" b="1" dirty="0" smtClean="0">
                <a:latin typeface="Arial Narrow" pitchFamily="34" charset="0"/>
              </a:rPr>
              <a:t>steps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 Narrow" pitchFamily="34" charset="0"/>
              </a:rPr>
              <a:t>Single crystal </a:t>
            </a:r>
            <a:r>
              <a:rPr lang="en-US" b="1" dirty="0" smtClean="0">
                <a:latin typeface="Arial Narrow" pitchFamily="34" charset="0"/>
              </a:rPr>
              <a:t>Si</a:t>
            </a:r>
            <a:endParaRPr lang="en-US" b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 Narrow" pitchFamily="34" charset="0"/>
              </a:rPr>
              <a:t>Floating body RAM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 Narrow" pitchFamily="34" charset="0"/>
              </a:rPr>
              <a:t>Under </a:t>
            </a:r>
            <a:r>
              <a:rPr lang="en-US" b="1" i="1" dirty="0" smtClean="0">
                <a:latin typeface="Arial Narrow" pitchFamily="34" charset="0"/>
              </a:rPr>
              <a:t>development...</a:t>
            </a:r>
            <a:endParaRPr lang="en-US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745" y="1782224"/>
            <a:ext cx="3988191" cy="4525963"/>
          </a:xfrm>
        </p:spPr>
        <p:txBody>
          <a:bodyPr/>
          <a:lstStyle/>
          <a:p>
            <a:r>
              <a:rPr lang="en-US" sz="2000" dirty="0" smtClean="0"/>
              <a:t>Implant n+ in p Si regions layer-by-layer, then form gate</a:t>
            </a:r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ym typeface="Wingdings" pitchFamily="2" charset="2"/>
              </a:rPr>
              <a:t> non self-aligned process</a:t>
            </a:r>
          </a:p>
          <a:p>
            <a:pPr>
              <a:buNone/>
            </a:pPr>
            <a:endParaRPr lang="en-US" sz="500" dirty="0" smtClean="0">
              <a:sym typeface="Wingdings" pitchFamily="2" charset="2"/>
            </a:endParaRPr>
          </a:p>
          <a:p>
            <a:pPr>
              <a:buNone/>
            </a:pPr>
            <a:endParaRPr lang="en-US" sz="5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ITRS  &lt;20% overlay requirement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ASML 1950i = 3.5nm overlay for 38nm printing. &lt;10% overlay.</a:t>
            </a:r>
          </a:p>
          <a:p>
            <a:pPr>
              <a:buNone/>
            </a:pPr>
            <a:endParaRPr lang="en-US" sz="500" dirty="0" smtClean="0">
              <a:sym typeface="Wingdings" pitchFamily="2" charset="2"/>
            </a:endParaRPr>
          </a:p>
          <a:p>
            <a:pPr>
              <a:buNone/>
            </a:pPr>
            <a:endParaRPr lang="en-US" sz="5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So, gate length = 1.2F. Penalty of 0.2F for non-self-aligned process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schemes for floating body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38300"/>
            <a:ext cx="4766896" cy="46783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 </a:t>
            </a:r>
            <a:r>
              <a:rPr lang="en-US" sz="2000" u="sng" dirty="0" smtClean="0"/>
              <a:t>Bipolar Mode [S. </a:t>
            </a:r>
            <a:r>
              <a:rPr lang="en-US" sz="2000" u="sng" dirty="0" err="1" smtClean="0"/>
              <a:t>Alam</a:t>
            </a:r>
            <a:r>
              <a:rPr lang="en-US" sz="2000" u="sng" dirty="0" smtClean="0"/>
              <a:t>, et al, TED 2010]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07" y="2293035"/>
            <a:ext cx="3935602" cy="38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87921" y="1716258"/>
            <a:ext cx="388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66CC"/>
                </a:solidFill>
                <a:latin typeface="+mn-lt"/>
              </a:rPr>
              <a:t>MOS Mode [Intel, IEDM 2006]</a:t>
            </a:r>
            <a:endParaRPr lang="en-US" sz="2000" b="1" u="sng" dirty="0">
              <a:solidFill>
                <a:srgbClr val="0066CC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641" y="3074304"/>
            <a:ext cx="3676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processing with shared litho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38301"/>
            <a:ext cx="8229600" cy="809478"/>
          </a:xfrm>
        </p:spPr>
        <p:txBody>
          <a:bodyPr/>
          <a:lstStyle/>
          <a:p>
            <a:r>
              <a:rPr lang="en-US" dirty="0" smtClean="0"/>
              <a:t>Similar to Toshiba </a:t>
            </a:r>
            <a:r>
              <a:rPr lang="en-US" dirty="0" err="1" smtClean="0"/>
              <a:t>BiCS</a:t>
            </a:r>
            <a:r>
              <a:rPr lang="en-US" dirty="0" smtClean="0"/>
              <a:t> scheme [VLSI 2007]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56464"/>
            <a:ext cx="49149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08864"/>
            <a:ext cx="3200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makers fall in the “endangered species”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753683"/>
            <a:ext cx="8229600" cy="4223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Why? </a:t>
            </a:r>
            <a:r>
              <a:rPr lang="en-US" sz="2000" dirty="0" smtClean="0"/>
              <a:t>What are the challenges? We’ll </a:t>
            </a:r>
            <a:r>
              <a:rPr lang="en-US" sz="2000" dirty="0" smtClean="0"/>
              <a:t>see in the next few slides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3652" y="2631322"/>
            <a:ext cx="335512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Samsung		Hyundai</a:t>
            </a:r>
          </a:p>
          <a:p>
            <a:r>
              <a:rPr lang="en-US" sz="1600" b="1" dirty="0" smtClean="0">
                <a:latin typeface="Arial Narrow" pitchFamily="34" charset="0"/>
              </a:rPr>
              <a:t>Micron		Siemens</a:t>
            </a:r>
          </a:p>
          <a:p>
            <a:r>
              <a:rPr lang="en-US" sz="1600" b="1" dirty="0" smtClean="0">
                <a:latin typeface="Arial Narrow" pitchFamily="34" charset="0"/>
              </a:rPr>
              <a:t>NEC		Hitachi</a:t>
            </a:r>
          </a:p>
          <a:p>
            <a:r>
              <a:rPr lang="en-US" sz="1600" b="1" dirty="0" smtClean="0">
                <a:latin typeface="Arial Narrow" pitchFamily="34" charset="0"/>
              </a:rPr>
              <a:t>Mitsubishi		Toshiba</a:t>
            </a:r>
          </a:p>
          <a:p>
            <a:r>
              <a:rPr lang="en-US" sz="1600" b="1" dirty="0" smtClean="0">
                <a:latin typeface="Arial Narrow" pitchFamily="34" charset="0"/>
              </a:rPr>
              <a:t>Fujitsu		LG </a:t>
            </a:r>
            <a:r>
              <a:rPr lang="en-US" sz="1600" b="1" dirty="0" err="1" smtClean="0">
                <a:latin typeface="Arial Narrow" pitchFamily="34" charset="0"/>
              </a:rPr>
              <a:t>Semicon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 smtClean="0">
                <a:latin typeface="Arial Narrow" pitchFamily="34" charset="0"/>
              </a:rPr>
              <a:t>TI-Acer		Vanguard</a:t>
            </a:r>
          </a:p>
          <a:p>
            <a:r>
              <a:rPr lang="en-US" sz="1600" b="1" dirty="0" err="1" smtClean="0">
                <a:latin typeface="Arial Narrow" pitchFamily="34" charset="0"/>
              </a:rPr>
              <a:t>Powerchip</a:t>
            </a:r>
            <a:r>
              <a:rPr lang="en-US" sz="1600" b="1" dirty="0">
                <a:latin typeface="Arial Narrow" pitchFamily="34" charset="0"/>
              </a:rPr>
              <a:t>	</a:t>
            </a:r>
            <a:r>
              <a:rPr lang="en-US" sz="1600" b="1" dirty="0" smtClean="0">
                <a:latin typeface="Arial Narrow" pitchFamily="34" charset="0"/>
              </a:rPr>
              <a:t>	</a:t>
            </a:r>
            <a:r>
              <a:rPr lang="en-US" sz="1600" b="1" dirty="0" err="1" smtClean="0">
                <a:latin typeface="Arial Narrow" pitchFamily="34" charset="0"/>
              </a:rPr>
              <a:t>ProMOS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 err="1" smtClean="0">
                <a:latin typeface="Arial Narrow" pitchFamily="34" charset="0"/>
              </a:rPr>
              <a:t>Winbond</a:t>
            </a:r>
            <a:r>
              <a:rPr lang="en-US" sz="1600" b="1" dirty="0">
                <a:latin typeface="Arial Narrow" pitchFamily="34" charset="0"/>
              </a:rPr>
              <a:t>	</a:t>
            </a:r>
            <a:r>
              <a:rPr lang="en-US" sz="1600" b="1" dirty="0" smtClean="0">
                <a:latin typeface="Arial Narrow" pitchFamily="34" charset="0"/>
              </a:rPr>
              <a:t>	Oki</a:t>
            </a:r>
          </a:p>
          <a:p>
            <a:r>
              <a:rPr lang="en-US" sz="1600" b="1" dirty="0" smtClean="0">
                <a:latin typeface="Arial Narrow" pitchFamily="34" charset="0"/>
              </a:rPr>
              <a:t>IBM		TI</a:t>
            </a:r>
          </a:p>
          <a:p>
            <a:r>
              <a:rPr lang="en-US" sz="1600" b="1" dirty="0" smtClean="0">
                <a:latin typeface="Arial Narrow" pitchFamily="34" charset="0"/>
              </a:rPr>
              <a:t>Motorola		Matsushita</a:t>
            </a:r>
          </a:p>
          <a:p>
            <a:r>
              <a:rPr lang="en-US" sz="1600" b="1" dirty="0" smtClean="0">
                <a:latin typeface="Arial Narrow" pitchFamily="34" charset="0"/>
              </a:rPr>
              <a:t>Seiko Epson	Nippon Steel</a:t>
            </a:r>
          </a:p>
          <a:p>
            <a:r>
              <a:rPr lang="en-US" sz="1600" b="1" dirty="0" smtClean="0">
                <a:latin typeface="Arial Narrow" pitchFamily="34" charset="0"/>
              </a:rPr>
              <a:t>UMC		Mosel </a:t>
            </a:r>
            <a:r>
              <a:rPr lang="en-US" sz="1600" b="1" dirty="0" err="1" smtClean="0">
                <a:latin typeface="Arial Narrow" pitchFamily="34" charset="0"/>
              </a:rPr>
              <a:t>Vitelic</a:t>
            </a:r>
            <a:endParaRPr lang="en-US" sz="1600" b="1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4184" y="176436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1996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24 key DRAM players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376" y="2594471"/>
            <a:ext cx="1371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Samsung</a:t>
            </a: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Hynix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smtClean="0">
                <a:latin typeface="Arial Narrow" pitchFamily="34" charset="0"/>
              </a:rPr>
              <a:t>Micron</a:t>
            </a: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Elpida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Nanya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Inotera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Powerchip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ProMOS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err="1" smtClean="0">
                <a:latin typeface="Arial Narrow" pitchFamily="34" charset="0"/>
              </a:rPr>
              <a:t>Winbond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3504" y="176436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2010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9 key DRAM players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652037" y="3936938"/>
            <a:ext cx="762000" cy="4191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1: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317583"/>
            <a:ext cx="8229600" cy="788060"/>
          </a:xfrm>
        </p:spPr>
        <p:txBody>
          <a:bodyPr/>
          <a:lstStyle/>
          <a:p>
            <a:r>
              <a:rPr lang="en-US" sz="2000" dirty="0" smtClean="0"/>
              <a:t>DRAM has not been a profitable business in the near past</a:t>
            </a:r>
          </a:p>
          <a:p>
            <a:r>
              <a:rPr lang="en-US" sz="2000" dirty="0" smtClean="0"/>
              <a:t>Balance sheets of most companies’ DRAM businesses similar to above </a:t>
            </a:r>
            <a:r>
              <a:rPr lang="en-US" sz="2000" dirty="0" smtClean="0">
                <a:sym typeface="Wingdings" pitchFamily="2" charset="2"/>
              </a:rPr>
              <a:t>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700" y="2335238"/>
            <a:ext cx="5780651" cy="28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6778" y="1842870"/>
            <a:ext cx="72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Financials of a top-tier DRAM vendor (</a:t>
            </a:r>
            <a:r>
              <a:rPr lang="en-US" b="1" dirty="0" err="1" smtClean="0">
                <a:latin typeface="Arial Narrow" pitchFamily="34" charset="0"/>
              </a:rPr>
              <a:t>Elpida</a:t>
            </a:r>
            <a:r>
              <a:rPr lang="en-US" b="1" dirty="0" smtClean="0">
                <a:latin typeface="Arial Narrow" pitchFamily="34" charset="0"/>
              </a:rPr>
              <a:t>) vs. fiscal year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2: Large </a:t>
            </a:r>
            <a:r>
              <a:rPr lang="en-US" dirty="0" err="1" smtClean="0"/>
              <a:t>fab</a:t>
            </a:r>
            <a:r>
              <a:rPr lang="en-US" dirty="0" smtClean="0"/>
              <a:t> cost for scaling-down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317580"/>
            <a:ext cx="8229600" cy="661451"/>
          </a:xfrm>
        </p:spPr>
        <p:txBody>
          <a:bodyPr/>
          <a:lstStyle/>
          <a:p>
            <a:r>
              <a:rPr lang="en-US" sz="2000" dirty="0" smtClean="0"/>
              <a:t>Scaling-down </a:t>
            </a:r>
            <a:r>
              <a:rPr lang="en-US" sz="2000" dirty="0" smtClean="0">
                <a:sym typeface="Wingdings" pitchFamily="2" charset="2"/>
              </a:rPr>
              <a:t> lower cost per bit  but huge litho and </a:t>
            </a:r>
            <a:r>
              <a:rPr lang="en-US" sz="2000" dirty="0" err="1" smtClean="0">
                <a:sym typeface="Wingdings" pitchFamily="2" charset="2"/>
              </a:rPr>
              <a:t>fab</a:t>
            </a:r>
            <a:r>
              <a:rPr lang="en-US" sz="2000" dirty="0" smtClean="0">
                <a:sym typeface="Wingdings" pitchFamily="2" charset="2"/>
              </a:rPr>
              <a:t> investment</a:t>
            </a:r>
          </a:p>
          <a:p>
            <a:r>
              <a:rPr lang="en-US" sz="2000" dirty="0" smtClean="0">
                <a:sym typeface="Wingdings" pitchFamily="2" charset="2"/>
              </a:rPr>
              <a:t>Hard for unprofitable </a:t>
            </a:r>
            <a:r>
              <a:rPr lang="en-US" sz="2000" dirty="0" smtClean="0">
                <a:sym typeface="Wingdings" pitchFamily="2" charset="2"/>
              </a:rPr>
              <a:t>companies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to fund scaled-down </a:t>
            </a:r>
            <a:r>
              <a:rPr lang="en-US" sz="2000" dirty="0" err="1" smtClean="0">
                <a:sym typeface="Wingdings" pitchFamily="2" charset="2"/>
              </a:rPr>
              <a:t>fabs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2" y="1814731"/>
            <a:ext cx="5908425" cy="337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35616" y="236573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Morgan Stanley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649" y="2801809"/>
            <a:ext cx="261659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Today,</a:t>
            </a:r>
          </a:p>
          <a:p>
            <a:endParaRPr lang="en-US" sz="5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Litho Tool Cost = $42M</a:t>
            </a:r>
          </a:p>
          <a:p>
            <a:endParaRPr lang="en-US" sz="5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Etch, CVD, Implant, RTA tools 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each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cost &lt;$5M</a:t>
            </a:r>
            <a:endParaRPr lang="en-US" sz="20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3: </a:t>
            </a:r>
            <a:br>
              <a:rPr lang="en-US" dirty="0" smtClean="0"/>
            </a:br>
            <a:r>
              <a:rPr lang="en-US" dirty="0" smtClean="0"/>
              <a:t>Scaling-down the stacked capacitor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10" y="5725551"/>
            <a:ext cx="8229600" cy="61924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Requires &gt;150:1 aspect ratios and exotic new high-k dielectrics!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36" y="1832757"/>
            <a:ext cx="7230793" cy="21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4872" y="4160516"/>
          <a:ext cx="8458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295400"/>
                <a:gridCol w="1295400"/>
                <a:gridCol w="11430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Dielectric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constant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40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50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60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65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70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Aspect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ratio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47:1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56:1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99:1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147:1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193:1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EOT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0.8nm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0.6nm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0.5nm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0.3nm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0.2nm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20272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</a:t>
            </a:r>
            <a:r>
              <a:rPr lang="en-US" dirty="0" smtClean="0">
                <a:latin typeface="Arial Narrow" pitchFamily="34" charset="0"/>
              </a:rPr>
              <a:t>ITRS 2010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29" y="326013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O</a:t>
            </a:r>
            <a:r>
              <a:rPr lang="en-US" baseline="-25000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 (90nm)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HfO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 (80nm) </a:t>
            </a:r>
          </a:p>
          <a:p>
            <a:r>
              <a:rPr lang="en-US" dirty="0" smtClean="0">
                <a:latin typeface="Arial Narrow" pitchFamily="34" charset="0"/>
                <a:sym typeface="Wingdings" pitchFamily="2" charset="2"/>
              </a:rPr>
              <a:t> ZrO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 (60nm)  ?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994" y="1969477"/>
            <a:ext cx="2293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Capacitance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Keep ~25fF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" y="2557985"/>
            <a:ext cx="25720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Memory Cell Transistor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Keep low leakage current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569" y="2447778"/>
            <a:ext cx="647114" cy="295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4:</a:t>
            </a:r>
            <a:br>
              <a:rPr lang="en-US" dirty="0" smtClean="0"/>
            </a:br>
            <a:r>
              <a:rPr lang="en-US" dirty="0" smtClean="0"/>
              <a:t>The cell transistor needs major updates on scaling-down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06" y="5345724"/>
            <a:ext cx="8818393" cy="4223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 major new transistor every generation or two!</a:t>
            </a:r>
          </a:p>
          <a:p>
            <a:pPr>
              <a:buNone/>
            </a:pPr>
            <a:r>
              <a:rPr lang="en-US" sz="1900" dirty="0" smtClean="0"/>
              <a:t>100nm Planar </a:t>
            </a:r>
            <a:r>
              <a:rPr lang="en-US" sz="1900" dirty="0" smtClean="0">
                <a:sym typeface="Wingdings" pitchFamily="2" charset="2"/>
              </a:rPr>
              <a:t> 80nm RCAT  60nm S-RCAT  35nm </a:t>
            </a:r>
            <a:r>
              <a:rPr lang="en-US" sz="1900" dirty="0" err="1" smtClean="0">
                <a:sym typeface="Wingdings" pitchFamily="2" charset="2"/>
              </a:rPr>
              <a:t>Finfet</a:t>
            </a:r>
            <a:r>
              <a:rPr lang="en-US" sz="1900" dirty="0" smtClean="0">
                <a:sym typeface="Wingdings" pitchFamily="2" charset="2"/>
              </a:rPr>
              <a:t> (?)  20nm Vertical (?)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957" y="1744395"/>
            <a:ext cx="6511294" cy="35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recap, </a:t>
            </a:r>
            <a:br>
              <a:rPr lang="en-US" dirty="0" smtClean="0"/>
            </a:br>
            <a:r>
              <a:rPr lang="en-US" dirty="0" smtClean="0"/>
              <a:t>Things don’t look good for DRAM vendors because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4572"/>
            <a:ext cx="8229600" cy="467836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arenBoth"/>
            </a:pPr>
            <a:r>
              <a:rPr lang="en-US" sz="2000" dirty="0" smtClean="0"/>
              <a:t>Low profitability</a:t>
            </a:r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en-US" sz="2000" dirty="0" smtClean="0"/>
              <a:t>Cost of scaled-down </a:t>
            </a:r>
            <a:r>
              <a:rPr lang="en-US" sz="2000" dirty="0" err="1" smtClean="0"/>
              <a:t>fabs</a:t>
            </a:r>
            <a:endParaRPr lang="en-US" sz="2000" dirty="0" smtClean="0"/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en-US" sz="2000" dirty="0" smtClean="0"/>
              <a:t>Scaling-down stacked capacitor</a:t>
            </a:r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en-US" sz="2000" dirty="0" smtClean="0"/>
              <a:t>Cell transistor scaling-down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F611C-1EF4-4A5C-A81E-DC80D4A92D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40463" y="2039817"/>
            <a:ext cx="672905" cy="590843"/>
          </a:xfrm>
          <a:custGeom>
            <a:avLst/>
            <a:gdLst>
              <a:gd name="connsiteX0" fmla="*/ 0 w 672905"/>
              <a:gd name="connsiteY0" fmla="*/ 0 h 590843"/>
              <a:gd name="connsiteX1" fmla="*/ 661182 w 672905"/>
              <a:gd name="connsiteY1" fmla="*/ 253219 h 590843"/>
              <a:gd name="connsiteX2" fmla="*/ 70339 w 672905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905" h="590843">
                <a:moveTo>
                  <a:pt x="0" y="0"/>
                </a:moveTo>
                <a:cubicBezTo>
                  <a:pt x="324729" y="77372"/>
                  <a:pt x="649459" y="154745"/>
                  <a:pt x="661182" y="253219"/>
                </a:cubicBezTo>
                <a:cubicBezTo>
                  <a:pt x="672905" y="351693"/>
                  <a:pt x="371622" y="471268"/>
                  <a:pt x="70339" y="590843"/>
                </a:cubicBezTo>
              </a:path>
            </a:pathLst>
          </a:cu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13856" y="1997614"/>
            <a:ext cx="126607" cy="42203"/>
          </a:xfrm>
          <a:prstGeom prst="straightConnector1">
            <a:avLst/>
          </a:prstGeom>
          <a:ln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3854531" y="2630660"/>
            <a:ext cx="56271" cy="56271"/>
          </a:xfrm>
          <a:prstGeom prst="straightConnector1">
            <a:avLst/>
          </a:prstGeom>
          <a:ln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8271" y="2124223"/>
            <a:ext cx="285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  <a:latin typeface="Arial Narrow" pitchFamily="34" charset="0"/>
              </a:rPr>
              <a:t>Related</a:t>
            </a:r>
            <a:endParaRPr lang="en-US" sz="2000" b="1" dirty="0">
              <a:solidFill>
                <a:srgbClr val="0066CC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306" y="4586069"/>
            <a:ext cx="8018580" cy="1477328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Common theme </a:t>
            </a:r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Scaling-down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Arial Narrow" pitchFamily="34" charset="0"/>
                <a:sym typeface="Wingdings" pitchFamily="2" charset="2"/>
              </a:rPr>
              <a:t>Is there an alternative way to reduce DRAM bit cost other than scaling-down?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Focus of this presentation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11976</TotalTime>
  <Words>1549</Words>
  <Application>Microsoft Office PowerPoint</Application>
  <PresentationFormat>On-screen Show (4:3)</PresentationFormat>
  <Paragraphs>491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Monolithic 3D DRAM Technology</vt:lpstr>
      <vt:lpstr>Outline</vt:lpstr>
      <vt:lpstr>Outline</vt:lpstr>
      <vt:lpstr>DRAM makers fall in the “endangered species” category</vt:lpstr>
      <vt:lpstr>Reason 1: Profitability</vt:lpstr>
      <vt:lpstr>Reason 2: Large fab cost for scaling-down</vt:lpstr>
      <vt:lpstr>Reason 3:  Scaling-down the stacked capacitor challenging</vt:lpstr>
      <vt:lpstr>Reason 4: The cell transistor needs major updates on scaling-down</vt:lpstr>
      <vt:lpstr>To recap,  Things don’t look good for DRAM vendors because </vt:lpstr>
      <vt:lpstr>Outline</vt:lpstr>
      <vt:lpstr>Key technology direction for NAND flash: Monolithic 3D with shared litho steps for memory layers</vt:lpstr>
      <vt:lpstr>Single crystal Si at low thermal budget</vt:lpstr>
      <vt:lpstr>Double-gated floating body memory cell  well-studied in Silicon (for 2D-DRAM) </vt:lpstr>
      <vt:lpstr>Our novel DRAM architecture</vt:lpstr>
      <vt:lpstr>Process Flow: Step 1 Fabricate peripheral circuits followed by silicon oxide layer</vt:lpstr>
      <vt:lpstr>Process Flow: Step 2 Transfer p Si layer atop peripheral circuit layer</vt:lpstr>
      <vt:lpstr>Process Flow: Step 3 Cleave along H plane, then CMP</vt:lpstr>
      <vt:lpstr>Process Flow: Step 4 Using a litho step, form n+ regions using implant</vt:lpstr>
      <vt:lpstr>Process Flow: Step 5 Deposit oxide layer</vt:lpstr>
      <vt:lpstr>Process Flow: Step 6  Using methods similar to Steps 2-5, form multiple Si/SiO2 layers, RTA</vt:lpstr>
      <vt:lpstr>Process Flow: Step 7 Use lithography and etch to define Silicon regions</vt:lpstr>
      <vt:lpstr>Process Flow: Step 8 Deposit gate dielectric, gate electrode materials, CMP, litho and etch</vt:lpstr>
      <vt:lpstr>Process Flow: Step 9 Deposit oxide, CMP. Oxide shown transparent for clarity.</vt:lpstr>
      <vt:lpstr>Process Flow: Step 10 Make Bit Line (BL) contacts that are shared among various layers. </vt:lpstr>
      <vt:lpstr>Process Flow: Step 11 Construct BLs, then contacts to BLs, WLs and SLs at edges of memory array using methods in [Tanaka, et al., VLSI 2007]</vt:lpstr>
      <vt:lpstr>Some cross-sectional views for clarity. Each floating-body cell has unique combination of BL, WL, SL</vt:lpstr>
      <vt:lpstr>A different implementation: With independent double gates</vt:lpstr>
      <vt:lpstr>Outline</vt:lpstr>
      <vt:lpstr>Density estimation</vt:lpstr>
      <vt:lpstr>Scalability</vt:lpstr>
      <vt:lpstr>Reduces or avoids some difficulties with scaling-down</vt:lpstr>
      <vt:lpstr>Risks</vt:lpstr>
      <vt:lpstr>Outline</vt:lpstr>
      <vt:lpstr>Summary of Monolithic 3D DRAM Technology</vt:lpstr>
      <vt:lpstr>Backup slides</vt:lpstr>
      <vt:lpstr>A note on overlay</vt:lpstr>
      <vt:lpstr>Bias schemes for floating body RAM</vt:lpstr>
      <vt:lpstr>Contact processing with shared litho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</dc:creator>
  <cp:lastModifiedBy>Windows User</cp:lastModifiedBy>
  <cp:revision>85</cp:revision>
  <dcterms:created xsi:type="dcterms:W3CDTF">2011-03-11T04:15:11Z</dcterms:created>
  <dcterms:modified xsi:type="dcterms:W3CDTF">2011-06-15T15:16:46Z</dcterms:modified>
</cp:coreProperties>
</file>