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421" r:id="rId3"/>
    <p:sldId id="392" r:id="rId4"/>
    <p:sldId id="353" r:id="rId5"/>
    <p:sldId id="354" r:id="rId6"/>
    <p:sldId id="359" r:id="rId7"/>
    <p:sldId id="360" r:id="rId8"/>
    <p:sldId id="362" r:id="rId9"/>
    <p:sldId id="375" r:id="rId10"/>
    <p:sldId id="363" r:id="rId11"/>
    <p:sldId id="364" r:id="rId12"/>
    <p:sldId id="365" r:id="rId13"/>
    <p:sldId id="366" r:id="rId14"/>
    <p:sldId id="367" r:id="rId15"/>
    <p:sldId id="368" r:id="rId16"/>
    <p:sldId id="369" r:id="rId17"/>
    <p:sldId id="370" r:id="rId18"/>
    <p:sldId id="371" r:id="rId19"/>
    <p:sldId id="372" r:id="rId20"/>
    <p:sldId id="393" r:id="rId21"/>
    <p:sldId id="376" r:id="rId22"/>
    <p:sldId id="377" r:id="rId23"/>
    <p:sldId id="378" r:id="rId24"/>
    <p:sldId id="379" r:id="rId25"/>
    <p:sldId id="380" r:id="rId26"/>
    <p:sldId id="381" r:id="rId27"/>
    <p:sldId id="382" r:id="rId28"/>
    <p:sldId id="383" r:id="rId29"/>
    <p:sldId id="384" r:id="rId30"/>
    <p:sldId id="385" r:id="rId31"/>
    <p:sldId id="387" r:id="rId32"/>
    <p:sldId id="388" r:id="rId33"/>
    <p:sldId id="422" r:id="rId34"/>
    <p:sldId id="389" r:id="rId35"/>
    <p:sldId id="391" r:id="rId36"/>
    <p:sldId id="395" r:id="rId37"/>
    <p:sldId id="411" r:id="rId38"/>
    <p:sldId id="412" r:id="rId39"/>
    <p:sldId id="413" r:id="rId40"/>
    <p:sldId id="414" r:id="rId41"/>
    <p:sldId id="415" r:id="rId42"/>
    <p:sldId id="396" r:id="rId43"/>
    <p:sldId id="397" r:id="rId44"/>
    <p:sldId id="398" r:id="rId45"/>
    <p:sldId id="399" r:id="rId46"/>
    <p:sldId id="400" r:id="rId47"/>
    <p:sldId id="401" r:id="rId48"/>
    <p:sldId id="402" r:id="rId49"/>
    <p:sldId id="404" r:id="rId50"/>
    <p:sldId id="405" r:id="rId51"/>
    <p:sldId id="406" r:id="rId52"/>
    <p:sldId id="407" r:id="rId53"/>
    <p:sldId id="408" r:id="rId54"/>
    <p:sldId id="409" r:id="rId55"/>
    <p:sldId id="410" r:id="rId56"/>
    <p:sldId id="416" r:id="rId57"/>
    <p:sldId id="417" r:id="rId58"/>
    <p:sldId id="418" r:id="rId59"/>
    <p:sldId id="419" r:id="rId60"/>
    <p:sldId id="420" r:id="rId61"/>
    <p:sldId id="394" r:id="rId62"/>
  </p:sldIdLst>
  <p:sldSz cx="9144000" cy="6858000" type="screen4x3"/>
  <p:notesSz cx="6858000" cy="9144000"/>
  <p:defaultTextStyle>
    <a:defPPr>
      <a:defRPr lang="en-US"/>
    </a:defPPr>
    <a:lvl1pPr algn="l" rtl="0" fontAlgn="base">
      <a:spcBef>
        <a:spcPct val="0"/>
      </a:spcBef>
      <a:spcAft>
        <a:spcPct val="0"/>
      </a:spcAft>
      <a:defRPr sz="3600" i="1" kern="1200">
        <a:solidFill>
          <a:schemeClr val="tx1"/>
        </a:solidFill>
        <a:latin typeface="Arial" charset="0"/>
        <a:ea typeface="+mn-ea"/>
        <a:cs typeface="Arial" charset="0"/>
      </a:defRPr>
    </a:lvl1pPr>
    <a:lvl2pPr marL="457200" algn="l" rtl="0" fontAlgn="base">
      <a:spcBef>
        <a:spcPct val="0"/>
      </a:spcBef>
      <a:spcAft>
        <a:spcPct val="0"/>
      </a:spcAft>
      <a:defRPr sz="3600" i="1" kern="1200">
        <a:solidFill>
          <a:schemeClr val="tx1"/>
        </a:solidFill>
        <a:latin typeface="Arial" charset="0"/>
        <a:ea typeface="+mn-ea"/>
        <a:cs typeface="Arial" charset="0"/>
      </a:defRPr>
    </a:lvl2pPr>
    <a:lvl3pPr marL="914400" algn="l" rtl="0" fontAlgn="base">
      <a:spcBef>
        <a:spcPct val="0"/>
      </a:spcBef>
      <a:spcAft>
        <a:spcPct val="0"/>
      </a:spcAft>
      <a:defRPr sz="3600" i="1" kern="1200">
        <a:solidFill>
          <a:schemeClr val="tx1"/>
        </a:solidFill>
        <a:latin typeface="Arial" charset="0"/>
        <a:ea typeface="+mn-ea"/>
        <a:cs typeface="Arial" charset="0"/>
      </a:defRPr>
    </a:lvl3pPr>
    <a:lvl4pPr marL="1371600" algn="l" rtl="0" fontAlgn="base">
      <a:spcBef>
        <a:spcPct val="0"/>
      </a:spcBef>
      <a:spcAft>
        <a:spcPct val="0"/>
      </a:spcAft>
      <a:defRPr sz="3600" i="1" kern="1200">
        <a:solidFill>
          <a:schemeClr val="tx1"/>
        </a:solidFill>
        <a:latin typeface="Arial" charset="0"/>
        <a:ea typeface="+mn-ea"/>
        <a:cs typeface="Arial" charset="0"/>
      </a:defRPr>
    </a:lvl4pPr>
    <a:lvl5pPr marL="1828800" algn="l" rtl="0" fontAlgn="base">
      <a:spcBef>
        <a:spcPct val="0"/>
      </a:spcBef>
      <a:spcAft>
        <a:spcPct val="0"/>
      </a:spcAft>
      <a:defRPr sz="3600" i="1" kern="1200">
        <a:solidFill>
          <a:schemeClr val="tx1"/>
        </a:solidFill>
        <a:latin typeface="Arial" charset="0"/>
        <a:ea typeface="+mn-ea"/>
        <a:cs typeface="Arial" charset="0"/>
      </a:defRPr>
    </a:lvl5pPr>
    <a:lvl6pPr marL="2286000" algn="l" defTabSz="914400" rtl="0" eaLnBrk="1" latinLnBrk="0" hangingPunct="1">
      <a:defRPr sz="3600" i="1" kern="1200">
        <a:solidFill>
          <a:schemeClr val="tx1"/>
        </a:solidFill>
        <a:latin typeface="Arial" charset="0"/>
        <a:ea typeface="+mn-ea"/>
        <a:cs typeface="Arial" charset="0"/>
      </a:defRPr>
    </a:lvl6pPr>
    <a:lvl7pPr marL="2743200" algn="l" defTabSz="914400" rtl="0" eaLnBrk="1" latinLnBrk="0" hangingPunct="1">
      <a:defRPr sz="3600" i="1" kern="1200">
        <a:solidFill>
          <a:schemeClr val="tx1"/>
        </a:solidFill>
        <a:latin typeface="Arial" charset="0"/>
        <a:ea typeface="+mn-ea"/>
        <a:cs typeface="Arial" charset="0"/>
      </a:defRPr>
    </a:lvl7pPr>
    <a:lvl8pPr marL="3200400" algn="l" defTabSz="914400" rtl="0" eaLnBrk="1" latinLnBrk="0" hangingPunct="1">
      <a:defRPr sz="3600" i="1" kern="1200">
        <a:solidFill>
          <a:schemeClr val="tx1"/>
        </a:solidFill>
        <a:latin typeface="Arial" charset="0"/>
        <a:ea typeface="+mn-ea"/>
        <a:cs typeface="Arial" charset="0"/>
      </a:defRPr>
    </a:lvl8pPr>
    <a:lvl9pPr marL="3657600" algn="l" defTabSz="914400" rtl="0" eaLnBrk="1" latinLnBrk="0" hangingPunct="1">
      <a:defRPr sz="3600" i="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FF00"/>
    <a:srgbClr val="339966"/>
    <a:srgbClr val="008080"/>
    <a:srgbClr val="006699"/>
    <a:srgbClr val="339933"/>
    <a:srgbClr val="33CC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1" autoAdjust="0"/>
    <p:restoredTop sz="94660"/>
  </p:normalViewPr>
  <p:slideViewPr>
    <p:cSldViewPr snapToGrid="0">
      <p:cViewPr>
        <p:scale>
          <a:sx n="80" d="100"/>
          <a:sy n="80" d="100"/>
        </p:scale>
        <p:origin x="-1188"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8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F576F-634D-4714-BF17-735DAE881097}" type="doc">
      <dgm:prSet loTypeId="urn:microsoft.com/office/officeart/2009/layout/CircleArrowProcess" loCatId="cycle" qsTypeId="urn:microsoft.com/office/officeart/2005/8/quickstyle/simple1#2" qsCatId="simple" csTypeId="urn:microsoft.com/office/officeart/2005/8/colors/accent1_2#4" csCatId="accent1" phldr="1"/>
      <dgm:spPr/>
      <dgm:t>
        <a:bodyPr/>
        <a:lstStyle/>
        <a:p>
          <a:endParaRPr lang="en-US"/>
        </a:p>
      </dgm:t>
    </dgm:pt>
    <dgm:pt modelId="{2D629F32-2C80-460E-8CA4-B0890A439C3F}">
      <dgm:prSet phldrT="[Text]" custT="1"/>
      <dgm:spPr/>
      <dgm:t>
        <a:bodyPr/>
        <a:lstStyle/>
        <a:p>
          <a:r>
            <a:rPr lang="en-US" sz="1800" b="1" dirty="0" smtClean="0">
              <a:latin typeface="Arial Narrow" pitchFamily="34" charset="0"/>
            </a:rPr>
            <a:t>LOGIC</a:t>
          </a:r>
          <a:endParaRPr lang="en-US" sz="1000" b="1" dirty="0">
            <a:latin typeface="Arial Narrow" pitchFamily="34" charset="0"/>
          </a:endParaRPr>
        </a:p>
      </dgm:t>
    </dgm:pt>
    <dgm:pt modelId="{6D3567BD-8299-4662-BDFF-93CE05B29F7A}" type="parTrans" cxnId="{1FB38C0D-A6DD-4C15-9C21-8225A15CAAD6}">
      <dgm:prSet/>
      <dgm:spPr/>
      <dgm:t>
        <a:bodyPr/>
        <a:lstStyle/>
        <a:p>
          <a:endParaRPr lang="en-US"/>
        </a:p>
      </dgm:t>
    </dgm:pt>
    <dgm:pt modelId="{389C6C9A-232F-451E-9D44-F5D84106C1DD}" type="sibTrans" cxnId="{1FB38C0D-A6DD-4C15-9C21-8225A15CAAD6}">
      <dgm:prSet/>
      <dgm:spPr/>
      <dgm:t>
        <a:bodyPr/>
        <a:lstStyle/>
        <a:p>
          <a:endParaRPr lang="en-US"/>
        </a:p>
      </dgm:t>
    </dgm:pt>
    <dgm:pt modelId="{E9338A8D-E5FA-4B99-87D4-24FF0E9AAD5A}">
      <dgm:prSet phldrT="[Text]" custT="1"/>
      <dgm:spPr/>
      <dgm:t>
        <a:bodyPr/>
        <a:lstStyle/>
        <a:p>
          <a:r>
            <a:rPr lang="en-US" sz="1800" b="1" dirty="0" smtClean="0">
              <a:latin typeface="Arial Narrow" pitchFamily="34" charset="0"/>
            </a:rPr>
            <a:t>MEMORY</a:t>
          </a:r>
          <a:endParaRPr lang="en-US" sz="1800" b="1" dirty="0">
            <a:latin typeface="Arial Narrow" pitchFamily="34" charset="0"/>
          </a:endParaRPr>
        </a:p>
      </dgm:t>
    </dgm:pt>
    <dgm:pt modelId="{12E781A2-DFE2-408A-8918-C3A2E09F828C}" type="parTrans" cxnId="{BAD94CF1-4EC5-4A28-B25E-B8615AD042DE}">
      <dgm:prSet/>
      <dgm:spPr/>
      <dgm:t>
        <a:bodyPr/>
        <a:lstStyle/>
        <a:p>
          <a:endParaRPr lang="en-US"/>
        </a:p>
      </dgm:t>
    </dgm:pt>
    <dgm:pt modelId="{04CA5A72-94EE-44D2-84D1-C82BC7A04312}" type="sibTrans" cxnId="{BAD94CF1-4EC5-4A28-B25E-B8615AD042DE}">
      <dgm:prSet/>
      <dgm:spPr/>
      <dgm:t>
        <a:bodyPr/>
        <a:lstStyle/>
        <a:p>
          <a:endParaRPr lang="en-US"/>
        </a:p>
      </dgm:t>
    </dgm:pt>
    <dgm:pt modelId="{436703C1-88F5-4AC7-9256-001BE880BC5C}">
      <dgm:prSet phldrT="[Text]" custT="1"/>
      <dgm:spPr/>
      <dgm:t>
        <a:bodyPr/>
        <a:lstStyle/>
        <a:p>
          <a:r>
            <a:rPr lang="en-US" sz="1600" b="1" dirty="0" smtClean="0">
              <a:latin typeface="Arial Narrow" pitchFamily="34" charset="0"/>
            </a:rPr>
            <a:t>OPTO-ELECTRONICS</a:t>
          </a:r>
          <a:endParaRPr lang="en-US" sz="1600" b="1" dirty="0">
            <a:latin typeface="Arial Narrow" pitchFamily="34" charset="0"/>
          </a:endParaRPr>
        </a:p>
      </dgm:t>
    </dgm:pt>
    <dgm:pt modelId="{1E0339C6-D623-4F8B-B6F3-B1FA2D871F29}" type="parTrans" cxnId="{F0DEA926-859D-4BCA-ADD6-945F505531DA}">
      <dgm:prSet/>
      <dgm:spPr/>
      <dgm:t>
        <a:bodyPr/>
        <a:lstStyle/>
        <a:p>
          <a:endParaRPr lang="en-US"/>
        </a:p>
      </dgm:t>
    </dgm:pt>
    <dgm:pt modelId="{4B9F42F2-1CAF-4CCE-83C1-D2B7B12D0B3F}" type="sibTrans" cxnId="{F0DEA926-859D-4BCA-ADD6-945F505531DA}">
      <dgm:prSet/>
      <dgm:spPr/>
      <dgm:t>
        <a:bodyPr/>
        <a:lstStyle/>
        <a:p>
          <a:endParaRPr lang="en-US"/>
        </a:p>
      </dgm:t>
    </dgm:pt>
    <dgm:pt modelId="{7395172D-44B0-43D6-B1EC-BC26D220B373}" type="pres">
      <dgm:prSet presAssocID="{F8BF576F-634D-4714-BF17-735DAE881097}" presName="Name0" presStyleCnt="0">
        <dgm:presLayoutVars>
          <dgm:chMax val="7"/>
          <dgm:chPref val="7"/>
          <dgm:dir/>
          <dgm:animLvl val="lvl"/>
        </dgm:presLayoutVars>
      </dgm:prSet>
      <dgm:spPr/>
      <dgm:t>
        <a:bodyPr/>
        <a:lstStyle/>
        <a:p>
          <a:endParaRPr lang="en-US"/>
        </a:p>
      </dgm:t>
    </dgm:pt>
    <dgm:pt modelId="{6546898E-1600-49BA-98DA-740BB2BF8D51}" type="pres">
      <dgm:prSet presAssocID="{2D629F32-2C80-460E-8CA4-B0890A439C3F}" presName="Accent1" presStyleCnt="0"/>
      <dgm:spPr/>
    </dgm:pt>
    <dgm:pt modelId="{FAA28287-7A04-4BC1-AF66-ADF25E5D53CF}" type="pres">
      <dgm:prSet presAssocID="{2D629F32-2C80-460E-8CA4-B0890A439C3F}" presName="Accent" presStyleLbl="node1" presStyleIdx="0" presStyleCnt="3" custLinFactNeighborX="-13391" custLinFactNeighborY="-34533"/>
      <dgm:spPr/>
    </dgm:pt>
    <dgm:pt modelId="{15CD1474-ACD4-4B99-8E99-CF466D56B772}" type="pres">
      <dgm:prSet presAssocID="{2D629F32-2C80-460E-8CA4-B0890A439C3F}" presName="Parent1" presStyleLbl="revTx" presStyleIdx="0" presStyleCnt="3" custLinFactY="-34025" custLinFactNeighborX="-22990" custLinFactNeighborY="-100000">
        <dgm:presLayoutVars>
          <dgm:chMax val="1"/>
          <dgm:chPref val="1"/>
          <dgm:bulletEnabled val="1"/>
        </dgm:presLayoutVars>
      </dgm:prSet>
      <dgm:spPr/>
      <dgm:t>
        <a:bodyPr/>
        <a:lstStyle/>
        <a:p>
          <a:endParaRPr lang="en-US"/>
        </a:p>
      </dgm:t>
    </dgm:pt>
    <dgm:pt modelId="{40E1601A-BDFC-44EA-9A80-CE5A3CF438CF}" type="pres">
      <dgm:prSet presAssocID="{E9338A8D-E5FA-4B99-87D4-24FF0E9AAD5A}" presName="Accent2" presStyleCnt="0"/>
      <dgm:spPr/>
    </dgm:pt>
    <dgm:pt modelId="{5917A181-0A39-4ABF-9CCB-4E6DF6C93858}" type="pres">
      <dgm:prSet presAssocID="{E9338A8D-E5FA-4B99-87D4-24FF0E9AAD5A}" presName="Accent" presStyleLbl="node1" presStyleIdx="1" presStyleCnt="3" custAng="19022592" custLinFactNeighborX="21091" custLinFactNeighborY="11317"/>
      <dgm:spPr/>
    </dgm:pt>
    <dgm:pt modelId="{A518377A-090C-4F71-81C5-35E110D9661A}" type="pres">
      <dgm:prSet presAssocID="{E9338A8D-E5FA-4B99-87D4-24FF0E9AAD5A}" presName="Parent2" presStyleLbl="revTx" presStyleIdx="1" presStyleCnt="3" custLinFactNeighborX="35650" custLinFactNeighborY="29900">
        <dgm:presLayoutVars>
          <dgm:chMax val="1"/>
          <dgm:chPref val="1"/>
          <dgm:bulletEnabled val="1"/>
        </dgm:presLayoutVars>
      </dgm:prSet>
      <dgm:spPr/>
      <dgm:t>
        <a:bodyPr/>
        <a:lstStyle/>
        <a:p>
          <a:endParaRPr lang="en-US"/>
        </a:p>
      </dgm:t>
    </dgm:pt>
    <dgm:pt modelId="{F75477D6-C55E-4187-83A1-FBB3464C84C0}" type="pres">
      <dgm:prSet presAssocID="{436703C1-88F5-4AC7-9256-001BE880BC5C}" presName="Accent3" presStyleCnt="0"/>
      <dgm:spPr/>
    </dgm:pt>
    <dgm:pt modelId="{D61F1EB9-A061-46A7-986B-7316ABEEA020}" type="pres">
      <dgm:prSet presAssocID="{436703C1-88F5-4AC7-9256-001BE880BC5C}" presName="Accent" presStyleLbl="node1" presStyleIdx="2" presStyleCnt="3" custScaleX="104998" custScaleY="106158" custLinFactNeighborX="-14117" custLinFactNeighborY="50524"/>
      <dgm:spPr/>
    </dgm:pt>
    <dgm:pt modelId="{753DAE05-3535-4371-8862-C09B50D1BB8B}" type="pres">
      <dgm:prSet presAssocID="{436703C1-88F5-4AC7-9256-001BE880BC5C}" presName="Parent3" presStyleLbl="revTx" presStyleIdx="2" presStyleCnt="3" custScaleX="132795" custScaleY="115657" custLinFactY="56400" custLinFactNeighborX="-21850" custLinFactNeighborY="100000">
        <dgm:presLayoutVars>
          <dgm:chMax val="1"/>
          <dgm:chPref val="1"/>
          <dgm:bulletEnabled val="1"/>
        </dgm:presLayoutVars>
      </dgm:prSet>
      <dgm:spPr/>
      <dgm:t>
        <a:bodyPr/>
        <a:lstStyle/>
        <a:p>
          <a:endParaRPr lang="en-US"/>
        </a:p>
      </dgm:t>
    </dgm:pt>
  </dgm:ptLst>
  <dgm:cxnLst>
    <dgm:cxn modelId="{1FB38C0D-A6DD-4C15-9C21-8225A15CAAD6}" srcId="{F8BF576F-634D-4714-BF17-735DAE881097}" destId="{2D629F32-2C80-460E-8CA4-B0890A439C3F}" srcOrd="0" destOrd="0" parTransId="{6D3567BD-8299-4662-BDFF-93CE05B29F7A}" sibTransId="{389C6C9A-232F-451E-9D44-F5D84106C1DD}"/>
    <dgm:cxn modelId="{F0DEA926-859D-4BCA-ADD6-945F505531DA}" srcId="{F8BF576F-634D-4714-BF17-735DAE881097}" destId="{436703C1-88F5-4AC7-9256-001BE880BC5C}" srcOrd="2" destOrd="0" parTransId="{1E0339C6-D623-4F8B-B6F3-B1FA2D871F29}" sibTransId="{4B9F42F2-1CAF-4CCE-83C1-D2B7B12D0B3F}"/>
    <dgm:cxn modelId="{34BD04ED-8E04-4B20-9371-C0A943B2D736}" type="presOf" srcId="{2D629F32-2C80-460E-8CA4-B0890A439C3F}" destId="{15CD1474-ACD4-4B99-8E99-CF466D56B772}" srcOrd="0" destOrd="0" presId="urn:microsoft.com/office/officeart/2009/layout/CircleArrowProcess"/>
    <dgm:cxn modelId="{6899FFC4-57C9-4193-9F58-91B34D2D8EBA}" type="presOf" srcId="{E9338A8D-E5FA-4B99-87D4-24FF0E9AAD5A}" destId="{A518377A-090C-4F71-81C5-35E110D9661A}" srcOrd="0" destOrd="0" presId="urn:microsoft.com/office/officeart/2009/layout/CircleArrowProcess"/>
    <dgm:cxn modelId="{BAD94CF1-4EC5-4A28-B25E-B8615AD042DE}" srcId="{F8BF576F-634D-4714-BF17-735DAE881097}" destId="{E9338A8D-E5FA-4B99-87D4-24FF0E9AAD5A}" srcOrd="1" destOrd="0" parTransId="{12E781A2-DFE2-408A-8918-C3A2E09F828C}" sibTransId="{04CA5A72-94EE-44D2-84D1-C82BC7A04312}"/>
    <dgm:cxn modelId="{46ECF6B8-F108-4421-A07B-DD9CEF2389E3}" type="presOf" srcId="{F8BF576F-634D-4714-BF17-735DAE881097}" destId="{7395172D-44B0-43D6-B1EC-BC26D220B373}" srcOrd="0" destOrd="0" presId="urn:microsoft.com/office/officeart/2009/layout/CircleArrowProcess"/>
    <dgm:cxn modelId="{FD686DDA-36D2-40E0-A125-4EE54207EDB2}" type="presOf" srcId="{436703C1-88F5-4AC7-9256-001BE880BC5C}" destId="{753DAE05-3535-4371-8862-C09B50D1BB8B}" srcOrd="0" destOrd="0" presId="urn:microsoft.com/office/officeart/2009/layout/CircleArrowProcess"/>
    <dgm:cxn modelId="{7786F31A-9F77-45F5-BB8C-19C902D411CF}" type="presParOf" srcId="{7395172D-44B0-43D6-B1EC-BC26D220B373}" destId="{6546898E-1600-49BA-98DA-740BB2BF8D51}" srcOrd="0" destOrd="0" presId="urn:microsoft.com/office/officeart/2009/layout/CircleArrowProcess"/>
    <dgm:cxn modelId="{5B17E13E-8DF6-46B2-9B23-86118F4FAAE8}" type="presParOf" srcId="{6546898E-1600-49BA-98DA-740BB2BF8D51}" destId="{FAA28287-7A04-4BC1-AF66-ADF25E5D53CF}" srcOrd="0" destOrd="0" presId="urn:microsoft.com/office/officeart/2009/layout/CircleArrowProcess"/>
    <dgm:cxn modelId="{A2206B3A-C77A-4450-8124-9801EB8FE80F}" type="presParOf" srcId="{7395172D-44B0-43D6-B1EC-BC26D220B373}" destId="{15CD1474-ACD4-4B99-8E99-CF466D56B772}" srcOrd="1" destOrd="0" presId="urn:microsoft.com/office/officeart/2009/layout/CircleArrowProcess"/>
    <dgm:cxn modelId="{1A9BCFDA-5359-4EDD-8276-D6426368F170}" type="presParOf" srcId="{7395172D-44B0-43D6-B1EC-BC26D220B373}" destId="{40E1601A-BDFC-44EA-9A80-CE5A3CF438CF}" srcOrd="2" destOrd="0" presId="urn:microsoft.com/office/officeart/2009/layout/CircleArrowProcess"/>
    <dgm:cxn modelId="{1A1D2976-EFDB-4B33-BF61-83581CECA138}" type="presParOf" srcId="{40E1601A-BDFC-44EA-9A80-CE5A3CF438CF}" destId="{5917A181-0A39-4ABF-9CCB-4E6DF6C93858}" srcOrd="0" destOrd="0" presId="urn:microsoft.com/office/officeart/2009/layout/CircleArrowProcess"/>
    <dgm:cxn modelId="{45DB7561-4C63-4661-9251-0AEADA0819B4}" type="presParOf" srcId="{7395172D-44B0-43D6-B1EC-BC26D220B373}" destId="{A518377A-090C-4F71-81C5-35E110D9661A}" srcOrd="3" destOrd="0" presId="urn:microsoft.com/office/officeart/2009/layout/CircleArrowProcess"/>
    <dgm:cxn modelId="{CD71ACE7-581D-42FB-A33E-6FD2F89469A6}" type="presParOf" srcId="{7395172D-44B0-43D6-B1EC-BC26D220B373}" destId="{F75477D6-C55E-4187-83A1-FBB3464C84C0}" srcOrd="4" destOrd="0" presId="urn:microsoft.com/office/officeart/2009/layout/CircleArrowProcess"/>
    <dgm:cxn modelId="{82DCA37B-0586-4805-9C14-6322E6290938}" type="presParOf" srcId="{F75477D6-C55E-4187-83A1-FBB3464C84C0}" destId="{D61F1EB9-A061-46A7-986B-7316ABEEA020}" srcOrd="0" destOrd="0" presId="urn:microsoft.com/office/officeart/2009/layout/CircleArrowProcess"/>
    <dgm:cxn modelId="{A34B7093-11E4-42DD-94FD-28CCC3CCACC4}" type="presParOf" srcId="{7395172D-44B0-43D6-B1EC-BC26D220B373}" destId="{753DAE05-3535-4371-8862-C09B50D1BB8B}"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28287-7A04-4BC1-AF66-ADF25E5D53CF}">
      <dsp:nvSpPr>
        <dsp:cNvPr id="0" name=""/>
        <dsp:cNvSpPr/>
      </dsp:nvSpPr>
      <dsp:spPr>
        <a:xfrm>
          <a:off x="738957" y="54706"/>
          <a:ext cx="1664580" cy="1664833"/>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CD1474-ACD4-4B99-8E99-CF466D56B772}">
      <dsp:nvSpPr>
        <dsp:cNvPr id="0" name=""/>
        <dsp:cNvSpPr/>
      </dsp:nvSpPr>
      <dsp:spPr>
        <a:xfrm>
          <a:off x="1117136" y="610977"/>
          <a:ext cx="924975" cy="462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Arial Narrow" pitchFamily="34" charset="0"/>
            </a:rPr>
            <a:t>LOGIC</a:t>
          </a:r>
          <a:endParaRPr lang="en-US" sz="1000" b="1" kern="1200" dirty="0">
            <a:latin typeface="Arial Narrow" pitchFamily="34" charset="0"/>
          </a:endParaRPr>
        </a:p>
      </dsp:txBody>
      <dsp:txXfrm>
        <a:off x="1117136" y="610977"/>
        <a:ext cx="924975" cy="462376"/>
      </dsp:txXfrm>
    </dsp:sp>
    <dsp:sp modelId="{5917A181-0A39-4ABF-9CCB-4E6DF6C93858}">
      <dsp:nvSpPr>
        <dsp:cNvPr id="0" name=""/>
        <dsp:cNvSpPr/>
      </dsp:nvSpPr>
      <dsp:spPr>
        <a:xfrm rot="19022592">
          <a:off x="850606" y="1774602"/>
          <a:ext cx="1664580" cy="1664833"/>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18377A-090C-4F71-81C5-35E110D9661A}">
      <dsp:nvSpPr>
        <dsp:cNvPr id="0" name=""/>
        <dsp:cNvSpPr/>
      </dsp:nvSpPr>
      <dsp:spPr>
        <a:xfrm>
          <a:off x="1199086" y="2331032"/>
          <a:ext cx="924975" cy="462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Arial Narrow" pitchFamily="34" charset="0"/>
            </a:rPr>
            <a:t>MEMORY</a:t>
          </a:r>
          <a:endParaRPr lang="en-US" sz="1800" b="1" kern="1200" dirty="0">
            <a:latin typeface="Arial Narrow" pitchFamily="34" charset="0"/>
          </a:endParaRPr>
        </a:p>
      </dsp:txBody>
      <dsp:txXfrm>
        <a:off x="1199086" y="2331032"/>
        <a:ext cx="924975" cy="462376"/>
      </dsp:txXfrm>
    </dsp:sp>
    <dsp:sp modelId="{D61F1EB9-A061-46A7-986B-7316ABEEA020}">
      <dsp:nvSpPr>
        <dsp:cNvPr id="0" name=""/>
        <dsp:cNvSpPr/>
      </dsp:nvSpPr>
      <dsp:spPr>
        <a:xfrm>
          <a:off x="842705" y="3336032"/>
          <a:ext cx="1501610" cy="1518808"/>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3DAE05-3535-4371-8862-C09B50D1BB8B}">
      <dsp:nvSpPr>
        <dsp:cNvPr id="0" name=""/>
        <dsp:cNvSpPr/>
      </dsp:nvSpPr>
      <dsp:spPr>
        <a:xfrm>
          <a:off x="978196" y="3843229"/>
          <a:ext cx="1228320" cy="534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Narrow" pitchFamily="34" charset="0"/>
            </a:rPr>
            <a:t>OPTO-ELECTRONICS</a:t>
          </a:r>
          <a:endParaRPr lang="en-US" sz="1600" b="1" kern="1200" dirty="0">
            <a:latin typeface="Arial Narrow" pitchFamily="34" charset="0"/>
          </a:endParaRPr>
        </a:p>
      </dsp:txBody>
      <dsp:txXfrm>
        <a:off x="978196" y="3843229"/>
        <a:ext cx="1228320" cy="53477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i="0">
                <a:latin typeface="Arial" pitchFamily="34" charset="0"/>
                <a:cs typeface="Arial" pitchFamily="34" charset="0"/>
              </a:defRPr>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i="0">
                <a:latin typeface="Arial" pitchFamily="34" charset="0"/>
                <a:cs typeface="Arial" pitchFamily="34"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i="0">
                <a:latin typeface="Arial" pitchFamily="34" charset="0"/>
                <a:cs typeface="Arial" pitchFamily="34" charset="0"/>
              </a:defRPr>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i="0">
                <a:latin typeface="Arial" pitchFamily="34" charset="0"/>
                <a:cs typeface="Arial" pitchFamily="34" charset="0"/>
              </a:defRPr>
            </a:lvl1pPr>
          </a:lstStyle>
          <a:p>
            <a:pPr>
              <a:defRPr/>
            </a:pPr>
            <a:fld id="{671476C7-FAA4-4F3F-8636-ACF16F8A030D}" type="slidenum">
              <a:rPr lang="en-US"/>
              <a:pPr>
                <a:defRPr/>
              </a:pPr>
              <a:t>‹#›</a:t>
            </a:fld>
            <a:endParaRPr lang="en-US"/>
          </a:p>
        </p:txBody>
      </p:sp>
    </p:spTree>
    <p:extLst>
      <p:ext uri="{BB962C8B-B14F-4D97-AF65-F5344CB8AC3E}">
        <p14:creationId xmlns:p14="http://schemas.microsoft.com/office/powerpoint/2010/main" val="3489072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5" name="Rectangle 6"/>
          <p:cNvSpPr>
            <a:spLocks noGrp="1" noChangeArrowheads="1"/>
          </p:cNvSpPr>
          <p:nvPr>
            <p:ph type="sldNum" sz="quarter" idx="11"/>
          </p:nvPr>
        </p:nvSpPr>
        <p:spPr>
          <a:ln/>
        </p:spPr>
        <p:txBody>
          <a:bodyPr/>
          <a:lstStyle>
            <a:lvl1pPr>
              <a:defRPr/>
            </a:lvl1pPr>
          </a:lstStyle>
          <a:p>
            <a:pPr>
              <a:defRPr/>
            </a:pPr>
            <a:fld id="{4752DF5E-4B71-4549-909F-A78FB13E3B43}" type="slidenum">
              <a:rPr lang="en-US"/>
              <a:pPr>
                <a:defRPr/>
              </a:pPr>
              <a:t>‹#›</a:t>
            </a:fld>
            <a:endParaRPr lang="en-US"/>
          </a:p>
        </p:txBody>
      </p:sp>
      <p:sp>
        <p:nvSpPr>
          <p:cNvPr id="6"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5" name="Rectangle 6"/>
          <p:cNvSpPr>
            <a:spLocks noGrp="1" noChangeArrowheads="1"/>
          </p:cNvSpPr>
          <p:nvPr>
            <p:ph type="sldNum" sz="quarter" idx="11"/>
          </p:nvPr>
        </p:nvSpPr>
        <p:spPr>
          <a:ln/>
        </p:spPr>
        <p:txBody>
          <a:bodyPr/>
          <a:lstStyle>
            <a:lvl1pPr>
              <a:defRPr/>
            </a:lvl1pPr>
          </a:lstStyle>
          <a:p>
            <a:pPr>
              <a:defRPr/>
            </a:pPr>
            <a:fld id="{3CD42C85-FC87-4401-B9E5-5D74704DE2C9}" type="slidenum">
              <a:rPr lang="en-US"/>
              <a:pPr>
                <a:defRPr/>
              </a:pPr>
              <a:t>‹#›</a:t>
            </a:fld>
            <a:endParaRPr lang="en-US"/>
          </a:p>
        </p:txBody>
      </p:sp>
      <p:sp>
        <p:nvSpPr>
          <p:cNvPr id="6"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74638"/>
            <a:ext cx="2062162"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8150" y="274638"/>
            <a:ext cx="6034088"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5" name="Rectangle 6"/>
          <p:cNvSpPr>
            <a:spLocks noGrp="1" noChangeArrowheads="1"/>
          </p:cNvSpPr>
          <p:nvPr>
            <p:ph type="sldNum" sz="quarter" idx="11"/>
          </p:nvPr>
        </p:nvSpPr>
        <p:spPr>
          <a:ln/>
        </p:spPr>
        <p:txBody>
          <a:bodyPr/>
          <a:lstStyle>
            <a:lvl1pPr>
              <a:defRPr/>
            </a:lvl1pPr>
          </a:lstStyle>
          <a:p>
            <a:pPr>
              <a:defRPr/>
            </a:pPr>
            <a:fld id="{EFD94A0C-22BE-4C25-902D-05CA781DEE6C}" type="slidenum">
              <a:rPr lang="en-US"/>
              <a:pPr>
                <a:defRPr/>
              </a:pPr>
              <a:t>‹#›</a:t>
            </a:fld>
            <a:endParaRPr lang="en-US"/>
          </a:p>
        </p:txBody>
      </p:sp>
      <p:sp>
        <p:nvSpPr>
          <p:cNvPr id="6"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8150" y="16383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6383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6" name="Rectangle 6"/>
          <p:cNvSpPr>
            <a:spLocks noGrp="1" noChangeArrowheads="1"/>
          </p:cNvSpPr>
          <p:nvPr>
            <p:ph type="sldNum" sz="quarter" idx="11"/>
          </p:nvPr>
        </p:nvSpPr>
        <p:spPr>
          <a:ln/>
        </p:spPr>
        <p:txBody>
          <a:bodyPr/>
          <a:lstStyle>
            <a:lvl1pPr>
              <a:defRPr/>
            </a:lvl1pPr>
          </a:lstStyle>
          <a:p>
            <a:pPr>
              <a:defRPr/>
            </a:pPr>
            <a:fld id="{A91FFA02-F68E-4A42-B79A-1B6592A7B147}" type="slidenum">
              <a:rPr lang="en-US"/>
              <a:pPr>
                <a:defRPr/>
              </a:pPr>
              <a:t>‹#›</a:t>
            </a:fld>
            <a:endParaRPr lang="en-US"/>
          </a:p>
        </p:txBody>
      </p:sp>
      <p:sp>
        <p:nvSpPr>
          <p:cNvPr id="7"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5" name="Rectangle 6"/>
          <p:cNvSpPr>
            <a:spLocks noGrp="1" noChangeArrowheads="1"/>
          </p:cNvSpPr>
          <p:nvPr>
            <p:ph type="sldNum" sz="quarter" idx="11"/>
          </p:nvPr>
        </p:nvSpPr>
        <p:spPr>
          <a:ln/>
        </p:spPr>
        <p:txBody>
          <a:bodyPr/>
          <a:lstStyle>
            <a:lvl1pPr>
              <a:defRPr/>
            </a:lvl1pPr>
          </a:lstStyle>
          <a:p>
            <a:pPr>
              <a:defRPr/>
            </a:pPr>
            <a:fld id="{75DA494C-89FA-491F-9B43-1D1334EF28DD}" type="slidenum">
              <a:rPr lang="en-US"/>
              <a:pPr>
                <a:defRPr/>
              </a:pPr>
              <a:t>‹#›</a:t>
            </a:fld>
            <a:endParaRPr lang="en-US"/>
          </a:p>
        </p:txBody>
      </p:sp>
      <p:sp>
        <p:nvSpPr>
          <p:cNvPr id="6"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5" name="Rectangle 6"/>
          <p:cNvSpPr>
            <a:spLocks noGrp="1" noChangeArrowheads="1"/>
          </p:cNvSpPr>
          <p:nvPr>
            <p:ph type="sldNum" sz="quarter" idx="11"/>
          </p:nvPr>
        </p:nvSpPr>
        <p:spPr>
          <a:ln/>
        </p:spPr>
        <p:txBody>
          <a:bodyPr/>
          <a:lstStyle>
            <a:lvl1pPr>
              <a:defRPr/>
            </a:lvl1pPr>
          </a:lstStyle>
          <a:p>
            <a:pPr>
              <a:defRPr/>
            </a:pPr>
            <a:fld id="{A0992025-63E9-40E9-ACA7-620D00B58CA3}" type="slidenum">
              <a:rPr lang="en-US"/>
              <a:pPr>
                <a:defRPr/>
              </a:pPr>
              <a:t>‹#›</a:t>
            </a:fld>
            <a:endParaRPr lang="en-US"/>
          </a:p>
        </p:txBody>
      </p:sp>
      <p:sp>
        <p:nvSpPr>
          <p:cNvPr id="6"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8150" y="16383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6383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6" name="Rectangle 6"/>
          <p:cNvSpPr>
            <a:spLocks noGrp="1" noChangeArrowheads="1"/>
          </p:cNvSpPr>
          <p:nvPr>
            <p:ph type="sldNum" sz="quarter" idx="11"/>
          </p:nvPr>
        </p:nvSpPr>
        <p:spPr>
          <a:ln/>
        </p:spPr>
        <p:txBody>
          <a:bodyPr/>
          <a:lstStyle>
            <a:lvl1pPr>
              <a:defRPr/>
            </a:lvl1pPr>
          </a:lstStyle>
          <a:p>
            <a:pPr>
              <a:defRPr/>
            </a:pPr>
            <a:fld id="{BEC13856-A40C-475D-B5E7-B90DB4D098D5}" type="slidenum">
              <a:rPr lang="en-US"/>
              <a:pPr>
                <a:defRPr/>
              </a:pPr>
              <a:t>‹#›</a:t>
            </a:fld>
            <a:endParaRPr lang="en-US"/>
          </a:p>
        </p:txBody>
      </p:sp>
      <p:sp>
        <p:nvSpPr>
          <p:cNvPr id="7"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8" name="Rectangle 6"/>
          <p:cNvSpPr>
            <a:spLocks noGrp="1" noChangeArrowheads="1"/>
          </p:cNvSpPr>
          <p:nvPr>
            <p:ph type="sldNum" sz="quarter" idx="11"/>
          </p:nvPr>
        </p:nvSpPr>
        <p:spPr>
          <a:ln/>
        </p:spPr>
        <p:txBody>
          <a:bodyPr/>
          <a:lstStyle>
            <a:lvl1pPr>
              <a:defRPr/>
            </a:lvl1pPr>
          </a:lstStyle>
          <a:p>
            <a:pPr>
              <a:defRPr/>
            </a:pPr>
            <a:fld id="{45DC2EFB-6956-447D-B67B-263649BB303C}" type="slidenum">
              <a:rPr lang="en-US"/>
              <a:pPr>
                <a:defRPr/>
              </a:pPr>
              <a:t>‹#›</a:t>
            </a:fld>
            <a:endParaRPr lang="en-US"/>
          </a:p>
        </p:txBody>
      </p:sp>
      <p:sp>
        <p:nvSpPr>
          <p:cNvPr id="9"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4" name="Rectangle 6"/>
          <p:cNvSpPr>
            <a:spLocks noGrp="1" noChangeArrowheads="1"/>
          </p:cNvSpPr>
          <p:nvPr>
            <p:ph type="sldNum" sz="quarter" idx="11"/>
          </p:nvPr>
        </p:nvSpPr>
        <p:spPr>
          <a:ln/>
        </p:spPr>
        <p:txBody>
          <a:bodyPr/>
          <a:lstStyle>
            <a:lvl1pPr>
              <a:defRPr/>
            </a:lvl1pPr>
          </a:lstStyle>
          <a:p>
            <a:pPr>
              <a:defRPr/>
            </a:pPr>
            <a:fld id="{6F660AA4-8BCE-4969-BF42-9C8E3705ADB4}" type="slidenum">
              <a:rPr lang="en-US"/>
              <a:pPr>
                <a:defRPr/>
              </a:pPr>
              <a:t>‹#›</a:t>
            </a:fld>
            <a:endParaRPr lang="en-US"/>
          </a:p>
        </p:txBody>
      </p:sp>
      <p:sp>
        <p:nvSpPr>
          <p:cNvPr id="5"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3" name="Rectangle 6"/>
          <p:cNvSpPr>
            <a:spLocks noGrp="1" noChangeArrowheads="1"/>
          </p:cNvSpPr>
          <p:nvPr>
            <p:ph type="sldNum" sz="quarter" idx="11"/>
          </p:nvPr>
        </p:nvSpPr>
        <p:spPr>
          <a:ln/>
        </p:spPr>
        <p:txBody>
          <a:bodyPr/>
          <a:lstStyle>
            <a:lvl1pPr>
              <a:defRPr/>
            </a:lvl1pPr>
          </a:lstStyle>
          <a:p>
            <a:pPr>
              <a:defRPr/>
            </a:pPr>
            <a:fld id="{5B4635E3-ADC9-41AA-AB70-1FF22B1D2BF7}" type="slidenum">
              <a:rPr lang="en-US"/>
              <a:pPr>
                <a:defRPr/>
              </a:pPr>
              <a:t>‹#›</a:t>
            </a:fld>
            <a:endParaRPr lang="en-US"/>
          </a:p>
        </p:txBody>
      </p:sp>
      <p:sp>
        <p:nvSpPr>
          <p:cNvPr id="4"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6" name="Rectangle 6"/>
          <p:cNvSpPr>
            <a:spLocks noGrp="1" noChangeArrowheads="1"/>
          </p:cNvSpPr>
          <p:nvPr>
            <p:ph type="sldNum" sz="quarter" idx="11"/>
          </p:nvPr>
        </p:nvSpPr>
        <p:spPr>
          <a:ln/>
        </p:spPr>
        <p:txBody>
          <a:bodyPr/>
          <a:lstStyle>
            <a:lvl1pPr>
              <a:defRPr/>
            </a:lvl1pPr>
          </a:lstStyle>
          <a:p>
            <a:pPr>
              <a:defRPr/>
            </a:pPr>
            <a:fld id="{92C0AA0F-52BC-453C-8806-B9ECEA620B95}" type="slidenum">
              <a:rPr lang="en-US"/>
              <a:pPr>
                <a:defRPr/>
              </a:pPr>
              <a:t>‹#›</a:t>
            </a:fld>
            <a:endParaRPr lang="en-US"/>
          </a:p>
        </p:txBody>
      </p:sp>
      <p:sp>
        <p:nvSpPr>
          <p:cNvPr id="7"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6" name="Rectangle 6"/>
          <p:cNvSpPr>
            <a:spLocks noGrp="1" noChangeArrowheads="1"/>
          </p:cNvSpPr>
          <p:nvPr>
            <p:ph type="sldNum" sz="quarter" idx="11"/>
          </p:nvPr>
        </p:nvSpPr>
        <p:spPr>
          <a:ln/>
        </p:spPr>
        <p:txBody>
          <a:bodyPr/>
          <a:lstStyle>
            <a:lvl1pPr>
              <a:defRPr/>
            </a:lvl1pPr>
          </a:lstStyle>
          <a:p>
            <a:pPr>
              <a:defRPr/>
            </a:pPr>
            <a:fld id="{8DE23B97-72ED-450F-AF21-1E36A624CE71}" type="slidenum">
              <a:rPr lang="en-US"/>
              <a:pPr>
                <a:defRPr/>
              </a:pPr>
              <a:t>‹#›</a:t>
            </a:fld>
            <a:endParaRPr lang="en-US"/>
          </a:p>
        </p:txBody>
      </p:sp>
      <p:sp>
        <p:nvSpPr>
          <p:cNvPr id="7"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Master Title Style</a:t>
            </a:r>
          </a:p>
        </p:txBody>
      </p:sp>
      <p:sp>
        <p:nvSpPr>
          <p:cNvPr id="1027" name="Rectangle 3"/>
          <p:cNvSpPr>
            <a:spLocks noGrp="1" noChangeArrowheads="1"/>
          </p:cNvSpPr>
          <p:nvPr>
            <p:ph type="body" idx="1"/>
          </p:nvPr>
        </p:nvSpPr>
        <p:spPr bwMode="auto">
          <a:xfrm>
            <a:off x="438150" y="16383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Master Text Style</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048000" y="6435725"/>
            <a:ext cx="2895600" cy="2381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i="0">
                <a:solidFill>
                  <a:srgbClr val="0073AE"/>
                </a:solidFill>
                <a:latin typeface="+mj-lt"/>
                <a:cs typeface="Arial" pitchFamily="34" charset="0"/>
              </a:defRPr>
            </a:lvl1pPr>
          </a:lstStyle>
          <a:p>
            <a:pPr>
              <a:defRPr/>
            </a:pPr>
            <a:r>
              <a:rPr lang="en-US"/>
              <a:t>MonolithIC 3D</a:t>
            </a:r>
            <a:r>
              <a:rPr lang="en-US">
                <a:sym typeface="Symbol" pitchFamily="18" charset="2"/>
              </a:rPr>
              <a:t></a:t>
            </a:r>
            <a:r>
              <a:rPr lang="en-US"/>
              <a:t> Inc. Patents Pending</a:t>
            </a:r>
          </a:p>
        </p:txBody>
      </p:sp>
      <p:pic>
        <p:nvPicPr>
          <p:cNvPr id="2" name="Picture 7" descr="bar"/>
          <p:cNvPicPr>
            <a:picLocks noChangeAspect="1" noChangeArrowheads="1"/>
          </p:cNvPicPr>
          <p:nvPr/>
        </p:nvPicPr>
        <p:blipFill>
          <a:blip r:embed="rId14"/>
          <a:srcRect/>
          <a:stretch>
            <a:fillRect/>
          </a:stretch>
        </p:blipFill>
        <p:spPr bwMode="auto">
          <a:xfrm>
            <a:off x="457200" y="1422400"/>
            <a:ext cx="8229600" cy="196850"/>
          </a:xfrm>
          <a:prstGeom prst="rect">
            <a:avLst/>
          </a:prstGeom>
          <a:noFill/>
          <a:ln w="9525">
            <a:noFill/>
            <a:miter lim="800000"/>
            <a:headEnd/>
            <a:tailEnd/>
          </a:ln>
        </p:spPr>
      </p:pic>
      <p:pic>
        <p:nvPicPr>
          <p:cNvPr id="1030" name="Picture 8" descr="logo Large"/>
          <p:cNvPicPr>
            <a:picLocks noChangeAspect="1" noChangeArrowheads="1"/>
          </p:cNvPicPr>
          <p:nvPr/>
        </p:nvPicPr>
        <p:blipFill>
          <a:blip r:embed="rId15"/>
          <a:srcRect t="5380" b="5380"/>
          <a:stretch>
            <a:fillRect/>
          </a:stretch>
        </p:blipFill>
        <p:spPr bwMode="auto">
          <a:xfrm>
            <a:off x="381000" y="6296025"/>
            <a:ext cx="1524000" cy="561975"/>
          </a:xfrm>
          <a:prstGeom prst="rect">
            <a:avLst/>
          </a:prstGeom>
          <a:noFill/>
          <a:ln w="9525">
            <a:noFill/>
            <a:miter lim="800000"/>
            <a:headEnd/>
            <a:tailEnd/>
          </a:ln>
        </p:spPr>
      </p:pic>
      <p:sp>
        <p:nvSpPr>
          <p:cNvPr id="3" name="Rectangle 6"/>
          <p:cNvSpPr>
            <a:spLocks noGrp="1" noChangeArrowheads="1"/>
          </p:cNvSpPr>
          <p:nvPr>
            <p:ph type="sldNum" sz="quarter" idx="4"/>
          </p:nvPr>
        </p:nvSpPr>
        <p:spPr bwMode="auto">
          <a:xfrm>
            <a:off x="7667625" y="6426200"/>
            <a:ext cx="1019175"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20000"/>
              </a:spcBef>
              <a:buFont typeface="Wingdings" pitchFamily="2" charset="2"/>
              <a:buNone/>
              <a:defRPr sz="1000" i="0">
                <a:latin typeface="+mj-lt"/>
                <a:cs typeface="Arial" pitchFamily="34" charset="0"/>
              </a:defRPr>
            </a:lvl1pPr>
          </a:lstStyle>
          <a:p>
            <a:pPr>
              <a:defRPr/>
            </a:pPr>
            <a:fld id="{066F889B-AB4B-4306-9550-6152F38D3B11}" type="slidenum">
              <a:rPr lang="en-US"/>
              <a:pPr>
                <a:defRPr/>
              </a:pPr>
              <a:t>‹#›</a:t>
            </a:fld>
            <a:endParaRPr lang="en-US"/>
          </a:p>
        </p:txBody>
      </p:sp>
      <p:sp>
        <p:nvSpPr>
          <p:cNvPr id="1036" name="Rectangle 12"/>
          <p:cNvSpPr>
            <a:spLocks noGrp="1" noChangeArrowheads="1"/>
          </p:cNvSpPr>
          <p:nvPr>
            <p:ph type="dt" sz="half" idx="2"/>
          </p:nvPr>
        </p:nvSpPr>
        <p:spPr bwMode="auto">
          <a:xfrm>
            <a:off x="6324600" y="6381750"/>
            <a:ext cx="101917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i="0">
                <a:latin typeface="Arial" pitchFamily="34" charset="0"/>
                <a:cs typeface="Arial" pitchFamily="3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hdr="0" dt="0"/>
  <p:txStyles>
    <p:titleStyle>
      <a:lvl1pPr algn="ctr" rtl="0" eaLnBrk="0" fontAlgn="base" hangingPunct="0">
        <a:spcBef>
          <a:spcPct val="0"/>
        </a:spcBef>
        <a:spcAft>
          <a:spcPct val="0"/>
        </a:spcAft>
        <a:defRPr sz="4000">
          <a:solidFill>
            <a:srgbClr val="0073AE"/>
          </a:solidFill>
          <a:latin typeface="+mj-lt"/>
          <a:ea typeface="+mj-ea"/>
          <a:cs typeface="+mj-cs"/>
        </a:defRPr>
      </a:lvl1pPr>
      <a:lvl2pPr algn="ctr" rtl="0" eaLnBrk="0" fontAlgn="base" hangingPunct="0">
        <a:spcBef>
          <a:spcPct val="0"/>
        </a:spcBef>
        <a:spcAft>
          <a:spcPct val="0"/>
        </a:spcAft>
        <a:defRPr sz="4000">
          <a:solidFill>
            <a:srgbClr val="0073AE"/>
          </a:solidFill>
          <a:latin typeface="Helvetica" charset="0"/>
        </a:defRPr>
      </a:lvl2pPr>
      <a:lvl3pPr algn="ctr" rtl="0" eaLnBrk="0" fontAlgn="base" hangingPunct="0">
        <a:spcBef>
          <a:spcPct val="0"/>
        </a:spcBef>
        <a:spcAft>
          <a:spcPct val="0"/>
        </a:spcAft>
        <a:defRPr sz="4000">
          <a:solidFill>
            <a:srgbClr val="0073AE"/>
          </a:solidFill>
          <a:latin typeface="Helvetica" charset="0"/>
        </a:defRPr>
      </a:lvl3pPr>
      <a:lvl4pPr algn="ctr" rtl="0" eaLnBrk="0" fontAlgn="base" hangingPunct="0">
        <a:spcBef>
          <a:spcPct val="0"/>
        </a:spcBef>
        <a:spcAft>
          <a:spcPct val="0"/>
        </a:spcAft>
        <a:defRPr sz="4000">
          <a:solidFill>
            <a:srgbClr val="0073AE"/>
          </a:solidFill>
          <a:latin typeface="Helvetica" charset="0"/>
        </a:defRPr>
      </a:lvl4pPr>
      <a:lvl5pPr algn="ctr" rtl="0" eaLnBrk="0" fontAlgn="base" hangingPunct="0">
        <a:spcBef>
          <a:spcPct val="0"/>
        </a:spcBef>
        <a:spcAft>
          <a:spcPct val="0"/>
        </a:spcAft>
        <a:defRPr sz="4000">
          <a:solidFill>
            <a:srgbClr val="0073AE"/>
          </a:solidFill>
          <a:latin typeface="Helvetica" charset="0"/>
        </a:defRPr>
      </a:lvl5pPr>
      <a:lvl6pPr marL="457200" algn="ctr" rtl="0" fontAlgn="base">
        <a:spcBef>
          <a:spcPct val="0"/>
        </a:spcBef>
        <a:spcAft>
          <a:spcPct val="0"/>
        </a:spcAft>
        <a:defRPr sz="4000">
          <a:solidFill>
            <a:srgbClr val="0073AE"/>
          </a:solidFill>
          <a:latin typeface="Helvetica" charset="0"/>
        </a:defRPr>
      </a:lvl6pPr>
      <a:lvl7pPr marL="914400" algn="ctr" rtl="0" fontAlgn="base">
        <a:spcBef>
          <a:spcPct val="0"/>
        </a:spcBef>
        <a:spcAft>
          <a:spcPct val="0"/>
        </a:spcAft>
        <a:defRPr sz="4000">
          <a:solidFill>
            <a:srgbClr val="0073AE"/>
          </a:solidFill>
          <a:latin typeface="Helvetica" charset="0"/>
        </a:defRPr>
      </a:lvl7pPr>
      <a:lvl8pPr marL="1371600" algn="ctr" rtl="0" fontAlgn="base">
        <a:spcBef>
          <a:spcPct val="0"/>
        </a:spcBef>
        <a:spcAft>
          <a:spcPct val="0"/>
        </a:spcAft>
        <a:defRPr sz="4000">
          <a:solidFill>
            <a:srgbClr val="0073AE"/>
          </a:solidFill>
          <a:latin typeface="Helvetica" charset="0"/>
        </a:defRPr>
      </a:lvl8pPr>
      <a:lvl9pPr marL="1828800" algn="ctr" rtl="0" fontAlgn="base">
        <a:spcBef>
          <a:spcPct val="0"/>
        </a:spcBef>
        <a:spcAft>
          <a:spcPct val="0"/>
        </a:spcAft>
        <a:defRPr sz="4000">
          <a:solidFill>
            <a:srgbClr val="0073AE"/>
          </a:solidFill>
          <a:latin typeface="Helvetica" charset="0"/>
        </a:defRPr>
      </a:lvl9pPr>
    </p:titleStyle>
    <p:bodyStyle>
      <a:lvl1pPr marL="342900" indent="-342900" algn="l" rtl="0" eaLnBrk="0" fontAlgn="base" hangingPunct="0">
        <a:spcBef>
          <a:spcPct val="20000"/>
        </a:spcBef>
        <a:spcAft>
          <a:spcPct val="0"/>
        </a:spcAft>
        <a:buFont typeface="Wingdings" pitchFamily="2" charset="2"/>
        <a:buChar char="Ø"/>
        <a:defRPr sz="2400">
          <a:solidFill>
            <a:srgbClr val="0066CC"/>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000">
          <a:solidFill>
            <a:srgbClr val="006699"/>
          </a:solidFill>
          <a:latin typeface="+mn-lt"/>
          <a:cs typeface="Arial" pitchFamily="34" charset="0"/>
        </a:defRPr>
      </a:lvl2pPr>
      <a:lvl3pPr marL="1143000" indent="-228600" algn="l" rtl="0" eaLnBrk="0" fontAlgn="base" hangingPunct="0">
        <a:spcBef>
          <a:spcPct val="20000"/>
        </a:spcBef>
        <a:spcAft>
          <a:spcPct val="0"/>
        </a:spcAft>
        <a:buFont typeface="Wingdings" pitchFamily="2" charset="2"/>
        <a:buChar char="Ø"/>
        <a:defRPr>
          <a:solidFill>
            <a:srgbClr val="008080"/>
          </a:solidFill>
          <a:latin typeface="+mj-lt"/>
          <a:cs typeface="Arial" pitchFamily="34" charset="0"/>
        </a:defRPr>
      </a:lvl3pPr>
      <a:lvl4pPr marL="1600200" indent="-228600" algn="l" rtl="0" eaLnBrk="0" fontAlgn="base" hangingPunct="0">
        <a:spcBef>
          <a:spcPct val="20000"/>
        </a:spcBef>
        <a:spcAft>
          <a:spcPct val="0"/>
        </a:spcAft>
        <a:buFont typeface="Wingdings" pitchFamily="2" charset="2"/>
        <a:buChar char="Ø"/>
        <a:defRPr sz="1600">
          <a:solidFill>
            <a:srgbClr val="339966"/>
          </a:solidFill>
          <a:latin typeface="+mj-lt"/>
          <a:cs typeface="Arial" pitchFamily="34" charset="0"/>
        </a:defRPr>
      </a:lvl4pPr>
      <a:lvl5pPr marL="2057400" indent="-228600" algn="l" rtl="0" eaLnBrk="0" fontAlgn="base" hangingPunct="0">
        <a:spcBef>
          <a:spcPct val="20000"/>
        </a:spcBef>
        <a:spcAft>
          <a:spcPct val="0"/>
        </a:spcAft>
        <a:buFont typeface="Wingdings" pitchFamily="2" charset="2"/>
        <a:buChar char="Ø"/>
        <a:defRPr sz="1400" i="1">
          <a:solidFill>
            <a:srgbClr val="00CC66"/>
          </a:solidFill>
          <a:latin typeface="Helvetica-Oblique" charset="0"/>
          <a:cs typeface="Arial" pitchFamily="34" charset="0"/>
        </a:defRPr>
      </a:lvl5pPr>
      <a:lvl6pPr marL="2514600" indent="-228600" algn="l" rtl="0" fontAlgn="base">
        <a:spcBef>
          <a:spcPct val="20000"/>
        </a:spcBef>
        <a:spcAft>
          <a:spcPct val="0"/>
        </a:spcAft>
        <a:buFont typeface="Wingdings" pitchFamily="2" charset="2"/>
        <a:buChar char="Ø"/>
        <a:defRPr sz="1400" i="1">
          <a:solidFill>
            <a:srgbClr val="00CC66"/>
          </a:solidFill>
          <a:latin typeface="Helvetica-Oblique" charset="0"/>
          <a:cs typeface="Arial" pitchFamily="34" charset="0"/>
        </a:defRPr>
      </a:lvl6pPr>
      <a:lvl7pPr marL="2971800" indent="-228600" algn="l" rtl="0" fontAlgn="base">
        <a:spcBef>
          <a:spcPct val="20000"/>
        </a:spcBef>
        <a:spcAft>
          <a:spcPct val="0"/>
        </a:spcAft>
        <a:buFont typeface="Wingdings" pitchFamily="2" charset="2"/>
        <a:buChar char="Ø"/>
        <a:defRPr sz="1400" i="1">
          <a:solidFill>
            <a:srgbClr val="00CC66"/>
          </a:solidFill>
          <a:latin typeface="Helvetica-Oblique" charset="0"/>
          <a:cs typeface="Arial" pitchFamily="34" charset="0"/>
        </a:defRPr>
      </a:lvl7pPr>
      <a:lvl8pPr marL="3429000" indent="-228600" algn="l" rtl="0" fontAlgn="base">
        <a:spcBef>
          <a:spcPct val="20000"/>
        </a:spcBef>
        <a:spcAft>
          <a:spcPct val="0"/>
        </a:spcAft>
        <a:buFont typeface="Wingdings" pitchFamily="2" charset="2"/>
        <a:buChar char="Ø"/>
        <a:defRPr sz="1400" i="1">
          <a:solidFill>
            <a:srgbClr val="00CC66"/>
          </a:solidFill>
          <a:latin typeface="Helvetica-Oblique" charset="0"/>
          <a:cs typeface="Arial" pitchFamily="34" charset="0"/>
        </a:defRPr>
      </a:lvl8pPr>
      <a:lvl9pPr marL="3886200" indent="-228600" algn="l" rtl="0" fontAlgn="base">
        <a:spcBef>
          <a:spcPct val="20000"/>
        </a:spcBef>
        <a:spcAft>
          <a:spcPct val="0"/>
        </a:spcAft>
        <a:buFont typeface="Wingdings" pitchFamily="2" charset="2"/>
        <a:buChar char="Ø"/>
        <a:defRPr sz="1400" i="1">
          <a:solidFill>
            <a:srgbClr val="00CC66"/>
          </a:solidFill>
          <a:latin typeface="Helvetica-Oblique" charset="0"/>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eetimes.com/electronics-news/4120367/ITRS-roadmap-extends-optical-litho-pushes-out-EUV-to-2013" TargetMode="External"/><Relationship Id="rId2" Type="http://schemas.openxmlformats.org/officeDocument/2006/relationships/hyperlink" Target="http://www.eetimes.com/electronics-news/4089992/Intel-revises-litho-roadmap-amid-157-nm-EUV-delays" TargetMode="External"/><Relationship Id="rId1" Type="http://schemas.openxmlformats.org/officeDocument/2006/relationships/slideLayout" Target="../slideLayouts/slideLayout7.xml"/><Relationship Id="rId4" Type="http://schemas.openxmlformats.org/officeDocument/2006/relationships/hyperlink" Target="http://www.eetimes.com/electronics-news/4213628/Intel--EUV-misses-10-nm-milestone/"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pPr>
              <a:defRPr/>
            </a:pPr>
            <a:r>
              <a:rPr lang="en-US"/>
              <a:t>MonolithIC 3D</a:t>
            </a:r>
            <a:r>
              <a:rPr lang="en-US">
                <a:sym typeface="Symbol" pitchFamily="18" charset="2"/>
              </a:rPr>
              <a:t></a:t>
            </a:r>
            <a:r>
              <a:rPr lang="en-US"/>
              <a:t> Inc. Patents Pending</a:t>
            </a:r>
          </a:p>
        </p:txBody>
      </p:sp>
      <p:sp>
        <p:nvSpPr>
          <p:cNvPr id="9" name="Slide Number Placeholder 4"/>
          <p:cNvSpPr>
            <a:spLocks noGrp="1"/>
          </p:cNvSpPr>
          <p:nvPr>
            <p:ph type="sldNum" sz="quarter" idx="11"/>
          </p:nvPr>
        </p:nvSpPr>
        <p:spPr/>
        <p:txBody>
          <a:bodyPr/>
          <a:lstStyle/>
          <a:p>
            <a:pPr>
              <a:defRPr/>
            </a:pPr>
            <a:fld id="{D5CEA19D-5A36-4EB6-80DC-72DD3E8305D5}" type="slidenum">
              <a:rPr lang="en-US"/>
              <a:pPr>
                <a:defRPr/>
              </a:pPr>
              <a:t>1</a:t>
            </a:fld>
            <a:endParaRPr lang="en-US"/>
          </a:p>
        </p:txBody>
      </p:sp>
      <p:sp>
        <p:nvSpPr>
          <p:cNvPr id="15363" name="Rectangle 10"/>
          <p:cNvSpPr>
            <a:spLocks noGrp="1" noChangeArrowheads="1"/>
          </p:cNvSpPr>
          <p:nvPr>
            <p:ph type="ctrTitle"/>
          </p:nvPr>
        </p:nvSpPr>
        <p:spPr>
          <a:xfrm>
            <a:off x="681038" y="2620963"/>
            <a:ext cx="7772400" cy="1470025"/>
          </a:xfrm>
        </p:spPr>
        <p:txBody>
          <a:bodyPr/>
          <a:lstStyle/>
          <a:p>
            <a:pPr eaLnBrk="1" hangingPunct="1"/>
            <a:r>
              <a:rPr lang="en-US" dirty="0" smtClean="0"/>
              <a:t>The Monolithic 3D-IC</a:t>
            </a:r>
          </a:p>
        </p:txBody>
      </p:sp>
      <p:sp>
        <p:nvSpPr>
          <p:cNvPr id="15364" name="Rectangle 11"/>
          <p:cNvSpPr>
            <a:spLocks noGrp="1" noChangeArrowheads="1"/>
          </p:cNvSpPr>
          <p:nvPr>
            <p:ph type="subTitle" idx="1"/>
          </p:nvPr>
        </p:nvSpPr>
        <p:spPr>
          <a:xfrm>
            <a:off x="1371600" y="4310063"/>
            <a:ext cx="6400800" cy="642937"/>
          </a:xfrm>
        </p:spPr>
        <p:txBody>
          <a:bodyPr/>
          <a:lstStyle/>
          <a:p>
            <a:pPr eaLnBrk="1" hangingPunct="1"/>
            <a:r>
              <a:rPr lang="en-US" dirty="0" smtClean="0"/>
              <a:t>A Disruptor to the Semiconductor Industry</a:t>
            </a:r>
          </a:p>
        </p:txBody>
      </p:sp>
      <p:sp>
        <p:nvSpPr>
          <p:cNvPr id="15365" name="Rectangle 4"/>
          <p:cNvSpPr>
            <a:spLocks noChangeArrowheads="1"/>
          </p:cNvSpPr>
          <p:nvPr/>
        </p:nvSpPr>
        <p:spPr bwMode="auto">
          <a:xfrm>
            <a:off x="342900" y="1181100"/>
            <a:ext cx="8448675" cy="523875"/>
          </a:xfrm>
          <a:prstGeom prst="rect">
            <a:avLst/>
          </a:prstGeom>
          <a:solidFill>
            <a:schemeClr val="bg1"/>
          </a:solidFill>
          <a:ln w="9525">
            <a:noFill/>
            <a:miter lim="800000"/>
            <a:headEnd/>
            <a:tailEnd/>
          </a:ln>
        </p:spPr>
        <p:txBody>
          <a:bodyPr wrap="none" anchor="ctr"/>
          <a:lstStyle/>
          <a:p>
            <a:endParaRPr lang="en-US" sz="1800" i="0"/>
          </a:p>
        </p:txBody>
      </p:sp>
      <p:sp>
        <p:nvSpPr>
          <p:cNvPr id="15366" name="Rectangle 5"/>
          <p:cNvSpPr>
            <a:spLocks noChangeArrowheads="1"/>
          </p:cNvSpPr>
          <p:nvPr/>
        </p:nvSpPr>
        <p:spPr bwMode="auto">
          <a:xfrm>
            <a:off x="2971800" y="6362700"/>
            <a:ext cx="3076575" cy="371475"/>
          </a:xfrm>
          <a:prstGeom prst="rect">
            <a:avLst/>
          </a:prstGeom>
          <a:solidFill>
            <a:schemeClr val="bg1"/>
          </a:solidFill>
          <a:ln w="9525">
            <a:noFill/>
            <a:miter lim="800000"/>
            <a:headEnd/>
            <a:tailEnd/>
          </a:ln>
        </p:spPr>
        <p:txBody>
          <a:bodyPr wrap="none" anchor="ctr"/>
          <a:lstStyle/>
          <a:p>
            <a:endParaRPr lang="en-US" sz="1800" i="0"/>
          </a:p>
        </p:txBody>
      </p:sp>
      <p:pic>
        <p:nvPicPr>
          <p:cNvPr id="15367" name="Picture 6" descr="logo Large"/>
          <p:cNvPicPr>
            <a:picLocks noChangeAspect="1" noChangeArrowheads="1"/>
          </p:cNvPicPr>
          <p:nvPr/>
        </p:nvPicPr>
        <p:blipFill>
          <a:blip r:embed="rId2"/>
          <a:srcRect t="3587"/>
          <a:stretch>
            <a:fillRect/>
          </a:stretch>
        </p:blipFill>
        <p:spPr bwMode="auto">
          <a:xfrm>
            <a:off x="1914525" y="377825"/>
            <a:ext cx="5349875" cy="2128838"/>
          </a:xfrm>
          <a:prstGeom prst="rect">
            <a:avLst/>
          </a:prstGeom>
          <a:noFill/>
          <a:ln w="9525">
            <a:noFill/>
            <a:miter lim="800000"/>
            <a:headEnd/>
            <a:tailEnd/>
          </a:ln>
        </p:spPr>
      </p:pic>
      <p:sp>
        <p:nvSpPr>
          <p:cNvPr id="15368" name="Rectangle 7"/>
          <p:cNvSpPr>
            <a:spLocks noChangeArrowheads="1"/>
          </p:cNvSpPr>
          <p:nvPr/>
        </p:nvSpPr>
        <p:spPr bwMode="auto">
          <a:xfrm>
            <a:off x="200025" y="6267450"/>
            <a:ext cx="3076575" cy="561975"/>
          </a:xfrm>
          <a:prstGeom prst="rect">
            <a:avLst/>
          </a:prstGeom>
          <a:solidFill>
            <a:schemeClr val="bg1"/>
          </a:solidFill>
          <a:ln w="9525">
            <a:noFill/>
            <a:miter lim="800000"/>
            <a:headEnd/>
            <a:tailEnd/>
          </a:ln>
        </p:spPr>
        <p:txBody>
          <a:bodyPr wrap="none" anchor="ctr"/>
          <a:lstStyle/>
          <a:p>
            <a:endParaRPr lang="en-US" sz="1800" i="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a:xfrm>
            <a:off x="333375" y="428625"/>
            <a:ext cx="8229600" cy="1143000"/>
          </a:xfrm>
        </p:spPr>
        <p:txBody>
          <a:bodyPr/>
          <a:lstStyle/>
          <a:p>
            <a:pPr algn="l"/>
            <a:r>
              <a:rPr lang="en-US" sz="2800" b="1" i="1" dirty="0" smtClean="0"/>
              <a:t>Monolithic 3D NAND – Crystallized Si Base</a:t>
            </a:r>
          </a:p>
        </p:txBody>
      </p:sp>
      <p:sp>
        <p:nvSpPr>
          <p:cNvPr id="22530" name="Content Placeholder 2"/>
          <p:cNvSpPr>
            <a:spLocks noGrp="1"/>
          </p:cNvSpPr>
          <p:nvPr>
            <p:ph idx="4294967295"/>
          </p:nvPr>
        </p:nvSpPr>
        <p:spPr>
          <a:xfrm>
            <a:off x="457200" y="1951038"/>
            <a:ext cx="8229600" cy="4525962"/>
          </a:xfrm>
        </p:spPr>
        <p:txBody>
          <a:bodyPr/>
          <a:lstStyle/>
          <a:p>
            <a:pPr>
              <a:lnSpc>
                <a:spcPct val="150000"/>
              </a:lnSpc>
              <a:spcBef>
                <a:spcPct val="0"/>
              </a:spcBef>
            </a:pPr>
            <a:r>
              <a:rPr lang="en-US" b="1" dirty="0" smtClean="0">
                <a:solidFill>
                  <a:schemeClr val="tx1"/>
                </a:solidFill>
                <a:latin typeface="+mj-lt"/>
              </a:rPr>
              <a:t>Any horizontally oriented 3D NAND Implementation</a:t>
            </a:r>
            <a:endParaRPr lang="en-US" dirty="0" smtClean="0">
              <a:solidFill>
                <a:schemeClr val="tx1"/>
              </a:solidFill>
              <a:latin typeface="+mj-lt"/>
            </a:endParaRPr>
          </a:p>
          <a:p>
            <a:pPr>
              <a:lnSpc>
                <a:spcPct val="150000"/>
              </a:lnSpc>
              <a:spcBef>
                <a:spcPct val="0"/>
              </a:spcBef>
              <a:buFont typeface="Wingdings" pitchFamily="2" charset="2"/>
              <a:buNone/>
            </a:pPr>
            <a:r>
              <a:rPr lang="en-US" b="1" dirty="0" smtClean="0">
                <a:solidFill>
                  <a:schemeClr val="tx1"/>
                </a:solidFill>
                <a:latin typeface="+mj-lt"/>
              </a:rPr>
              <a:t>      </a:t>
            </a:r>
            <a:r>
              <a:rPr lang="en-US" b="1" dirty="0" smtClean="0">
                <a:solidFill>
                  <a:schemeClr val="tx1"/>
                </a:solidFill>
                <a:latin typeface="+mj-lt"/>
                <a:sym typeface="Wingdings" pitchFamily="2" charset="2"/>
              </a:rPr>
              <a:t> can be constructed with single crystal Silicon using ion-cut </a:t>
            </a:r>
          </a:p>
          <a:p>
            <a:pPr>
              <a:lnSpc>
                <a:spcPct val="150000"/>
              </a:lnSpc>
              <a:spcBef>
                <a:spcPct val="0"/>
              </a:spcBef>
            </a:pPr>
            <a:endParaRPr lang="en-US" dirty="0" smtClean="0">
              <a:solidFill>
                <a:schemeClr val="tx1"/>
              </a:solidFill>
              <a:latin typeface="+mj-lt"/>
              <a:sym typeface="Wingdings" pitchFamily="2" charset="2"/>
            </a:endParaRPr>
          </a:p>
          <a:p>
            <a:pPr>
              <a:lnSpc>
                <a:spcPct val="150000"/>
              </a:lnSpc>
              <a:spcBef>
                <a:spcPct val="0"/>
              </a:spcBef>
            </a:pPr>
            <a:r>
              <a:rPr lang="en-US" dirty="0" smtClean="0">
                <a:solidFill>
                  <a:schemeClr val="tx1"/>
                </a:solidFill>
                <a:latin typeface="+mj-lt"/>
                <a:sym typeface="Wingdings" pitchFamily="2" charset="2"/>
              </a:rPr>
              <a:t>Sub-400</a:t>
            </a:r>
            <a:r>
              <a:rPr lang="en-US" baseline="30000" dirty="0" smtClean="0">
                <a:solidFill>
                  <a:schemeClr val="tx1"/>
                </a:solidFill>
                <a:latin typeface="+mj-lt"/>
                <a:sym typeface="Wingdings" pitchFamily="2" charset="2"/>
              </a:rPr>
              <a:t>o</a:t>
            </a:r>
            <a:r>
              <a:rPr lang="en-US" dirty="0" smtClean="0">
                <a:solidFill>
                  <a:schemeClr val="tx1"/>
                </a:solidFill>
                <a:latin typeface="+mj-lt"/>
                <a:sym typeface="Wingdings" pitchFamily="2" charset="2"/>
              </a:rPr>
              <a:t>C process, avoid complications with poly-Si</a:t>
            </a:r>
          </a:p>
          <a:p>
            <a:pPr>
              <a:lnSpc>
                <a:spcPct val="150000"/>
              </a:lnSpc>
              <a:spcBef>
                <a:spcPct val="0"/>
              </a:spcBef>
            </a:pPr>
            <a:endParaRPr lang="en-US" dirty="0" smtClean="0">
              <a:latin typeface="Arial Narrow" pitchFamily="34" charset="0"/>
              <a:sym typeface="Wingdings" pitchFamily="2" charset="2"/>
            </a:endParaRPr>
          </a:p>
          <a:p>
            <a:pPr>
              <a:lnSpc>
                <a:spcPct val="150000"/>
              </a:lnSpc>
              <a:spcBef>
                <a:spcPct val="0"/>
              </a:spcBef>
            </a:pPr>
            <a:endParaRPr lang="en-US" sz="2000" dirty="0" smtClean="0">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390525" y="409575"/>
            <a:ext cx="8229600" cy="1143000"/>
          </a:xfrm>
        </p:spPr>
        <p:txBody>
          <a:bodyPr/>
          <a:lstStyle/>
          <a:p>
            <a:pPr algn="l"/>
            <a:r>
              <a:rPr lang="en-US" sz="3200" b="1" i="1" dirty="0" err="1" smtClean="0"/>
              <a:t>NuFlash</a:t>
            </a:r>
            <a:r>
              <a:rPr lang="en-US" sz="3200" b="1" i="1" dirty="0" smtClean="0"/>
              <a:t> Memory Cell</a:t>
            </a:r>
          </a:p>
        </p:txBody>
      </p:sp>
      <p:sp>
        <p:nvSpPr>
          <p:cNvPr id="23554" name="Content Placeholder 2"/>
          <p:cNvSpPr>
            <a:spLocks noGrp="1"/>
          </p:cNvSpPr>
          <p:nvPr>
            <p:ph idx="4294967295"/>
          </p:nvPr>
        </p:nvSpPr>
        <p:spPr>
          <a:xfrm>
            <a:off x="314325" y="4484688"/>
            <a:ext cx="8229600" cy="1822450"/>
          </a:xfrm>
        </p:spPr>
        <p:txBody>
          <a:bodyPr/>
          <a:lstStyle/>
          <a:p>
            <a:pPr>
              <a:lnSpc>
                <a:spcPct val="150000"/>
              </a:lnSpc>
              <a:spcBef>
                <a:spcPct val="0"/>
              </a:spcBef>
            </a:pPr>
            <a:r>
              <a:rPr lang="en-US" b="1" i="1" dirty="0" smtClean="0">
                <a:solidFill>
                  <a:schemeClr val="tx1"/>
                </a:solidFill>
                <a:latin typeface="+mj-lt"/>
              </a:rPr>
              <a:t>Double gate single-crystal Si cell</a:t>
            </a:r>
          </a:p>
          <a:p>
            <a:pPr>
              <a:lnSpc>
                <a:spcPct val="150000"/>
              </a:lnSpc>
              <a:spcBef>
                <a:spcPct val="0"/>
              </a:spcBef>
            </a:pPr>
            <a:r>
              <a:rPr lang="en-US" b="1" i="1" dirty="0" smtClean="0">
                <a:solidFill>
                  <a:schemeClr val="tx1"/>
                </a:solidFill>
                <a:latin typeface="+mj-lt"/>
              </a:rPr>
              <a:t>Fully-depleted device</a:t>
            </a:r>
          </a:p>
          <a:p>
            <a:pPr>
              <a:lnSpc>
                <a:spcPct val="150000"/>
              </a:lnSpc>
              <a:spcBef>
                <a:spcPct val="0"/>
              </a:spcBef>
            </a:pPr>
            <a:r>
              <a:rPr lang="en-US" b="1" i="1" dirty="0" smtClean="0">
                <a:solidFill>
                  <a:schemeClr val="tx1"/>
                </a:solidFill>
                <a:latin typeface="+mj-lt"/>
              </a:rPr>
              <a:t>Two charge trap layers per cell</a:t>
            </a:r>
          </a:p>
        </p:txBody>
      </p:sp>
      <p:sp>
        <p:nvSpPr>
          <p:cNvPr id="4" name="Cube 3"/>
          <p:cNvSpPr/>
          <p:nvPr/>
        </p:nvSpPr>
        <p:spPr>
          <a:xfrm>
            <a:off x="2667000" y="3276600"/>
            <a:ext cx="2743200" cy="460375"/>
          </a:xfrm>
          <a:prstGeom prst="cube">
            <a:avLst>
              <a:gd name="adj" fmla="val 59646"/>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3556" name="AutoShape 3" descr="75%"/>
          <p:cNvSpPr>
            <a:spLocks noChangeArrowheads="1"/>
          </p:cNvSpPr>
          <p:nvPr/>
        </p:nvSpPr>
        <p:spPr bwMode="auto">
          <a:xfrm>
            <a:off x="3886200" y="2286000"/>
            <a:ext cx="990600" cy="990600"/>
          </a:xfrm>
          <a:prstGeom prst="cube">
            <a:avLst>
              <a:gd name="adj" fmla="val 36245"/>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23557" name="AutoShape 2" descr="Horizontal brick"/>
          <p:cNvSpPr>
            <a:spLocks noChangeArrowheads="1"/>
          </p:cNvSpPr>
          <p:nvPr/>
        </p:nvSpPr>
        <p:spPr bwMode="auto">
          <a:xfrm>
            <a:off x="3810000" y="2590800"/>
            <a:ext cx="762000" cy="838200"/>
          </a:xfrm>
          <a:prstGeom prst="cube">
            <a:avLst>
              <a:gd name="adj" fmla="val 16245"/>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7" name="AutoShape 2" descr="Dark upward diagonal"/>
          <p:cNvSpPr>
            <a:spLocks noChangeArrowheads="1"/>
          </p:cNvSpPr>
          <p:nvPr/>
        </p:nvSpPr>
        <p:spPr bwMode="auto">
          <a:xfrm>
            <a:off x="2667000" y="2667000"/>
            <a:ext cx="1905000" cy="914400"/>
          </a:xfrm>
          <a:prstGeom prst="cube">
            <a:avLst>
              <a:gd name="adj" fmla="val 30781"/>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23559" name="AutoShape 2" descr="Horizontal brick"/>
          <p:cNvSpPr>
            <a:spLocks noChangeArrowheads="1"/>
          </p:cNvSpPr>
          <p:nvPr/>
        </p:nvSpPr>
        <p:spPr bwMode="auto">
          <a:xfrm>
            <a:off x="3429000" y="2971800"/>
            <a:ext cx="762000" cy="838200"/>
          </a:xfrm>
          <a:prstGeom prst="cube">
            <a:avLst>
              <a:gd name="adj" fmla="val 16245"/>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23560" name="AutoShape 3" descr="75%"/>
          <p:cNvSpPr>
            <a:spLocks noChangeArrowheads="1"/>
          </p:cNvSpPr>
          <p:nvPr/>
        </p:nvSpPr>
        <p:spPr bwMode="auto">
          <a:xfrm>
            <a:off x="3124200" y="3048000"/>
            <a:ext cx="990600" cy="1066800"/>
          </a:xfrm>
          <a:prstGeom prst="cube">
            <a:avLst>
              <a:gd name="adj" fmla="val 36245"/>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11" name="AutoShape 2" descr="Dark upward diagonal"/>
          <p:cNvSpPr>
            <a:spLocks noChangeArrowheads="1"/>
          </p:cNvSpPr>
          <p:nvPr/>
        </p:nvSpPr>
        <p:spPr bwMode="auto">
          <a:xfrm>
            <a:off x="4267200" y="2667000"/>
            <a:ext cx="1143000" cy="914400"/>
          </a:xfrm>
          <a:prstGeom prst="cube">
            <a:avLst>
              <a:gd name="adj" fmla="val 30781"/>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23562" name="TextBox 11"/>
          <p:cNvSpPr txBox="1">
            <a:spLocks noChangeArrowheads="1"/>
          </p:cNvSpPr>
          <p:nvPr/>
        </p:nvSpPr>
        <p:spPr bwMode="auto">
          <a:xfrm>
            <a:off x="2743200" y="3124200"/>
            <a:ext cx="533400" cy="400050"/>
          </a:xfrm>
          <a:prstGeom prst="rect">
            <a:avLst/>
          </a:prstGeom>
          <a:noFill/>
          <a:ln w="9525">
            <a:noFill/>
            <a:miter lim="800000"/>
            <a:headEnd/>
            <a:tailEnd/>
          </a:ln>
        </p:spPr>
        <p:txBody>
          <a:bodyPr>
            <a:spAutoFit/>
          </a:bodyPr>
          <a:lstStyle/>
          <a:p>
            <a:r>
              <a:rPr lang="en-US" sz="2000" b="1" i="0">
                <a:solidFill>
                  <a:schemeClr val="bg1"/>
                </a:solidFill>
                <a:latin typeface="Arial Narrow" pitchFamily="34" charset="0"/>
              </a:rPr>
              <a:t>n+ </a:t>
            </a:r>
          </a:p>
        </p:txBody>
      </p:sp>
      <p:sp>
        <p:nvSpPr>
          <p:cNvPr id="23563" name="TextBox 12"/>
          <p:cNvSpPr txBox="1">
            <a:spLocks noChangeArrowheads="1"/>
          </p:cNvSpPr>
          <p:nvPr/>
        </p:nvSpPr>
        <p:spPr bwMode="auto">
          <a:xfrm>
            <a:off x="4495800" y="3105150"/>
            <a:ext cx="533400" cy="400050"/>
          </a:xfrm>
          <a:prstGeom prst="rect">
            <a:avLst/>
          </a:prstGeom>
          <a:noFill/>
          <a:ln w="9525">
            <a:noFill/>
            <a:miter lim="800000"/>
            <a:headEnd/>
            <a:tailEnd/>
          </a:ln>
        </p:spPr>
        <p:txBody>
          <a:bodyPr>
            <a:spAutoFit/>
          </a:bodyPr>
          <a:lstStyle/>
          <a:p>
            <a:r>
              <a:rPr lang="en-US" sz="2000" b="1" i="0">
                <a:solidFill>
                  <a:schemeClr val="bg1"/>
                </a:solidFill>
                <a:latin typeface="Arial Narrow" pitchFamily="34" charset="0"/>
              </a:rPr>
              <a:t>n+ </a:t>
            </a:r>
          </a:p>
        </p:txBody>
      </p:sp>
      <p:cxnSp>
        <p:nvCxnSpPr>
          <p:cNvPr id="14" name="Straight Connector 13"/>
          <p:cNvCxnSpPr>
            <a:endCxn id="23566" idx="1"/>
          </p:cNvCxnSpPr>
          <p:nvPr/>
        </p:nvCxnSpPr>
        <p:spPr>
          <a:xfrm flipV="1">
            <a:off x="4876800" y="1952625"/>
            <a:ext cx="685800" cy="4095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565" name="TextBox 14"/>
          <p:cNvSpPr txBox="1">
            <a:spLocks noChangeArrowheads="1"/>
          </p:cNvSpPr>
          <p:nvPr/>
        </p:nvSpPr>
        <p:spPr bwMode="auto">
          <a:xfrm>
            <a:off x="5562600" y="2209800"/>
            <a:ext cx="533400" cy="338138"/>
          </a:xfrm>
          <a:prstGeom prst="rect">
            <a:avLst/>
          </a:prstGeom>
          <a:noFill/>
          <a:ln w="9525">
            <a:noFill/>
            <a:miter lim="800000"/>
            <a:headEnd/>
            <a:tailEnd/>
          </a:ln>
        </p:spPr>
        <p:txBody>
          <a:bodyPr>
            <a:spAutoFit/>
          </a:bodyPr>
          <a:lstStyle/>
          <a:p>
            <a:r>
              <a:rPr lang="en-US" sz="1600" b="1" i="0">
                <a:solidFill>
                  <a:schemeClr val="bg1"/>
                </a:solidFill>
                <a:latin typeface="Arial Narrow" pitchFamily="34" charset="0"/>
              </a:rPr>
              <a:t>n+ </a:t>
            </a:r>
          </a:p>
        </p:txBody>
      </p:sp>
      <p:sp>
        <p:nvSpPr>
          <p:cNvPr id="23566" name="TextBox 15"/>
          <p:cNvSpPr txBox="1">
            <a:spLocks noChangeArrowheads="1"/>
          </p:cNvSpPr>
          <p:nvPr/>
        </p:nvSpPr>
        <p:spPr bwMode="auto">
          <a:xfrm>
            <a:off x="5562600" y="1752600"/>
            <a:ext cx="500063" cy="400050"/>
          </a:xfrm>
          <a:prstGeom prst="rect">
            <a:avLst/>
          </a:prstGeom>
          <a:noFill/>
          <a:ln w="9525">
            <a:noFill/>
            <a:miter lim="800000"/>
            <a:headEnd/>
            <a:tailEnd/>
          </a:ln>
        </p:spPr>
        <p:txBody>
          <a:bodyPr wrap="none">
            <a:spAutoFit/>
          </a:bodyPr>
          <a:lstStyle/>
          <a:p>
            <a:r>
              <a:rPr lang="en-US" sz="2000" b="1" i="0">
                <a:solidFill>
                  <a:srgbClr val="FF0000"/>
                </a:solidFill>
                <a:latin typeface="Arial Narrow" pitchFamily="34" charset="0"/>
              </a:rPr>
              <a:t>CG</a:t>
            </a:r>
          </a:p>
        </p:txBody>
      </p:sp>
      <p:cxnSp>
        <p:nvCxnSpPr>
          <p:cNvPr id="17" name="Straight Connector 16"/>
          <p:cNvCxnSpPr/>
          <p:nvPr/>
        </p:nvCxnSpPr>
        <p:spPr>
          <a:xfrm flipV="1">
            <a:off x="4495800" y="2514600"/>
            <a:ext cx="990600" cy="1047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568" name="TextBox 17"/>
          <p:cNvSpPr txBox="1">
            <a:spLocks noChangeArrowheads="1"/>
          </p:cNvSpPr>
          <p:nvPr/>
        </p:nvSpPr>
        <p:spPr bwMode="auto">
          <a:xfrm>
            <a:off x="5583238" y="2266950"/>
            <a:ext cx="1385887" cy="400050"/>
          </a:xfrm>
          <a:prstGeom prst="rect">
            <a:avLst/>
          </a:prstGeom>
          <a:noFill/>
          <a:ln w="9525">
            <a:noFill/>
            <a:miter lim="800000"/>
            <a:headEnd/>
            <a:tailEnd/>
          </a:ln>
        </p:spPr>
        <p:txBody>
          <a:bodyPr wrap="none">
            <a:spAutoFit/>
          </a:bodyPr>
          <a:lstStyle/>
          <a:p>
            <a:r>
              <a:rPr lang="en-US" sz="2000" b="1" i="0">
                <a:solidFill>
                  <a:srgbClr val="FF0000"/>
                </a:solidFill>
                <a:latin typeface="Arial Narrow" pitchFamily="34" charset="0"/>
              </a:rPr>
              <a:t>ONO layer 1</a:t>
            </a:r>
          </a:p>
        </p:txBody>
      </p:sp>
      <p:cxnSp>
        <p:nvCxnSpPr>
          <p:cNvPr id="20" name="Straight Connector 19"/>
          <p:cNvCxnSpPr/>
          <p:nvPr/>
        </p:nvCxnSpPr>
        <p:spPr>
          <a:xfrm flipV="1">
            <a:off x="5334000" y="3429000"/>
            <a:ext cx="304800" cy="285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570" name="TextBox 20"/>
          <p:cNvSpPr txBox="1">
            <a:spLocks noChangeArrowheads="1"/>
          </p:cNvSpPr>
          <p:nvPr/>
        </p:nvSpPr>
        <p:spPr bwMode="auto">
          <a:xfrm>
            <a:off x="5638800" y="3200400"/>
            <a:ext cx="625475" cy="400050"/>
          </a:xfrm>
          <a:prstGeom prst="rect">
            <a:avLst/>
          </a:prstGeom>
          <a:noFill/>
          <a:ln w="9525">
            <a:noFill/>
            <a:miter lim="800000"/>
            <a:headEnd/>
            <a:tailEnd/>
          </a:ln>
        </p:spPr>
        <p:txBody>
          <a:bodyPr wrap="none">
            <a:spAutoFit/>
          </a:bodyPr>
          <a:lstStyle/>
          <a:p>
            <a:r>
              <a:rPr lang="en-US" sz="2000" b="1" i="0">
                <a:solidFill>
                  <a:srgbClr val="FF0000"/>
                </a:solidFill>
                <a:latin typeface="Arial Narrow" pitchFamily="34" charset="0"/>
              </a:rPr>
              <a:t>SiO</a:t>
            </a:r>
            <a:r>
              <a:rPr lang="en-US" sz="2000" b="1" i="0" baseline="-25000">
                <a:solidFill>
                  <a:srgbClr val="FF0000"/>
                </a:solidFill>
                <a:latin typeface="Arial Narrow" pitchFamily="34" charset="0"/>
              </a:rPr>
              <a:t>2</a:t>
            </a:r>
          </a:p>
        </p:txBody>
      </p:sp>
      <p:sp>
        <p:nvSpPr>
          <p:cNvPr id="23571" name="TextBox 21"/>
          <p:cNvSpPr txBox="1">
            <a:spLocks noChangeArrowheads="1"/>
          </p:cNvSpPr>
          <p:nvPr/>
        </p:nvSpPr>
        <p:spPr bwMode="auto">
          <a:xfrm>
            <a:off x="1752600" y="3714750"/>
            <a:ext cx="500063" cy="400050"/>
          </a:xfrm>
          <a:prstGeom prst="rect">
            <a:avLst/>
          </a:prstGeom>
          <a:noFill/>
          <a:ln w="9525">
            <a:noFill/>
            <a:miter lim="800000"/>
            <a:headEnd/>
            <a:tailEnd/>
          </a:ln>
        </p:spPr>
        <p:txBody>
          <a:bodyPr wrap="none">
            <a:spAutoFit/>
          </a:bodyPr>
          <a:lstStyle/>
          <a:p>
            <a:r>
              <a:rPr lang="en-US" sz="2000" b="1" i="0">
                <a:solidFill>
                  <a:srgbClr val="FF0000"/>
                </a:solidFill>
                <a:latin typeface="Arial Narrow" pitchFamily="34" charset="0"/>
              </a:rPr>
              <a:t>CG</a:t>
            </a:r>
          </a:p>
        </p:txBody>
      </p:sp>
      <p:sp>
        <p:nvSpPr>
          <p:cNvPr id="23572" name="TextBox 22"/>
          <p:cNvSpPr txBox="1">
            <a:spLocks noChangeArrowheads="1"/>
          </p:cNvSpPr>
          <p:nvPr/>
        </p:nvSpPr>
        <p:spPr bwMode="auto">
          <a:xfrm>
            <a:off x="990600" y="3028950"/>
            <a:ext cx="1387475" cy="400050"/>
          </a:xfrm>
          <a:prstGeom prst="rect">
            <a:avLst/>
          </a:prstGeom>
          <a:noFill/>
          <a:ln w="9525">
            <a:noFill/>
            <a:miter lim="800000"/>
            <a:headEnd/>
            <a:tailEnd/>
          </a:ln>
        </p:spPr>
        <p:txBody>
          <a:bodyPr wrap="none">
            <a:spAutoFit/>
          </a:bodyPr>
          <a:lstStyle/>
          <a:p>
            <a:r>
              <a:rPr lang="en-US" sz="2000" b="1" i="0">
                <a:solidFill>
                  <a:srgbClr val="FF0000"/>
                </a:solidFill>
                <a:latin typeface="Arial Narrow" pitchFamily="34" charset="0"/>
              </a:rPr>
              <a:t>ONO layer 2</a:t>
            </a:r>
          </a:p>
        </p:txBody>
      </p:sp>
      <p:cxnSp>
        <p:nvCxnSpPr>
          <p:cNvPr id="24" name="Straight Connector 23"/>
          <p:cNvCxnSpPr/>
          <p:nvPr/>
        </p:nvCxnSpPr>
        <p:spPr>
          <a:xfrm flipV="1">
            <a:off x="2438400" y="2971800"/>
            <a:ext cx="11430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438400" y="3657600"/>
            <a:ext cx="11430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247650" y="381000"/>
            <a:ext cx="8777597" cy="1143000"/>
          </a:xfrm>
        </p:spPr>
        <p:txBody>
          <a:bodyPr/>
          <a:lstStyle/>
          <a:p>
            <a:pPr algn="l"/>
            <a:r>
              <a:rPr lang="en-US" sz="2400" b="1" i="1" dirty="0" smtClean="0"/>
              <a:t>Process Flow: Step 1</a:t>
            </a:r>
            <a:br>
              <a:rPr lang="en-US" sz="2400" b="1" i="1" dirty="0" smtClean="0"/>
            </a:br>
            <a:r>
              <a:rPr lang="en-US" sz="2400" b="1" i="1" dirty="0" smtClean="0"/>
              <a:t>Fabricate peripheral circuits followed by silicon oxide layer</a:t>
            </a:r>
          </a:p>
        </p:txBody>
      </p:sp>
      <p:sp>
        <p:nvSpPr>
          <p:cNvPr id="24578" name="AutoShape 2" descr="Dark upward diagonal"/>
          <p:cNvSpPr>
            <a:spLocks noChangeArrowheads="1"/>
          </p:cNvSpPr>
          <p:nvPr/>
        </p:nvSpPr>
        <p:spPr bwMode="auto">
          <a:xfrm>
            <a:off x="1752600" y="3657600"/>
            <a:ext cx="5638800" cy="1600200"/>
          </a:xfrm>
          <a:prstGeom prst="cube">
            <a:avLst>
              <a:gd name="adj" fmla="val 75727"/>
            </a:avLst>
          </a:prstGeom>
          <a:pattFill prst="dkUpDiag">
            <a:fgClr>
              <a:srgbClr val="000000"/>
            </a:fgClr>
            <a:bgClr>
              <a:srgbClr val="FFFFFF"/>
            </a:bgClr>
          </a:pattFill>
          <a:ln w="9525">
            <a:solidFill>
              <a:srgbClr val="000000"/>
            </a:solidFill>
            <a:miter lim="800000"/>
            <a:headEnd/>
            <a:tailEnd/>
          </a:ln>
        </p:spPr>
        <p:txBody>
          <a:bodyPr/>
          <a:lstStyle/>
          <a:p>
            <a:endParaRPr lang="en-US" sz="1600" i="0"/>
          </a:p>
        </p:txBody>
      </p:sp>
      <p:sp>
        <p:nvSpPr>
          <p:cNvPr id="5" name="Cube 4"/>
          <p:cNvSpPr/>
          <p:nvPr/>
        </p:nvSpPr>
        <p:spPr>
          <a:xfrm>
            <a:off x="1752600" y="3352800"/>
            <a:ext cx="5638800" cy="1524000"/>
          </a:xfrm>
          <a:prstGeom prst="cube">
            <a:avLst>
              <a:gd name="adj" fmla="val 7717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24580" name="TextBox 5"/>
          <p:cNvSpPr txBox="1">
            <a:spLocks noChangeArrowheads="1"/>
          </p:cNvSpPr>
          <p:nvPr/>
        </p:nvSpPr>
        <p:spPr bwMode="auto">
          <a:xfrm>
            <a:off x="3276600" y="4572000"/>
            <a:ext cx="1676400" cy="338138"/>
          </a:xfrm>
          <a:prstGeom prst="rect">
            <a:avLst/>
          </a:prstGeom>
          <a:noFill/>
          <a:ln w="9525">
            <a:noFill/>
            <a:miter lim="800000"/>
            <a:headEnd/>
            <a:tailEnd/>
          </a:ln>
        </p:spPr>
        <p:txBody>
          <a:bodyPr>
            <a:spAutoFit/>
          </a:bodyPr>
          <a:lstStyle/>
          <a:p>
            <a:r>
              <a:rPr lang="en-US" sz="1600" i="0">
                <a:latin typeface="Arial Narrow" pitchFamily="34" charset="0"/>
              </a:rPr>
              <a:t>Silicon Oxide</a:t>
            </a:r>
          </a:p>
        </p:txBody>
      </p:sp>
      <p:sp>
        <p:nvSpPr>
          <p:cNvPr id="24581" name="TextBox 6"/>
          <p:cNvSpPr txBox="1">
            <a:spLocks noChangeArrowheads="1"/>
          </p:cNvSpPr>
          <p:nvPr/>
        </p:nvSpPr>
        <p:spPr bwMode="auto">
          <a:xfrm>
            <a:off x="3124200" y="4919663"/>
            <a:ext cx="1524000" cy="338137"/>
          </a:xfrm>
          <a:prstGeom prst="rect">
            <a:avLst/>
          </a:prstGeom>
          <a:solidFill>
            <a:schemeClr val="bg1"/>
          </a:solidFill>
          <a:ln w="9525">
            <a:noFill/>
            <a:miter lim="800000"/>
            <a:headEnd/>
            <a:tailEnd/>
          </a:ln>
        </p:spPr>
        <p:txBody>
          <a:bodyPr>
            <a:spAutoFit/>
          </a:bodyPr>
          <a:lstStyle/>
          <a:p>
            <a:r>
              <a:rPr lang="en-US" sz="1600" i="0">
                <a:latin typeface="Arial Narrow" pitchFamily="34" charset="0"/>
              </a:rPr>
              <a:t>Peripheral circuits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428625" y="285750"/>
            <a:ext cx="8229600" cy="1143000"/>
          </a:xfrm>
        </p:spPr>
        <p:txBody>
          <a:bodyPr/>
          <a:lstStyle/>
          <a:p>
            <a:pPr algn="l"/>
            <a:r>
              <a:rPr lang="en-US" sz="2400" b="1" i="1" dirty="0" smtClean="0"/>
              <a:t>Process Flow: Step 2</a:t>
            </a:r>
            <a:br>
              <a:rPr lang="en-US" sz="2400" b="1" i="1" dirty="0" smtClean="0"/>
            </a:br>
            <a:r>
              <a:rPr lang="en-US" sz="2400" b="1" i="1" dirty="0" smtClean="0"/>
              <a:t>Transfer </a:t>
            </a:r>
            <a:r>
              <a:rPr lang="en-US" sz="2400" b="1" i="1" dirty="0" smtClean="0"/>
              <a:t>n+ Si layer atop peripheral circuit layer</a:t>
            </a:r>
          </a:p>
        </p:txBody>
      </p:sp>
      <p:sp>
        <p:nvSpPr>
          <p:cNvPr id="8" name="AutoShape 2" descr="Dark upward diagonal"/>
          <p:cNvSpPr>
            <a:spLocks noChangeArrowheads="1"/>
          </p:cNvSpPr>
          <p:nvPr/>
        </p:nvSpPr>
        <p:spPr bwMode="auto">
          <a:xfrm>
            <a:off x="457200" y="2144713"/>
            <a:ext cx="2514600" cy="1066800"/>
          </a:xfrm>
          <a:prstGeom prst="cube">
            <a:avLst>
              <a:gd name="adj" fmla="val 59576"/>
            </a:avLst>
          </a:prstGeom>
          <a:solidFill>
            <a:schemeClr val="tx1">
              <a:lumMod val="65000"/>
              <a:lumOff val="35000"/>
            </a:schemeClr>
          </a:solidFill>
          <a:ln w="9525">
            <a:solidFill>
              <a:srgbClr val="000000"/>
            </a:solidFill>
            <a:miter lim="800000"/>
            <a:headEnd/>
            <a:tailEnd/>
          </a:ln>
        </p:spPr>
        <p:txBody>
          <a:bodyPr/>
          <a:lstStyle/>
          <a:p>
            <a:pPr>
              <a:defRPr/>
            </a:pPr>
            <a:endParaRPr lang="en-US" sz="1600" i="0">
              <a:latin typeface="Arial Narrow" pitchFamily="34" charset="0"/>
            </a:endParaRPr>
          </a:p>
        </p:txBody>
      </p:sp>
      <p:sp>
        <p:nvSpPr>
          <p:cNvPr id="9" name="Cube 8"/>
          <p:cNvSpPr/>
          <p:nvPr/>
        </p:nvSpPr>
        <p:spPr>
          <a:xfrm>
            <a:off x="457200" y="1992313"/>
            <a:ext cx="2514600" cy="762000"/>
          </a:xfrm>
          <a:prstGeom prst="cube">
            <a:avLst>
              <a:gd name="adj" fmla="val 7717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5604" name="TextBox 9"/>
          <p:cNvSpPr txBox="1">
            <a:spLocks noChangeArrowheads="1"/>
          </p:cNvSpPr>
          <p:nvPr/>
        </p:nvSpPr>
        <p:spPr bwMode="auto">
          <a:xfrm>
            <a:off x="762000" y="2525713"/>
            <a:ext cx="2057400" cy="339725"/>
          </a:xfrm>
          <a:prstGeom prst="rect">
            <a:avLst/>
          </a:prstGeom>
          <a:noFill/>
          <a:ln w="9525">
            <a:noFill/>
            <a:miter lim="800000"/>
            <a:headEnd/>
            <a:tailEnd/>
          </a:ln>
        </p:spPr>
        <p:txBody>
          <a:bodyPr>
            <a:spAutoFit/>
          </a:bodyPr>
          <a:lstStyle/>
          <a:p>
            <a:r>
              <a:rPr lang="en-US" sz="1600" i="0">
                <a:latin typeface="Arial Narrow" pitchFamily="34" charset="0"/>
              </a:rPr>
              <a:t>Silicon Oxide</a:t>
            </a:r>
          </a:p>
        </p:txBody>
      </p:sp>
      <p:sp>
        <p:nvSpPr>
          <p:cNvPr id="25605" name="TextBox 10"/>
          <p:cNvSpPr txBox="1">
            <a:spLocks noChangeArrowheads="1"/>
          </p:cNvSpPr>
          <p:nvPr/>
        </p:nvSpPr>
        <p:spPr bwMode="auto">
          <a:xfrm>
            <a:off x="914400" y="2873375"/>
            <a:ext cx="914400" cy="338138"/>
          </a:xfrm>
          <a:prstGeom prst="rect">
            <a:avLst/>
          </a:prstGeom>
          <a:solidFill>
            <a:schemeClr val="bg1"/>
          </a:solidFill>
          <a:ln w="9525">
            <a:noFill/>
            <a:miter lim="800000"/>
            <a:headEnd/>
            <a:tailEnd/>
          </a:ln>
        </p:spPr>
        <p:txBody>
          <a:bodyPr>
            <a:spAutoFit/>
          </a:bodyPr>
          <a:lstStyle/>
          <a:p>
            <a:r>
              <a:rPr lang="en-US" sz="1600" i="0">
                <a:latin typeface="Arial Narrow" pitchFamily="34" charset="0"/>
              </a:rPr>
              <a:t>n+ Silicon</a:t>
            </a:r>
          </a:p>
        </p:txBody>
      </p:sp>
      <p:cxnSp>
        <p:nvCxnSpPr>
          <p:cNvPr id="12" name="Straight Connector 11"/>
          <p:cNvCxnSpPr/>
          <p:nvPr/>
        </p:nvCxnSpPr>
        <p:spPr>
          <a:xfrm rot="10800000" flipH="1">
            <a:off x="457200" y="2830513"/>
            <a:ext cx="1879600" cy="1587"/>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2361406" y="2221707"/>
            <a:ext cx="611187" cy="6096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971800" y="2144713"/>
            <a:ext cx="2286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609" name="TextBox 14"/>
          <p:cNvSpPr txBox="1">
            <a:spLocks noChangeArrowheads="1"/>
          </p:cNvSpPr>
          <p:nvPr/>
        </p:nvSpPr>
        <p:spPr bwMode="auto">
          <a:xfrm>
            <a:off x="3200400" y="1916113"/>
            <a:ext cx="914400" cy="339725"/>
          </a:xfrm>
          <a:prstGeom prst="rect">
            <a:avLst/>
          </a:prstGeom>
          <a:noFill/>
          <a:ln w="9525">
            <a:noFill/>
            <a:miter lim="800000"/>
            <a:headEnd/>
            <a:tailEnd/>
          </a:ln>
        </p:spPr>
        <p:txBody>
          <a:bodyPr>
            <a:spAutoFit/>
          </a:bodyPr>
          <a:lstStyle/>
          <a:p>
            <a:r>
              <a:rPr lang="en-US" sz="1600" i="0">
                <a:latin typeface="Arial Narrow" pitchFamily="34" charset="0"/>
              </a:rPr>
              <a:t>H implant</a:t>
            </a:r>
          </a:p>
        </p:txBody>
      </p:sp>
      <p:sp>
        <p:nvSpPr>
          <p:cNvPr id="25610" name="AutoShape 2" descr="Dark upward diagonal"/>
          <p:cNvSpPr>
            <a:spLocks noChangeArrowheads="1"/>
          </p:cNvSpPr>
          <p:nvPr/>
        </p:nvSpPr>
        <p:spPr bwMode="auto">
          <a:xfrm>
            <a:off x="381000" y="4343400"/>
            <a:ext cx="2667000" cy="1219200"/>
          </a:xfrm>
          <a:prstGeom prst="cube">
            <a:avLst>
              <a:gd name="adj" fmla="val 54917"/>
            </a:avLst>
          </a:prstGeom>
          <a:pattFill prst="dkUpDiag">
            <a:fgClr>
              <a:srgbClr val="000000"/>
            </a:fgClr>
            <a:bgClr>
              <a:srgbClr val="FFFFFF"/>
            </a:bgClr>
          </a:pattFill>
          <a:ln w="9525">
            <a:solidFill>
              <a:srgbClr val="000000"/>
            </a:solidFill>
            <a:miter lim="800000"/>
            <a:headEnd/>
            <a:tailEnd/>
          </a:ln>
        </p:spPr>
        <p:txBody>
          <a:bodyPr/>
          <a:lstStyle/>
          <a:p>
            <a:endParaRPr lang="en-US" sz="1600" i="0">
              <a:latin typeface="Arial Narrow" pitchFamily="34" charset="0"/>
            </a:endParaRPr>
          </a:p>
        </p:txBody>
      </p:sp>
      <p:sp>
        <p:nvSpPr>
          <p:cNvPr id="17" name="Cube 16"/>
          <p:cNvSpPr/>
          <p:nvPr/>
        </p:nvSpPr>
        <p:spPr>
          <a:xfrm>
            <a:off x="381000" y="4191000"/>
            <a:ext cx="2667000" cy="838200"/>
          </a:xfrm>
          <a:prstGeom prst="cube">
            <a:avLst>
              <a:gd name="adj" fmla="val 7717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5612" name="TextBox 17"/>
          <p:cNvSpPr txBox="1">
            <a:spLocks noChangeArrowheads="1"/>
          </p:cNvSpPr>
          <p:nvPr/>
        </p:nvSpPr>
        <p:spPr bwMode="auto">
          <a:xfrm>
            <a:off x="685800" y="4767263"/>
            <a:ext cx="2057400" cy="338137"/>
          </a:xfrm>
          <a:prstGeom prst="rect">
            <a:avLst/>
          </a:prstGeom>
          <a:noFill/>
          <a:ln w="9525">
            <a:noFill/>
            <a:miter lim="800000"/>
            <a:headEnd/>
            <a:tailEnd/>
          </a:ln>
        </p:spPr>
        <p:txBody>
          <a:bodyPr>
            <a:spAutoFit/>
          </a:bodyPr>
          <a:lstStyle/>
          <a:p>
            <a:r>
              <a:rPr lang="en-US" sz="1600" i="0">
                <a:latin typeface="Arial Narrow" pitchFamily="34" charset="0"/>
              </a:rPr>
              <a:t>Silicon Oxide </a:t>
            </a:r>
          </a:p>
        </p:txBody>
      </p:sp>
      <p:sp>
        <p:nvSpPr>
          <p:cNvPr id="25613" name="TextBox 18"/>
          <p:cNvSpPr txBox="1">
            <a:spLocks noChangeArrowheads="1"/>
          </p:cNvSpPr>
          <p:nvPr/>
        </p:nvSpPr>
        <p:spPr bwMode="auto">
          <a:xfrm>
            <a:off x="533400" y="5159375"/>
            <a:ext cx="1600200" cy="338138"/>
          </a:xfrm>
          <a:prstGeom prst="rect">
            <a:avLst/>
          </a:prstGeom>
          <a:solidFill>
            <a:schemeClr val="bg1"/>
          </a:solidFill>
          <a:ln w="9525">
            <a:noFill/>
            <a:miter lim="800000"/>
            <a:headEnd/>
            <a:tailEnd/>
          </a:ln>
        </p:spPr>
        <p:txBody>
          <a:bodyPr>
            <a:spAutoFit/>
          </a:bodyPr>
          <a:lstStyle/>
          <a:p>
            <a:r>
              <a:rPr lang="en-US" sz="1600" i="0">
                <a:latin typeface="Arial Narrow" pitchFamily="34" charset="0"/>
              </a:rPr>
              <a:t>Peripheral circuits</a:t>
            </a:r>
          </a:p>
        </p:txBody>
      </p:sp>
      <p:sp>
        <p:nvSpPr>
          <p:cNvPr id="25614" name="AutoShape 2" descr="Dark upward diagonal"/>
          <p:cNvSpPr>
            <a:spLocks noChangeArrowheads="1"/>
          </p:cNvSpPr>
          <p:nvPr/>
        </p:nvSpPr>
        <p:spPr bwMode="auto">
          <a:xfrm>
            <a:off x="5181600" y="4038600"/>
            <a:ext cx="2667000" cy="1219200"/>
          </a:xfrm>
          <a:prstGeom prst="cube">
            <a:avLst>
              <a:gd name="adj" fmla="val 54917"/>
            </a:avLst>
          </a:prstGeom>
          <a:pattFill prst="dkUpDiag">
            <a:fgClr>
              <a:srgbClr val="000000"/>
            </a:fgClr>
            <a:bgClr>
              <a:srgbClr val="FFFFFF"/>
            </a:bgClr>
          </a:pattFill>
          <a:ln w="9525">
            <a:solidFill>
              <a:srgbClr val="000000"/>
            </a:solidFill>
            <a:miter lim="800000"/>
            <a:headEnd/>
            <a:tailEnd/>
          </a:ln>
        </p:spPr>
        <p:txBody>
          <a:bodyPr/>
          <a:lstStyle/>
          <a:p>
            <a:endParaRPr lang="en-US" sz="1600" i="0">
              <a:latin typeface="Arial Narrow" pitchFamily="34" charset="0"/>
            </a:endParaRPr>
          </a:p>
        </p:txBody>
      </p:sp>
      <p:sp>
        <p:nvSpPr>
          <p:cNvPr id="21" name="Cube 20"/>
          <p:cNvSpPr/>
          <p:nvPr/>
        </p:nvSpPr>
        <p:spPr>
          <a:xfrm>
            <a:off x="5181600" y="3886200"/>
            <a:ext cx="2667000" cy="838200"/>
          </a:xfrm>
          <a:prstGeom prst="cube">
            <a:avLst>
              <a:gd name="adj" fmla="val 7717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5616" name="TextBox 21"/>
          <p:cNvSpPr txBox="1">
            <a:spLocks noChangeArrowheads="1"/>
          </p:cNvSpPr>
          <p:nvPr/>
        </p:nvSpPr>
        <p:spPr bwMode="auto">
          <a:xfrm>
            <a:off x="5486400" y="4462463"/>
            <a:ext cx="2057400" cy="338137"/>
          </a:xfrm>
          <a:prstGeom prst="rect">
            <a:avLst/>
          </a:prstGeom>
          <a:noFill/>
          <a:ln w="9525">
            <a:noFill/>
            <a:miter lim="800000"/>
            <a:headEnd/>
            <a:tailEnd/>
          </a:ln>
        </p:spPr>
        <p:txBody>
          <a:bodyPr>
            <a:spAutoFit/>
          </a:bodyPr>
          <a:lstStyle/>
          <a:p>
            <a:r>
              <a:rPr lang="en-US" sz="1600" i="0">
                <a:latin typeface="Arial Narrow" pitchFamily="34" charset="0"/>
              </a:rPr>
              <a:t>Silicon Oxide</a:t>
            </a:r>
          </a:p>
        </p:txBody>
      </p:sp>
      <p:sp>
        <p:nvSpPr>
          <p:cNvPr id="25617" name="TextBox 22"/>
          <p:cNvSpPr txBox="1">
            <a:spLocks noChangeArrowheads="1"/>
          </p:cNvSpPr>
          <p:nvPr/>
        </p:nvSpPr>
        <p:spPr bwMode="auto">
          <a:xfrm>
            <a:off x="5410200" y="4843463"/>
            <a:ext cx="1600200" cy="338137"/>
          </a:xfrm>
          <a:prstGeom prst="rect">
            <a:avLst/>
          </a:prstGeom>
          <a:solidFill>
            <a:schemeClr val="bg1"/>
          </a:solidFill>
          <a:ln w="9525">
            <a:noFill/>
            <a:miter lim="800000"/>
            <a:headEnd/>
            <a:tailEnd/>
          </a:ln>
        </p:spPr>
        <p:txBody>
          <a:bodyPr>
            <a:spAutoFit/>
          </a:bodyPr>
          <a:lstStyle/>
          <a:p>
            <a:r>
              <a:rPr lang="en-US" sz="1600" i="0">
                <a:latin typeface="Arial Narrow" pitchFamily="34" charset="0"/>
              </a:rPr>
              <a:t>Peripheral circuits</a:t>
            </a:r>
          </a:p>
        </p:txBody>
      </p:sp>
      <p:sp>
        <p:nvSpPr>
          <p:cNvPr id="25618" name="TextBox 23"/>
          <p:cNvSpPr txBox="1">
            <a:spLocks noChangeArrowheads="1"/>
          </p:cNvSpPr>
          <p:nvPr/>
        </p:nvSpPr>
        <p:spPr bwMode="auto">
          <a:xfrm>
            <a:off x="762000" y="3363913"/>
            <a:ext cx="2667000" cy="339725"/>
          </a:xfrm>
          <a:prstGeom prst="rect">
            <a:avLst/>
          </a:prstGeom>
          <a:noFill/>
          <a:ln w="9525">
            <a:noFill/>
            <a:miter lim="800000"/>
            <a:headEnd/>
            <a:tailEnd/>
          </a:ln>
        </p:spPr>
        <p:txBody>
          <a:bodyPr>
            <a:spAutoFit/>
          </a:bodyPr>
          <a:lstStyle/>
          <a:p>
            <a:r>
              <a:rPr lang="en-US" sz="1600" i="0">
                <a:latin typeface="Arial Narrow" pitchFamily="34" charset="0"/>
              </a:rPr>
              <a:t>Top layer</a:t>
            </a:r>
          </a:p>
        </p:txBody>
      </p:sp>
      <p:sp>
        <p:nvSpPr>
          <p:cNvPr id="25619" name="TextBox 24"/>
          <p:cNvSpPr txBox="1">
            <a:spLocks noChangeArrowheads="1"/>
          </p:cNvSpPr>
          <p:nvPr/>
        </p:nvSpPr>
        <p:spPr bwMode="auto">
          <a:xfrm>
            <a:off x="609600" y="5726113"/>
            <a:ext cx="2667000" cy="339725"/>
          </a:xfrm>
          <a:prstGeom prst="rect">
            <a:avLst/>
          </a:prstGeom>
          <a:noFill/>
          <a:ln w="9525">
            <a:noFill/>
            <a:miter lim="800000"/>
            <a:headEnd/>
            <a:tailEnd/>
          </a:ln>
        </p:spPr>
        <p:txBody>
          <a:bodyPr>
            <a:spAutoFit/>
          </a:bodyPr>
          <a:lstStyle/>
          <a:p>
            <a:r>
              <a:rPr lang="en-US" sz="1600" i="0">
                <a:latin typeface="Arial Narrow" pitchFamily="34" charset="0"/>
              </a:rPr>
              <a:t>Bottom layer</a:t>
            </a:r>
          </a:p>
        </p:txBody>
      </p:sp>
      <p:sp>
        <p:nvSpPr>
          <p:cNvPr id="26" name="Cube 25"/>
          <p:cNvSpPr/>
          <p:nvPr/>
        </p:nvSpPr>
        <p:spPr>
          <a:xfrm>
            <a:off x="5181600" y="3733800"/>
            <a:ext cx="2667000" cy="762000"/>
          </a:xfrm>
          <a:prstGeom prst="cube">
            <a:avLst>
              <a:gd name="adj" fmla="val 84131"/>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5621" name="TextBox 26"/>
          <p:cNvSpPr txBox="1">
            <a:spLocks noChangeArrowheads="1"/>
          </p:cNvSpPr>
          <p:nvPr/>
        </p:nvSpPr>
        <p:spPr bwMode="auto">
          <a:xfrm>
            <a:off x="5486400" y="4267200"/>
            <a:ext cx="2057400" cy="338138"/>
          </a:xfrm>
          <a:prstGeom prst="rect">
            <a:avLst/>
          </a:prstGeom>
          <a:noFill/>
          <a:ln w="9525">
            <a:noFill/>
            <a:miter lim="800000"/>
            <a:headEnd/>
            <a:tailEnd/>
          </a:ln>
        </p:spPr>
        <p:txBody>
          <a:bodyPr>
            <a:spAutoFit/>
          </a:bodyPr>
          <a:lstStyle/>
          <a:p>
            <a:r>
              <a:rPr lang="en-US" sz="1600" i="0">
                <a:latin typeface="Arial Narrow" pitchFamily="34" charset="0"/>
              </a:rPr>
              <a:t>Silicon Oxide </a:t>
            </a:r>
          </a:p>
        </p:txBody>
      </p:sp>
      <p:cxnSp>
        <p:nvCxnSpPr>
          <p:cNvPr id="28" name="Straight Connector 27"/>
          <p:cNvCxnSpPr/>
          <p:nvPr/>
        </p:nvCxnSpPr>
        <p:spPr>
          <a:xfrm rot="10800000" flipH="1">
            <a:off x="5486400" y="2438400"/>
            <a:ext cx="1879600" cy="158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7009606" y="2134394"/>
            <a:ext cx="611188" cy="6096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0" name="AutoShape 2" descr="Dark upward diagonal"/>
          <p:cNvSpPr>
            <a:spLocks noChangeArrowheads="1"/>
          </p:cNvSpPr>
          <p:nvPr/>
        </p:nvSpPr>
        <p:spPr bwMode="auto">
          <a:xfrm>
            <a:off x="5181600" y="3276600"/>
            <a:ext cx="2667000" cy="1066800"/>
          </a:xfrm>
          <a:prstGeom prst="cube">
            <a:avLst>
              <a:gd name="adj" fmla="val 59576"/>
            </a:avLst>
          </a:prstGeom>
          <a:solidFill>
            <a:schemeClr val="tx1">
              <a:lumMod val="65000"/>
              <a:lumOff val="35000"/>
            </a:schemeClr>
          </a:solidFill>
          <a:ln w="9525">
            <a:solidFill>
              <a:srgbClr val="000000"/>
            </a:solidFill>
            <a:miter lim="800000"/>
            <a:headEnd/>
            <a:tailEnd/>
          </a:ln>
        </p:spPr>
        <p:txBody>
          <a:bodyPr/>
          <a:lstStyle/>
          <a:p>
            <a:pPr>
              <a:defRPr/>
            </a:pPr>
            <a:endParaRPr lang="en-US" sz="1600" i="0">
              <a:latin typeface="Arial Narrow" pitchFamily="34" charset="0"/>
            </a:endParaRPr>
          </a:p>
        </p:txBody>
      </p:sp>
      <p:sp>
        <p:nvSpPr>
          <p:cNvPr id="25625" name="TextBox 30"/>
          <p:cNvSpPr txBox="1">
            <a:spLocks noChangeArrowheads="1"/>
          </p:cNvSpPr>
          <p:nvPr/>
        </p:nvSpPr>
        <p:spPr bwMode="auto">
          <a:xfrm>
            <a:off x="5791200" y="3886200"/>
            <a:ext cx="914400" cy="338138"/>
          </a:xfrm>
          <a:prstGeom prst="rect">
            <a:avLst/>
          </a:prstGeom>
          <a:solidFill>
            <a:schemeClr val="bg1"/>
          </a:solidFill>
          <a:ln w="9525">
            <a:noFill/>
            <a:miter lim="800000"/>
            <a:headEnd/>
            <a:tailEnd/>
          </a:ln>
        </p:spPr>
        <p:txBody>
          <a:bodyPr>
            <a:spAutoFit/>
          </a:bodyPr>
          <a:lstStyle/>
          <a:p>
            <a:r>
              <a:rPr lang="en-US" sz="1600" i="0">
                <a:latin typeface="Arial Narrow" pitchFamily="34" charset="0"/>
              </a:rPr>
              <a:t>n+ Silicon</a:t>
            </a:r>
          </a:p>
        </p:txBody>
      </p:sp>
      <p:cxnSp>
        <p:nvCxnSpPr>
          <p:cNvPr id="32" name="Straight Connector 31"/>
          <p:cNvCxnSpPr/>
          <p:nvPr/>
        </p:nvCxnSpPr>
        <p:spPr>
          <a:xfrm flipV="1">
            <a:off x="5207000" y="4267200"/>
            <a:ext cx="1955800" cy="158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flipV="1">
            <a:off x="7238206" y="3582194"/>
            <a:ext cx="611188" cy="6096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848600" y="3505200"/>
            <a:ext cx="2286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629" name="TextBox 34"/>
          <p:cNvSpPr txBox="1">
            <a:spLocks noChangeArrowheads="1"/>
          </p:cNvSpPr>
          <p:nvPr/>
        </p:nvSpPr>
        <p:spPr bwMode="auto">
          <a:xfrm>
            <a:off x="8077200" y="3276600"/>
            <a:ext cx="762000" cy="584200"/>
          </a:xfrm>
          <a:prstGeom prst="rect">
            <a:avLst/>
          </a:prstGeom>
          <a:noFill/>
          <a:ln w="9525">
            <a:noFill/>
            <a:miter lim="800000"/>
            <a:headEnd/>
            <a:tailEnd/>
          </a:ln>
        </p:spPr>
        <p:txBody>
          <a:bodyPr>
            <a:spAutoFit/>
          </a:bodyPr>
          <a:lstStyle/>
          <a:p>
            <a:r>
              <a:rPr lang="en-US" sz="1600" i="0">
                <a:latin typeface="Arial Narrow" pitchFamily="34" charset="0"/>
              </a:rPr>
              <a:t>H implant </a:t>
            </a:r>
          </a:p>
        </p:txBody>
      </p:sp>
      <p:cxnSp>
        <p:nvCxnSpPr>
          <p:cNvPr id="36" name="Straight Arrow Connector 35"/>
          <p:cNvCxnSpPr/>
          <p:nvPr/>
        </p:nvCxnSpPr>
        <p:spPr>
          <a:xfrm>
            <a:off x="3505200" y="3962400"/>
            <a:ext cx="1143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31" name="TextBox 36"/>
          <p:cNvSpPr txBox="1">
            <a:spLocks noChangeArrowheads="1"/>
          </p:cNvSpPr>
          <p:nvPr/>
        </p:nvSpPr>
        <p:spPr bwMode="auto">
          <a:xfrm>
            <a:off x="3352800" y="4114800"/>
            <a:ext cx="1524000" cy="830263"/>
          </a:xfrm>
          <a:prstGeom prst="rect">
            <a:avLst/>
          </a:prstGeom>
          <a:noFill/>
          <a:ln w="9525">
            <a:noFill/>
            <a:miter lim="800000"/>
            <a:headEnd/>
            <a:tailEnd/>
          </a:ln>
        </p:spPr>
        <p:txBody>
          <a:bodyPr>
            <a:spAutoFit/>
          </a:bodyPr>
          <a:lstStyle/>
          <a:p>
            <a:r>
              <a:rPr lang="en-US" sz="1600" i="0">
                <a:latin typeface="Arial Narrow" pitchFamily="34" charset="0"/>
              </a:rPr>
              <a:t>Flip Top layer and bond to bottom layer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409575" y="285750"/>
            <a:ext cx="8229600" cy="1143000"/>
          </a:xfrm>
        </p:spPr>
        <p:txBody>
          <a:bodyPr/>
          <a:lstStyle/>
          <a:p>
            <a:pPr algn="l"/>
            <a:r>
              <a:rPr lang="en-US" sz="2400" b="1" i="1" dirty="0" smtClean="0"/>
              <a:t>Process Flow: Step 3</a:t>
            </a:r>
            <a:br>
              <a:rPr lang="en-US" sz="2400" b="1" i="1" dirty="0" smtClean="0"/>
            </a:br>
            <a:r>
              <a:rPr lang="en-US" sz="2400" b="1" i="1" dirty="0" smtClean="0"/>
              <a:t>Cleave</a:t>
            </a:r>
            <a:r>
              <a:rPr lang="en-US" sz="2400" b="1" i="1" dirty="0" smtClean="0"/>
              <a:t>, CMP, oxide deposition</a:t>
            </a:r>
          </a:p>
        </p:txBody>
      </p:sp>
      <p:cxnSp>
        <p:nvCxnSpPr>
          <p:cNvPr id="29" name="Straight Connector 28"/>
          <p:cNvCxnSpPr/>
          <p:nvPr/>
        </p:nvCxnSpPr>
        <p:spPr>
          <a:xfrm rot="5400000" flipH="1" flipV="1">
            <a:off x="7009606" y="2134394"/>
            <a:ext cx="611188" cy="6096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627" name="AutoShape 2" descr="Dark upward diagonal"/>
          <p:cNvSpPr>
            <a:spLocks noChangeArrowheads="1"/>
          </p:cNvSpPr>
          <p:nvPr/>
        </p:nvSpPr>
        <p:spPr bwMode="auto">
          <a:xfrm>
            <a:off x="3048000" y="3733800"/>
            <a:ext cx="2667000" cy="1219200"/>
          </a:xfrm>
          <a:prstGeom prst="cube">
            <a:avLst>
              <a:gd name="adj" fmla="val 54917"/>
            </a:avLst>
          </a:prstGeom>
          <a:pattFill prst="dkUpDiag">
            <a:fgClr>
              <a:srgbClr val="000000"/>
            </a:fgClr>
            <a:bgClr>
              <a:srgbClr val="FFFFFF"/>
            </a:bgClr>
          </a:pattFill>
          <a:ln w="9525">
            <a:solidFill>
              <a:srgbClr val="000000"/>
            </a:solidFill>
            <a:miter lim="800000"/>
            <a:headEnd/>
            <a:tailEnd/>
          </a:ln>
        </p:spPr>
        <p:txBody>
          <a:bodyPr/>
          <a:lstStyle/>
          <a:p>
            <a:endParaRPr lang="en-US" sz="1600" i="0">
              <a:latin typeface="Arial Narrow" pitchFamily="34" charset="0"/>
            </a:endParaRPr>
          </a:p>
        </p:txBody>
      </p:sp>
      <p:sp>
        <p:nvSpPr>
          <p:cNvPr id="39" name="Cube 38"/>
          <p:cNvSpPr/>
          <p:nvPr/>
        </p:nvSpPr>
        <p:spPr>
          <a:xfrm>
            <a:off x="3048000" y="3581400"/>
            <a:ext cx="2667000" cy="838200"/>
          </a:xfrm>
          <a:prstGeom prst="cube">
            <a:avLst>
              <a:gd name="adj" fmla="val 7717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6629" name="TextBox 39"/>
          <p:cNvSpPr txBox="1">
            <a:spLocks noChangeArrowheads="1"/>
          </p:cNvSpPr>
          <p:nvPr/>
        </p:nvSpPr>
        <p:spPr bwMode="auto">
          <a:xfrm>
            <a:off x="3352800" y="4157663"/>
            <a:ext cx="2057400" cy="338137"/>
          </a:xfrm>
          <a:prstGeom prst="rect">
            <a:avLst/>
          </a:prstGeom>
          <a:noFill/>
          <a:ln w="9525">
            <a:noFill/>
            <a:miter lim="800000"/>
            <a:headEnd/>
            <a:tailEnd/>
          </a:ln>
        </p:spPr>
        <p:txBody>
          <a:bodyPr>
            <a:spAutoFit/>
          </a:bodyPr>
          <a:lstStyle/>
          <a:p>
            <a:r>
              <a:rPr lang="en-US" sz="1600" i="0">
                <a:latin typeface="Arial Narrow" pitchFamily="34" charset="0"/>
              </a:rPr>
              <a:t>Silicon Oxide</a:t>
            </a:r>
          </a:p>
        </p:txBody>
      </p:sp>
      <p:sp>
        <p:nvSpPr>
          <p:cNvPr id="26630" name="TextBox 40"/>
          <p:cNvSpPr txBox="1">
            <a:spLocks noChangeArrowheads="1"/>
          </p:cNvSpPr>
          <p:nvPr/>
        </p:nvSpPr>
        <p:spPr bwMode="auto">
          <a:xfrm>
            <a:off x="3200400" y="4538663"/>
            <a:ext cx="1600200" cy="338137"/>
          </a:xfrm>
          <a:prstGeom prst="rect">
            <a:avLst/>
          </a:prstGeom>
          <a:solidFill>
            <a:schemeClr val="bg1"/>
          </a:solidFill>
          <a:ln w="9525">
            <a:noFill/>
            <a:miter lim="800000"/>
            <a:headEnd/>
            <a:tailEnd/>
          </a:ln>
        </p:spPr>
        <p:txBody>
          <a:bodyPr>
            <a:spAutoFit/>
          </a:bodyPr>
          <a:lstStyle/>
          <a:p>
            <a:r>
              <a:rPr lang="en-US" sz="1600" i="0">
                <a:latin typeface="Arial Narrow" pitchFamily="34" charset="0"/>
              </a:rPr>
              <a:t>Peripheral circuits </a:t>
            </a:r>
          </a:p>
        </p:txBody>
      </p:sp>
      <p:sp>
        <p:nvSpPr>
          <p:cNvPr id="42" name="Cube 41"/>
          <p:cNvSpPr/>
          <p:nvPr/>
        </p:nvSpPr>
        <p:spPr>
          <a:xfrm>
            <a:off x="3048000" y="3429000"/>
            <a:ext cx="2667000" cy="762000"/>
          </a:xfrm>
          <a:prstGeom prst="cube">
            <a:avLst>
              <a:gd name="adj" fmla="val 84131"/>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6632" name="TextBox 42"/>
          <p:cNvSpPr txBox="1">
            <a:spLocks noChangeArrowheads="1"/>
          </p:cNvSpPr>
          <p:nvPr/>
        </p:nvSpPr>
        <p:spPr bwMode="auto">
          <a:xfrm>
            <a:off x="3352800" y="3962400"/>
            <a:ext cx="2057400" cy="338138"/>
          </a:xfrm>
          <a:prstGeom prst="rect">
            <a:avLst/>
          </a:prstGeom>
          <a:noFill/>
          <a:ln w="9525">
            <a:noFill/>
            <a:miter lim="800000"/>
            <a:headEnd/>
            <a:tailEnd/>
          </a:ln>
        </p:spPr>
        <p:txBody>
          <a:bodyPr>
            <a:spAutoFit/>
          </a:bodyPr>
          <a:lstStyle/>
          <a:p>
            <a:r>
              <a:rPr lang="en-US" sz="1600" i="0">
                <a:latin typeface="Arial Narrow" pitchFamily="34" charset="0"/>
              </a:rPr>
              <a:t>Silicon Oxide</a:t>
            </a:r>
          </a:p>
        </p:txBody>
      </p:sp>
      <p:sp>
        <p:nvSpPr>
          <p:cNvPr id="44" name="AutoShape 2" descr="Dark upward diagonal"/>
          <p:cNvSpPr>
            <a:spLocks noChangeArrowheads="1"/>
          </p:cNvSpPr>
          <p:nvPr/>
        </p:nvSpPr>
        <p:spPr bwMode="auto">
          <a:xfrm>
            <a:off x="3048000" y="2971800"/>
            <a:ext cx="2667000" cy="1066800"/>
          </a:xfrm>
          <a:prstGeom prst="cube">
            <a:avLst>
              <a:gd name="adj" fmla="val 56816"/>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26634" name="TextBox 44"/>
          <p:cNvSpPr txBox="1">
            <a:spLocks noChangeArrowheads="1"/>
          </p:cNvSpPr>
          <p:nvPr/>
        </p:nvSpPr>
        <p:spPr bwMode="auto">
          <a:xfrm>
            <a:off x="3429000" y="3657600"/>
            <a:ext cx="1371600" cy="338138"/>
          </a:xfrm>
          <a:prstGeom prst="rect">
            <a:avLst/>
          </a:prstGeom>
          <a:solidFill>
            <a:schemeClr val="bg1"/>
          </a:solidFill>
          <a:ln w="9525">
            <a:noFill/>
            <a:miter lim="800000"/>
            <a:headEnd/>
            <a:tailEnd/>
          </a:ln>
        </p:spPr>
        <p:txBody>
          <a:bodyPr>
            <a:spAutoFit/>
          </a:bodyPr>
          <a:lstStyle/>
          <a:p>
            <a:r>
              <a:rPr lang="en-US" sz="1600" i="0">
                <a:latin typeface="Arial Narrow" pitchFamily="34" charset="0"/>
              </a:rPr>
              <a:t>n+ Silicon</a:t>
            </a:r>
          </a:p>
        </p:txBody>
      </p:sp>
      <p:sp>
        <p:nvSpPr>
          <p:cNvPr id="46" name="Cube 45"/>
          <p:cNvSpPr/>
          <p:nvPr/>
        </p:nvSpPr>
        <p:spPr>
          <a:xfrm>
            <a:off x="3048000" y="2819400"/>
            <a:ext cx="2667000" cy="762000"/>
          </a:xfrm>
          <a:prstGeom prst="cube">
            <a:avLst>
              <a:gd name="adj" fmla="val 84131"/>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6636" name="TextBox 46"/>
          <p:cNvSpPr txBox="1">
            <a:spLocks noChangeArrowheads="1"/>
          </p:cNvSpPr>
          <p:nvPr/>
        </p:nvSpPr>
        <p:spPr bwMode="auto">
          <a:xfrm>
            <a:off x="3352800" y="3352800"/>
            <a:ext cx="2057400" cy="338138"/>
          </a:xfrm>
          <a:prstGeom prst="rect">
            <a:avLst/>
          </a:prstGeom>
          <a:noFill/>
          <a:ln w="9525">
            <a:noFill/>
            <a:miter lim="800000"/>
            <a:headEnd/>
            <a:tailEnd/>
          </a:ln>
        </p:spPr>
        <p:txBody>
          <a:bodyPr>
            <a:spAutoFit/>
          </a:bodyPr>
          <a:lstStyle/>
          <a:p>
            <a:r>
              <a:rPr lang="en-US" sz="1600" i="0">
                <a:latin typeface="Arial Narrow" pitchFamily="34" charset="0"/>
              </a:rPr>
              <a:t>Silicon Oxide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a:xfrm>
            <a:off x="361950" y="352425"/>
            <a:ext cx="8229600" cy="1143000"/>
          </a:xfrm>
        </p:spPr>
        <p:txBody>
          <a:bodyPr/>
          <a:lstStyle/>
          <a:p>
            <a:pPr algn="l"/>
            <a:r>
              <a:rPr lang="en-US" sz="2400" b="1" i="1" dirty="0" smtClean="0"/>
              <a:t>Process Flow: Step 4</a:t>
            </a:r>
            <a:br>
              <a:rPr lang="en-US" sz="2400" b="1" i="1" dirty="0" smtClean="0"/>
            </a:br>
            <a:r>
              <a:rPr lang="en-US" sz="2400" b="1" i="1" dirty="0" smtClean="0"/>
              <a:t>Form multiple Si layers</a:t>
            </a:r>
          </a:p>
        </p:txBody>
      </p:sp>
      <p:cxnSp>
        <p:nvCxnSpPr>
          <p:cNvPr id="29" name="Straight Connector 28"/>
          <p:cNvCxnSpPr/>
          <p:nvPr/>
        </p:nvCxnSpPr>
        <p:spPr>
          <a:xfrm rot="5400000" flipH="1" flipV="1">
            <a:off x="7009606" y="2134394"/>
            <a:ext cx="611188" cy="6096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651" name="AutoShape 2" descr="Dark upward diagonal"/>
          <p:cNvSpPr>
            <a:spLocks noChangeArrowheads="1"/>
          </p:cNvSpPr>
          <p:nvPr/>
        </p:nvSpPr>
        <p:spPr bwMode="auto">
          <a:xfrm>
            <a:off x="1371600" y="3505200"/>
            <a:ext cx="6934200" cy="1676400"/>
          </a:xfrm>
          <a:prstGeom prst="cube">
            <a:avLst>
              <a:gd name="adj" fmla="val 88523"/>
            </a:avLst>
          </a:prstGeom>
          <a:pattFill prst="dkUpDiag">
            <a:fgClr>
              <a:srgbClr val="000000"/>
            </a:fgClr>
            <a:bgClr>
              <a:srgbClr val="FFFFFF"/>
            </a:bgClr>
          </a:pattFill>
          <a:ln w="9525">
            <a:solidFill>
              <a:srgbClr val="000000"/>
            </a:solidFill>
            <a:miter lim="800000"/>
            <a:headEnd/>
            <a:tailEnd/>
          </a:ln>
        </p:spPr>
        <p:txBody>
          <a:bodyPr/>
          <a:lstStyle/>
          <a:p>
            <a:endParaRPr lang="en-US" sz="1600" i="0">
              <a:latin typeface="Arial Narrow" pitchFamily="34" charset="0"/>
            </a:endParaRPr>
          </a:p>
        </p:txBody>
      </p:sp>
      <p:sp>
        <p:nvSpPr>
          <p:cNvPr id="15" name="Cube 14"/>
          <p:cNvSpPr/>
          <p:nvPr/>
        </p:nvSpPr>
        <p:spPr>
          <a:xfrm>
            <a:off x="1371600" y="3276600"/>
            <a:ext cx="6934200" cy="16795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7653" name="TextBox 15"/>
          <p:cNvSpPr txBox="1">
            <a:spLocks noChangeArrowheads="1"/>
          </p:cNvSpPr>
          <p:nvPr/>
        </p:nvSpPr>
        <p:spPr bwMode="auto">
          <a:xfrm>
            <a:off x="3594100" y="4737100"/>
            <a:ext cx="3644900" cy="292100"/>
          </a:xfrm>
          <a:prstGeom prst="rect">
            <a:avLst/>
          </a:prstGeom>
          <a:noFill/>
          <a:ln w="9525">
            <a:noFill/>
            <a:miter lim="800000"/>
            <a:headEnd/>
            <a:tailEnd/>
          </a:ln>
        </p:spPr>
        <p:txBody>
          <a:bodyPr>
            <a:spAutoFit/>
          </a:bodyPr>
          <a:lstStyle/>
          <a:p>
            <a:r>
              <a:rPr lang="en-US" sz="1300" i="0">
                <a:latin typeface="Arial Narrow" pitchFamily="34" charset="0"/>
              </a:rPr>
              <a:t>Silicon Oxide</a:t>
            </a:r>
          </a:p>
        </p:txBody>
      </p:sp>
      <p:sp>
        <p:nvSpPr>
          <p:cNvPr id="27654" name="TextBox 16"/>
          <p:cNvSpPr txBox="1">
            <a:spLocks noChangeArrowheads="1"/>
          </p:cNvSpPr>
          <p:nvPr/>
        </p:nvSpPr>
        <p:spPr bwMode="auto">
          <a:xfrm>
            <a:off x="4953000" y="4953000"/>
            <a:ext cx="1219200" cy="276225"/>
          </a:xfrm>
          <a:prstGeom prst="rect">
            <a:avLst/>
          </a:prstGeom>
          <a:solidFill>
            <a:schemeClr val="bg1"/>
          </a:solidFill>
          <a:ln w="9525">
            <a:noFill/>
            <a:miter lim="800000"/>
            <a:headEnd/>
            <a:tailEnd/>
          </a:ln>
        </p:spPr>
        <p:txBody>
          <a:bodyPr>
            <a:spAutoFit/>
          </a:bodyPr>
          <a:lstStyle/>
          <a:p>
            <a:r>
              <a:rPr lang="en-US" sz="1200" i="0">
                <a:latin typeface="Arial Narrow" pitchFamily="34" charset="0"/>
              </a:rPr>
              <a:t>Peripheral circuits </a:t>
            </a:r>
          </a:p>
        </p:txBody>
      </p:sp>
      <p:sp>
        <p:nvSpPr>
          <p:cNvPr id="27655" name="TextBox 17"/>
          <p:cNvSpPr txBox="1">
            <a:spLocks noChangeArrowheads="1"/>
          </p:cNvSpPr>
          <p:nvPr/>
        </p:nvSpPr>
        <p:spPr bwMode="auto">
          <a:xfrm>
            <a:off x="3657600" y="3581400"/>
            <a:ext cx="3644900" cy="338138"/>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19" name="AutoShape 2" descr="Dark upward diagonal"/>
          <p:cNvSpPr>
            <a:spLocks noChangeArrowheads="1"/>
          </p:cNvSpPr>
          <p:nvPr/>
        </p:nvSpPr>
        <p:spPr bwMode="auto">
          <a:xfrm>
            <a:off x="1371600" y="3124200"/>
            <a:ext cx="6858000" cy="1652588"/>
          </a:xfrm>
          <a:prstGeom prst="cube">
            <a:avLst>
              <a:gd name="adj" fmla="val 89944"/>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27657" name="TextBox 19"/>
          <p:cNvSpPr txBox="1">
            <a:spLocks noChangeArrowheads="1"/>
          </p:cNvSpPr>
          <p:nvPr/>
        </p:nvSpPr>
        <p:spPr bwMode="auto">
          <a:xfrm>
            <a:off x="228600" y="4310063"/>
            <a:ext cx="1066800" cy="338137"/>
          </a:xfrm>
          <a:prstGeom prst="rect">
            <a:avLst/>
          </a:prstGeom>
          <a:solidFill>
            <a:schemeClr val="bg1"/>
          </a:solidFill>
          <a:ln w="9525">
            <a:noFill/>
            <a:miter lim="800000"/>
            <a:headEnd/>
            <a:tailEnd/>
          </a:ln>
        </p:spPr>
        <p:txBody>
          <a:bodyPr>
            <a:spAutoFit/>
          </a:bodyPr>
          <a:lstStyle/>
          <a:p>
            <a:r>
              <a:rPr lang="en-US" sz="1600" i="0">
                <a:latin typeface="Arial Narrow" pitchFamily="34" charset="0"/>
              </a:rPr>
              <a:t>n+ Silicon</a:t>
            </a:r>
          </a:p>
        </p:txBody>
      </p:sp>
      <p:sp>
        <p:nvSpPr>
          <p:cNvPr id="21" name="Cube 20"/>
          <p:cNvSpPr/>
          <p:nvPr/>
        </p:nvSpPr>
        <p:spPr>
          <a:xfrm>
            <a:off x="1371600" y="2968625"/>
            <a:ext cx="6934200" cy="16795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7659" name="TextBox 21"/>
          <p:cNvSpPr txBox="1">
            <a:spLocks noChangeArrowheads="1"/>
          </p:cNvSpPr>
          <p:nvPr/>
        </p:nvSpPr>
        <p:spPr bwMode="auto">
          <a:xfrm>
            <a:off x="3581400" y="4432300"/>
            <a:ext cx="3644900" cy="292100"/>
          </a:xfrm>
          <a:prstGeom prst="rect">
            <a:avLst/>
          </a:prstGeom>
          <a:noFill/>
          <a:ln w="9525">
            <a:noFill/>
            <a:miter lim="800000"/>
            <a:headEnd/>
            <a:tailEnd/>
          </a:ln>
        </p:spPr>
        <p:txBody>
          <a:bodyPr>
            <a:spAutoFit/>
          </a:bodyPr>
          <a:lstStyle/>
          <a:p>
            <a:r>
              <a:rPr lang="en-US" sz="1300" i="0">
                <a:latin typeface="Arial Narrow" pitchFamily="34" charset="0"/>
              </a:rPr>
              <a:t>Silicon Oxide</a:t>
            </a:r>
          </a:p>
        </p:txBody>
      </p:sp>
      <p:cxnSp>
        <p:nvCxnSpPr>
          <p:cNvPr id="23" name="Straight Connector 22"/>
          <p:cNvCxnSpPr/>
          <p:nvPr/>
        </p:nvCxnSpPr>
        <p:spPr>
          <a:xfrm>
            <a:off x="990600" y="4648200"/>
            <a:ext cx="533400" cy="762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661" name="TextBox 23"/>
          <p:cNvSpPr txBox="1">
            <a:spLocks noChangeArrowheads="1"/>
          </p:cNvSpPr>
          <p:nvPr/>
        </p:nvSpPr>
        <p:spPr bwMode="auto">
          <a:xfrm>
            <a:off x="3657600" y="3276600"/>
            <a:ext cx="3644900" cy="338138"/>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25" name="AutoShape 2" descr="Dark upward diagonal"/>
          <p:cNvSpPr>
            <a:spLocks noChangeArrowheads="1"/>
          </p:cNvSpPr>
          <p:nvPr/>
        </p:nvSpPr>
        <p:spPr bwMode="auto">
          <a:xfrm>
            <a:off x="1371600" y="2819400"/>
            <a:ext cx="6858000" cy="1652588"/>
          </a:xfrm>
          <a:prstGeom prst="cube">
            <a:avLst>
              <a:gd name="adj" fmla="val 89944"/>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26" name="Cube 25"/>
          <p:cNvSpPr/>
          <p:nvPr/>
        </p:nvSpPr>
        <p:spPr>
          <a:xfrm>
            <a:off x="1371600" y="2663825"/>
            <a:ext cx="6934200" cy="16795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7664" name="TextBox 26"/>
          <p:cNvSpPr txBox="1">
            <a:spLocks noChangeArrowheads="1"/>
          </p:cNvSpPr>
          <p:nvPr/>
        </p:nvSpPr>
        <p:spPr bwMode="auto">
          <a:xfrm>
            <a:off x="3581400" y="4127500"/>
            <a:ext cx="3644900" cy="292100"/>
          </a:xfrm>
          <a:prstGeom prst="rect">
            <a:avLst/>
          </a:prstGeom>
          <a:noFill/>
          <a:ln w="9525">
            <a:noFill/>
            <a:miter lim="800000"/>
            <a:headEnd/>
            <a:tailEnd/>
          </a:ln>
        </p:spPr>
        <p:txBody>
          <a:bodyPr>
            <a:spAutoFit/>
          </a:bodyPr>
          <a:lstStyle/>
          <a:p>
            <a:r>
              <a:rPr lang="en-US" sz="1300" i="0">
                <a:latin typeface="Arial Narrow" pitchFamily="34" charset="0"/>
              </a:rPr>
              <a:t>Silicon Oxide</a:t>
            </a:r>
          </a:p>
        </p:txBody>
      </p:sp>
      <p:cxnSp>
        <p:nvCxnSpPr>
          <p:cNvPr id="28" name="Straight Connector 27"/>
          <p:cNvCxnSpPr/>
          <p:nvPr/>
        </p:nvCxnSpPr>
        <p:spPr>
          <a:xfrm>
            <a:off x="1066800" y="4419600"/>
            <a:ext cx="457200" cy="158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666" name="TextBox 29"/>
          <p:cNvSpPr txBox="1">
            <a:spLocks noChangeArrowheads="1"/>
          </p:cNvSpPr>
          <p:nvPr/>
        </p:nvSpPr>
        <p:spPr bwMode="auto">
          <a:xfrm>
            <a:off x="3657600" y="2974975"/>
            <a:ext cx="3644900" cy="339725"/>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31" name="AutoShape 2" descr="Dark upward diagonal"/>
          <p:cNvSpPr>
            <a:spLocks noChangeArrowheads="1"/>
          </p:cNvSpPr>
          <p:nvPr/>
        </p:nvSpPr>
        <p:spPr bwMode="auto">
          <a:xfrm>
            <a:off x="1371600" y="2517775"/>
            <a:ext cx="6858000" cy="1654175"/>
          </a:xfrm>
          <a:prstGeom prst="cube">
            <a:avLst>
              <a:gd name="adj" fmla="val 89944"/>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32" name="Cube 31"/>
          <p:cNvSpPr/>
          <p:nvPr/>
        </p:nvSpPr>
        <p:spPr>
          <a:xfrm>
            <a:off x="1371600" y="2362200"/>
            <a:ext cx="6934200" cy="16795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7669" name="TextBox 32"/>
          <p:cNvSpPr txBox="1">
            <a:spLocks noChangeArrowheads="1"/>
          </p:cNvSpPr>
          <p:nvPr/>
        </p:nvSpPr>
        <p:spPr bwMode="auto">
          <a:xfrm>
            <a:off x="3581400" y="3825875"/>
            <a:ext cx="3644900" cy="292100"/>
          </a:xfrm>
          <a:prstGeom prst="rect">
            <a:avLst/>
          </a:prstGeom>
          <a:noFill/>
          <a:ln w="9525">
            <a:noFill/>
            <a:miter lim="800000"/>
            <a:headEnd/>
            <a:tailEnd/>
          </a:ln>
        </p:spPr>
        <p:txBody>
          <a:bodyPr>
            <a:spAutoFit/>
          </a:bodyPr>
          <a:lstStyle/>
          <a:p>
            <a:r>
              <a:rPr lang="en-US" sz="1300" i="0">
                <a:latin typeface="Arial Narrow" pitchFamily="34" charset="0"/>
              </a:rPr>
              <a:t>Silicon Oxide</a:t>
            </a:r>
          </a:p>
        </p:txBody>
      </p:sp>
      <p:cxnSp>
        <p:nvCxnSpPr>
          <p:cNvPr id="34" name="Straight Connector 33"/>
          <p:cNvCxnSpPr/>
          <p:nvPr/>
        </p:nvCxnSpPr>
        <p:spPr>
          <a:xfrm flipV="1">
            <a:off x="1066800" y="4117975"/>
            <a:ext cx="457200" cy="14922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a:xfrm>
            <a:off x="371475" y="342900"/>
            <a:ext cx="8229600" cy="1143000"/>
          </a:xfrm>
        </p:spPr>
        <p:txBody>
          <a:bodyPr/>
          <a:lstStyle/>
          <a:p>
            <a:pPr algn="l"/>
            <a:r>
              <a:rPr lang="en-US" sz="2400" b="1" i="1" dirty="0" smtClean="0"/>
              <a:t>Process Flow: Step 5</a:t>
            </a:r>
            <a:br>
              <a:rPr lang="en-US" sz="2400" b="1" i="1" dirty="0" smtClean="0"/>
            </a:br>
            <a:r>
              <a:rPr lang="en-US" sz="2400" b="1" i="1" dirty="0" smtClean="0"/>
              <a:t>Use litho and etch to define layers</a:t>
            </a:r>
          </a:p>
        </p:txBody>
      </p:sp>
      <p:cxnSp>
        <p:nvCxnSpPr>
          <p:cNvPr id="29" name="Straight Connector 28"/>
          <p:cNvCxnSpPr/>
          <p:nvPr/>
        </p:nvCxnSpPr>
        <p:spPr>
          <a:xfrm rot="5400000" flipH="1" flipV="1">
            <a:off x="7009606" y="2134394"/>
            <a:ext cx="611188" cy="6096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8675" name="AutoShape 2" descr="Dark upward diagonal"/>
          <p:cNvSpPr>
            <a:spLocks noChangeArrowheads="1"/>
          </p:cNvSpPr>
          <p:nvPr/>
        </p:nvSpPr>
        <p:spPr bwMode="auto">
          <a:xfrm>
            <a:off x="990600" y="2895600"/>
            <a:ext cx="6934200" cy="1905000"/>
          </a:xfrm>
          <a:prstGeom prst="cube">
            <a:avLst>
              <a:gd name="adj" fmla="val 80870"/>
            </a:avLst>
          </a:prstGeom>
          <a:pattFill prst="dkUpDiag">
            <a:fgClr>
              <a:srgbClr val="000000"/>
            </a:fgClr>
            <a:bgClr>
              <a:srgbClr val="FFFFFF"/>
            </a:bgClr>
          </a:pattFill>
          <a:ln w="9525">
            <a:solidFill>
              <a:srgbClr val="000000"/>
            </a:solidFill>
            <a:miter lim="800000"/>
            <a:headEnd/>
            <a:tailEnd/>
          </a:ln>
        </p:spPr>
        <p:txBody>
          <a:bodyPr/>
          <a:lstStyle/>
          <a:p>
            <a:endParaRPr lang="en-US" sz="1600" i="0">
              <a:latin typeface="Arial Narrow" pitchFamily="34" charset="0"/>
            </a:endParaRPr>
          </a:p>
        </p:txBody>
      </p:sp>
      <p:sp>
        <p:nvSpPr>
          <p:cNvPr id="36" name="Cube 35"/>
          <p:cNvSpPr/>
          <p:nvPr/>
        </p:nvSpPr>
        <p:spPr>
          <a:xfrm>
            <a:off x="990600" y="2740025"/>
            <a:ext cx="6934200" cy="16795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8677" name="TextBox 36"/>
          <p:cNvSpPr txBox="1">
            <a:spLocks noChangeArrowheads="1"/>
          </p:cNvSpPr>
          <p:nvPr/>
        </p:nvSpPr>
        <p:spPr bwMode="auto">
          <a:xfrm>
            <a:off x="3136900" y="4203700"/>
            <a:ext cx="3644900" cy="292100"/>
          </a:xfrm>
          <a:prstGeom prst="rect">
            <a:avLst/>
          </a:prstGeom>
          <a:noFill/>
          <a:ln w="9525">
            <a:noFill/>
            <a:miter lim="800000"/>
            <a:headEnd/>
            <a:tailEnd/>
          </a:ln>
        </p:spPr>
        <p:txBody>
          <a:bodyPr>
            <a:spAutoFit/>
          </a:bodyPr>
          <a:lstStyle/>
          <a:p>
            <a:r>
              <a:rPr lang="en-US" sz="1300" i="0">
                <a:latin typeface="Arial Narrow" pitchFamily="34" charset="0"/>
              </a:rPr>
              <a:t>Silicon Oxide</a:t>
            </a:r>
          </a:p>
        </p:txBody>
      </p:sp>
      <p:sp>
        <p:nvSpPr>
          <p:cNvPr id="28678" name="TextBox 37"/>
          <p:cNvSpPr txBox="1">
            <a:spLocks noChangeArrowheads="1"/>
          </p:cNvSpPr>
          <p:nvPr/>
        </p:nvSpPr>
        <p:spPr bwMode="auto">
          <a:xfrm>
            <a:off x="2895600" y="4495800"/>
            <a:ext cx="1219200" cy="276225"/>
          </a:xfrm>
          <a:prstGeom prst="rect">
            <a:avLst/>
          </a:prstGeom>
          <a:solidFill>
            <a:schemeClr val="bg1"/>
          </a:solidFill>
          <a:ln w="9525">
            <a:noFill/>
            <a:miter lim="800000"/>
            <a:headEnd/>
            <a:tailEnd/>
          </a:ln>
        </p:spPr>
        <p:txBody>
          <a:bodyPr>
            <a:spAutoFit/>
          </a:bodyPr>
          <a:lstStyle/>
          <a:p>
            <a:r>
              <a:rPr lang="en-US" sz="1200" i="0">
                <a:latin typeface="Arial Narrow" pitchFamily="34" charset="0"/>
              </a:rPr>
              <a:t>Peripheral circuits</a:t>
            </a:r>
          </a:p>
        </p:txBody>
      </p:sp>
      <p:sp>
        <p:nvSpPr>
          <p:cNvPr id="28679" name="TextBox 38"/>
          <p:cNvSpPr txBox="1">
            <a:spLocks noChangeArrowheads="1"/>
          </p:cNvSpPr>
          <p:nvPr/>
        </p:nvSpPr>
        <p:spPr bwMode="auto">
          <a:xfrm>
            <a:off x="6705600" y="5334000"/>
            <a:ext cx="1981200" cy="338138"/>
          </a:xfrm>
          <a:prstGeom prst="rect">
            <a:avLst/>
          </a:prstGeom>
          <a:solidFill>
            <a:schemeClr val="bg1"/>
          </a:solidFill>
          <a:ln w="9525">
            <a:noFill/>
            <a:miter lim="800000"/>
            <a:headEnd/>
            <a:tailEnd/>
          </a:ln>
        </p:spPr>
        <p:txBody>
          <a:bodyPr>
            <a:spAutoFit/>
          </a:bodyPr>
          <a:lstStyle/>
          <a:p>
            <a:r>
              <a:rPr lang="en-US" sz="1600" i="0">
                <a:latin typeface="Arial Narrow" pitchFamily="34" charset="0"/>
              </a:rPr>
              <a:t>n+ Silicon</a:t>
            </a:r>
          </a:p>
        </p:txBody>
      </p:sp>
      <p:sp>
        <p:nvSpPr>
          <p:cNvPr id="28680" name="TextBox 39"/>
          <p:cNvSpPr txBox="1">
            <a:spLocks noChangeArrowheads="1"/>
          </p:cNvSpPr>
          <p:nvPr/>
        </p:nvSpPr>
        <p:spPr bwMode="auto">
          <a:xfrm>
            <a:off x="4279900" y="2609850"/>
            <a:ext cx="3644900" cy="338138"/>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41" name="AutoShape 2" descr="Dark upward diagonal"/>
          <p:cNvSpPr>
            <a:spLocks noChangeArrowheads="1"/>
          </p:cNvSpPr>
          <p:nvPr/>
        </p:nvSpPr>
        <p:spPr bwMode="auto">
          <a:xfrm>
            <a:off x="1993900" y="2686050"/>
            <a:ext cx="5778500" cy="51435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42" name="Cube 41"/>
          <p:cNvSpPr/>
          <p:nvPr/>
        </p:nvSpPr>
        <p:spPr>
          <a:xfrm>
            <a:off x="1993900" y="2609850"/>
            <a:ext cx="5791200" cy="461963"/>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8683" name="TextBox 42"/>
          <p:cNvSpPr txBox="1">
            <a:spLocks noChangeArrowheads="1"/>
          </p:cNvSpPr>
          <p:nvPr/>
        </p:nvSpPr>
        <p:spPr bwMode="auto">
          <a:xfrm>
            <a:off x="4267200" y="2362200"/>
            <a:ext cx="3644900" cy="338138"/>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44" name="AutoShape 2" descr="Dark upward diagonal"/>
          <p:cNvSpPr>
            <a:spLocks noChangeArrowheads="1"/>
          </p:cNvSpPr>
          <p:nvPr/>
        </p:nvSpPr>
        <p:spPr bwMode="auto">
          <a:xfrm>
            <a:off x="1981200" y="2438400"/>
            <a:ext cx="5791200" cy="51435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45" name="Cube 44"/>
          <p:cNvSpPr/>
          <p:nvPr/>
        </p:nvSpPr>
        <p:spPr>
          <a:xfrm>
            <a:off x="1981200" y="2362200"/>
            <a:ext cx="5791200" cy="4603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8686" name="TextBox 45"/>
          <p:cNvSpPr txBox="1">
            <a:spLocks noChangeArrowheads="1"/>
          </p:cNvSpPr>
          <p:nvPr/>
        </p:nvSpPr>
        <p:spPr bwMode="auto">
          <a:xfrm>
            <a:off x="4279900" y="2381250"/>
            <a:ext cx="3644900" cy="338138"/>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28687" name="TextBox 46"/>
          <p:cNvSpPr txBox="1">
            <a:spLocks noChangeArrowheads="1"/>
          </p:cNvSpPr>
          <p:nvPr/>
        </p:nvSpPr>
        <p:spPr bwMode="auto">
          <a:xfrm>
            <a:off x="4267200" y="2133600"/>
            <a:ext cx="3644900" cy="338138"/>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48" name="AutoShape 2" descr="Dark upward diagonal"/>
          <p:cNvSpPr>
            <a:spLocks noChangeArrowheads="1"/>
          </p:cNvSpPr>
          <p:nvPr/>
        </p:nvSpPr>
        <p:spPr bwMode="auto">
          <a:xfrm>
            <a:off x="1981200" y="2209800"/>
            <a:ext cx="5791200" cy="51435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49" name="Cube 48"/>
          <p:cNvSpPr/>
          <p:nvPr/>
        </p:nvSpPr>
        <p:spPr>
          <a:xfrm>
            <a:off x="1981200" y="2133600"/>
            <a:ext cx="5791200" cy="4603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8690" name="TextBox 49"/>
          <p:cNvSpPr txBox="1">
            <a:spLocks noChangeArrowheads="1"/>
          </p:cNvSpPr>
          <p:nvPr/>
        </p:nvSpPr>
        <p:spPr bwMode="auto">
          <a:xfrm>
            <a:off x="3441700" y="3371850"/>
            <a:ext cx="3644900" cy="338138"/>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51" name="AutoShape 2" descr="Dark upward diagonal"/>
          <p:cNvSpPr>
            <a:spLocks noChangeArrowheads="1"/>
          </p:cNvSpPr>
          <p:nvPr/>
        </p:nvSpPr>
        <p:spPr bwMode="auto">
          <a:xfrm>
            <a:off x="1155700" y="3448050"/>
            <a:ext cx="5778500" cy="514350"/>
          </a:xfrm>
          <a:prstGeom prst="cube">
            <a:avLst>
              <a:gd name="adj" fmla="val 77054"/>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52" name="AutoShape 2" descr="Dark upward diagonal"/>
          <p:cNvSpPr>
            <a:spLocks noChangeArrowheads="1"/>
          </p:cNvSpPr>
          <p:nvPr/>
        </p:nvSpPr>
        <p:spPr bwMode="auto">
          <a:xfrm>
            <a:off x="6019800" y="3081338"/>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53" name="Cube 52"/>
          <p:cNvSpPr/>
          <p:nvPr/>
        </p:nvSpPr>
        <p:spPr>
          <a:xfrm>
            <a:off x="1155700" y="3371850"/>
            <a:ext cx="5791200" cy="461963"/>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8694" name="TextBox 53"/>
          <p:cNvSpPr txBox="1">
            <a:spLocks noChangeArrowheads="1"/>
          </p:cNvSpPr>
          <p:nvPr/>
        </p:nvSpPr>
        <p:spPr bwMode="auto">
          <a:xfrm>
            <a:off x="3429000" y="3124200"/>
            <a:ext cx="3644900" cy="338138"/>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55" name="AutoShape 2" descr="Dark upward diagonal"/>
          <p:cNvSpPr>
            <a:spLocks noChangeArrowheads="1"/>
          </p:cNvSpPr>
          <p:nvPr/>
        </p:nvSpPr>
        <p:spPr bwMode="auto">
          <a:xfrm>
            <a:off x="2133600" y="3081338"/>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56" name="AutoShape 2" descr="Dark upward diagonal"/>
          <p:cNvSpPr>
            <a:spLocks noChangeArrowheads="1"/>
          </p:cNvSpPr>
          <p:nvPr/>
        </p:nvSpPr>
        <p:spPr bwMode="auto">
          <a:xfrm>
            <a:off x="2057400" y="297180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600" i="0">
              <a:latin typeface="Arial Narrow" pitchFamily="34" charset="0"/>
            </a:endParaRPr>
          </a:p>
        </p:txBody>
      </p:sp>
      <p:sp>
        <p:nvSpPr>
          <p:cNvPr id="57" name="AutoShape 2" descr="Dark upward diagonal"/>
          <p:cNvSpPr>
            <a:spLocks noChangeArrowheads="1"/>
          </p:cNvSpPr>
          <p:nvPr/>
        </p:nvSpPr>
        <p:spPr bwMode="auto">
          <a:xfrm>
            <a:off x="2057400" y="2895600"/>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58" name="AutoShape 2" descr="Dark upward diagonal"/>
          <p:cNvSpPr>
            <a:spLocks noChangeArrowheads="1"/>
          </p:cNvSpPr>
          <p:nvPr/>
        </p:nvSpPr>
        <p:spPr bwMode="auto">
          <a:xfrm>
            <a:off x="1143000" y="3200400"/>
            <a:ext cx="5791200" cy="51435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59" name="Cube 58"/>
          <p:cNvSpPr/>
          <p:nvPr/>
        </p:nvSpPr>
        <p:spPr>
          <a:xfrm>
            <a:off x="1143000" y="3124200"/>
            <a:ext cx="5791200" cy="4603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60" name="AutoShape 2" descr="Dark upward diagonal"/>
          <p:cNvSpPr>
            <a:spLocks noChangeArrowheads="1"/>
          </p:cNvSpPr>
          <p:nvPr/>
        </p:nvSpPr>
        <p:spPr bwMode="auto">
          <a:xfrm>
            <a:off x="5943600" y="297180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600" i="0">
              <a:latin typeface="Arial Narrow" pitchFamily="34" charset="0"/>
            </a:endParaRPr>
          </a:p>
        </p:txBody>
      </p:sp>
      <p:sp>
        <p:nvSpPr>
          <p:cNvPr id="61" name="AutoShape 2" descr="Dark upward diagonal"/>
          <p:cNvSpPr>
            <a:spLocks noChangeArrowheads="1"/>
          </p:cNvSpPr>
          <p:nvPr/>
        </p:nvSpPr>
        <p:spPr bwMode="auto">
          <a:xfrm>
            <a:off x="5943600" y="2895600"/>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28702" name="TextBox 61"/>
          <p:cNvSpPr txBox="1">
            <a:spLocks noChangeArrowheads="1"/>
          </p:cNvSpPr>
          <p:nvPr/>
        </p:nvSpPr>
        <p:spPr bwMode="auto">
          <a:xfrm>
            <a:off x="3441700" y="3143250"/>
            <a:ext cx="3644900" cy="338138"/>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28703" name="TextBox 62"/>
          <p:cNvSpPr txBox="1">
            <a:spLocks noChangeArrowheads="1"/>
          </p:cNvSpPr>
          <p:nvPr/>
        </p:nvSpPr>
        <p:spPr bwMode="auto">
          <a:xfrm>
            <a:off x="3429000" y="2895600"/>
            <a:ext cx="2895600" cy="338138"/>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64" name="AutoShape 2" descr="Dark upward diagonal"/>
          <p:cNvSpPr>
            <a:spLocks noChangeArrowheads="1"/>
          </p:cNvSpPr>
          <p:nvPr/>
        </p:nvSpPr>
        <p:spPr bwMode="auto">
          <a:xfrm>
            <a:off x="5867400" y="281940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600" i="0">
              <a:latin typeface="Arial Narrow" pitchFamily="34" charset="0"/>
            </a:endParaRPr>
          </a:p>
        </p:txBody>
      </p:sp>
      <p:sp>
        <p:nvSpPr>
          <p:cNvPr id="65" name="AutoShape 2" descr="Dark upward diagonal"/>
          <p:cNvSpPr>
            <a:spLocks noChangeArrowheads="1"/>
          </p:cNvSpPr>
          <p:nvPr/>
        </p:nvSpPr>
        <p:spPr bwMode="auto">
          <a:xfrm>
            <a:off x="1143000" y="2971800"/>
            <a:ext cx="5791200" cy="51435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66" name="AutoShape 2" descr="Dark upward diagonal"/>
          <p:cNvSpPr>
            <a:spLocks noChangeArrowheads="1"/>
          </p:cNvSpPr>
          <p:nvPr/>
        </p:nvSpPr>
        <p:spPr bwMode="auto">
          <a:xfrm>
            <a:off x="5867400" y="2667000"/>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67" name="AutoShape 2" descr="Dark upward diagonal"/>
          <p:cNvSpPr>
            <a:spLocks noChangeArrowheads="1"/>
          </p:cNvSpPr>
          <p:nvPr/>
        </p:nvSpPr>
        <p:spPr bwMode="auto">
          <a:xfrm>
            <a:off x="5867400" y="251460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600" i="0">
              <a:latin typeface="Arial Narrow" pitchFamily="34" charset="0"/>
            </a:endParaRPr>
          </a:p>
        </p:txBody>
      </p:sp>
      <p:sp>
        <p:nvSpPr>
          <p:cNvPr id="68" name="Cube 67"/>
          <p:cNvSpPr/>
          <p:nvPr/>
        </p:nvSpPr>
        <p:spPr>
          <a:xfrm>
            <a:off x="1143000" y="2895600"/>
            <a:ext cx="5791200" cy="4603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69" name="AutoShape 2" descr="Dark upward diagonal"/>
          <p:cNvSpPr>
            <a:spLocks noChangeArrowheads="1"/>
          </p:cNvSpPr>
          <p:nvPr/>
        </p:nvSpPr>
        <p:spPr bwMode="auto">
          <a:xfrm>
            <a:off x="5257800" y="3810000"/>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70" name="AutoShape 2" descr="Dark upward diagonal"/>
          <p:cNvSpPr>
            <a:spLocks noChangeArrowheads="1"/>
          </p:cNvSpPr>
          <p:nvPr/>
        </p:nvSpPr>
        <p:spPr bwMode="auto">
          <a:xfrm>
            <a:off x="5257800" y="373380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600" i="0">
              <a:latin typeface="Arial Narrow" pitchFamily="34" charset="0"/>
            </a:endParaRPr>
          </a:p>
        </p:txBody>
      </p:sp>
      <p:sp>
        <p:nvSpPr>
          <p:cNvPr id="71" name="AutoShape 2" descr="Dark upward diagonal"/>
          <p:cNvSpPr>
            <a:spLocks noChangeArrowheads="1"/>
          </p:cNvSpPr>
          <p:nvPr/>
        </p:nvSpPr>
        <p:spPr bwMode="auto">
          <a:xfrm>
            <a:off x="5257800" y="3657600"/>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72" name="AutoShape 2" descr="Dark upward diagonal"/>
          <p:cNvSpPr>
            <a:spLocks noChangeArrowheads="1"/>
          </p:cNvSpPr>
          <p:nvPr/>
        </p:nvSpPr>
        <p:spPr bwMode="auto">
          <a:xfrm>
            <a:off x="5181600" y="358140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600" i="0">
              <a:latin typeface="Arial Narrow" pitchFamily="34" charset="0"/>
            </a:endParaRPr>
          </a:p>
        </p:txBody>
      </p:sp>
      <p:sp>
        <p:nvSpPr>
          <p:cNvPr id="73" name="AutoShape 2" descr="Dark upward diagonal"/>
          <p:cNvSpPr>
            <a:spLocks noChangeArrowheads="1"/>
          </p:cNvSpPr>
          <p:nvPr/>
        </p:nvSpPr>
        <p:spPr bwMode="auto">
          <a:xfrm>
            <a:off x="5181600" y="3429000"/>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74" name="AutoShape 2" descr="Dark upward diagonal"/>
          <p:cNvSpPr>
            <a:spLocks noChangeArrowheads="1"/>
          </p:cNvSpPr>
          <p:nvPr/>
        </p:nvSpPr>
        <p:spPr bwMode="auto">
          <a:xfrm>
            <a:off x="5181600" y="327660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600" i="0">
              <a:latin typeface="Arial Narrow" pitchFamily="34" charset="0"/>
            </a:endParaRPr>
          </a:p>
        </p:txBody>
      </p:sp>
      <p:sp>
        <p:nvSpPr>
          <p:cNvPr id="75" name="AutoShape 2" descr="Dark upward diagonal"/>
          <p:cNvSpPr>
            <a:spLocks noChangeArrowheads="1"/>
          </p:cNvSpPr>
          <p:nvPr/>
        </p:nvSpPr>
        <p:spPr bwMode="auto">
          <a:xfrm>
            <a:off x="8001000" y="5410200"/>
            <a:ext cx="533400" cy="2286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28716" name="TextBox 75"/>
          <p:cNvSpPr txBox="1">
            <a:spLocks noChangeArrowheads="1"/>
          </p:cNvSpPr>
          <p:nvPr/>
        </p:nvSpPr>
        <p:spPr bwMode="auto">
          <a:xfrm>
            <a:off x="6477000" y="5672138"/>
            <a:ext cx="1981200" cy="339725"/>
          </a:xfrm>
          <a:prstGeom prst="rect">
            <a:avLst/>
          </a:prstGeom>
          <a:solidFill>
            <a:schemeClr val="bg1"/>
          </a:solidFill>
          <a:ln w="9525">
            <a:noFill/>
            <a:miter lim="800000"/>
            <a:headEnd/>
            <a:tailEnd/>
          </a:ln>
        </p:spPr>
        <p:txBody>
          <a:bodyPr>
            <a:spAutoFit/>
          </a:bodyPr>
          <a:lstStyle/>
          <a:p>
            <a:r>
              <a:rPr lang="en-US" sz="1600" i="0">
                <a:latin typeface="Arial Narrow" pitchFamily="34" charset="0"/>
              </a:rPr>
              <a:t>Silicon oxide </a:t>
            </a:r>
          </a:p>
        </p:txBody>
      </p:sp>
      <p:sp>
        <p:nvSpPr>
          <p:cNvPr id="77" name="AutoShape 2" descr="Dark upward diagonal"/>
          <p:cNvSpPr>
            <a:spLocks noChangeArrowheads="1"/>
          </p:cNvSpPr>
          <p:nvPr/>
        </p:nvSpPr>
        <p:spPr bwMode="auto">
          <a:xfrm>
            <a:off x="7924800" y="5783263"/>
            <a:ext cx="609600" cy="2286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600" i="0">
              <a:latin typeface="Arial Narrow" pitchFamily="34" charset="0"/>
            </a:endParaRPr>
          </a:p>
        </p:txBody>
      </p:sp>
      <p:sp>
        <p:nvSpPr>
          <p:cNvPr id="28718" name="TextBox 77"/>
          <p:cNvSpPr txBox="1">
            <a:spLocks noChangeArrowheads="1"/>
          </p:cNvSpPr>
          <p:nvPr/>
        </p:nvSpPr>
        <p:spPr bwMode="auto">
          <a:xfrm>
            <a:off x="7239000" y="4919663"/>
            <a:ext cx="1295400" cy="338137"/>
          </a:xfrm>
          <a:prstGeom prst="rect">
            <a:avLst/>
          </a:prstGeom>
          <a:solidFill>
            <a:schemeClr val="bg1"/>
          </a:solidFill>
          <a:ln w="9525">
            <a:noFill/>
            <a:miter lim="800000"/>
            <a:headEnd/>
            <a:tailEnd/>
          </a:ln>
        </p:spPr>
        <p:txBody>
          <a:bodyPr>
            <a:spAutoFit/>
          </a:bodyPr>
          <a:lstStyle/>
          <a:p>
            <a:r>
              <a:rPr lang="en-US" sz="1600" i="0" u="sng">
                <a:latin typeface="Arial Narrow" pitchFamily="34" charset="0"/>
              </a:rPr>
              <a:t>Symbols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333375" y="411800"/>
            <a:ext cx="8620620" cy="1143000"/>
          </a:xfrm>
        </p:spPr>
        <p:txBody>
          <a:bodyPr/>
          <a:lstStyle/>
          <a:p>
            <a:pPr algn="l"/>
            <a:r>
              <a:rPr lang="en-US" sz="2400" b="1" i="1" dirty="0" smtClean="0"/>
              <a:t>Process Flow: Step 6</a:t>
            </a:r>
            <a:br>
              <a:rPr lang="en-US" sz="2400" b="1" i="1" dirty="0" smtClean="0"/>
            </a:br>
            <a:r>
              <a:rPr lang="en-US" sz="2400" b="1" i="1" dirty="0" smtClean="0"/>
              <a:t>Deposit gate dielectric, electrode, CMP, pattern and etch</a:t>
            </a:r>
          </a:p>
        </p:txBody>
      </p:sp>
      <p:grpSp>
        <p:nvGrpSpPr>
          <p:cNvPr id="29698" name="Group 169"/>
          <p:cNvGrpSpPr>
            <a:grpSpLocks/>
          </p:cNvGrpSpPr>
          <p:nvPr/>
        </p:nvGrpSpPr>
        <p:grpSpPr bwMode="auto">
          <a:xfrm>
            <a:off x="990600" y="1676400"/>
            <a:ext cx="7315200" cy="4346575"/>
            <a:chOff x="0" y="1324872"/>
            <a:chExt cx="9067800" cy="5679380"/>
          </a:xfrm>
        </p:grpSpPr>
        <p:sp>
          <p:nvSpPr>
            <p:cNvPr id="29699" name="TextBox 78"/>
            <p:cNvSpPr txBox="1">
              <a:spLocks noChangeArrowheads="1"/>
            </p:cNvSpPr>
            <p:nvPr/>
          </p:nvSpPr>
          <p:spPr bwMode="auto">
            <a:xfrm>
              <a:off x="1752600" y="6147139"/>
              <a:ext cx="1981200" cy="442359"/>
            </a:xfrm>
            <a:prstGeom prst="rect">
              <a:avLst/>
            </a:prstGeom>
            <a:solidFill>
              <a:schemeClr val="bg1"/>
            </a:solidFill>
            <a:ln w="9525">
              <a:noFill/>
              <a:miter lim="800000"/>
              <a:headEnd/>
              <a:tailEnd/>
            </a:ln>
          </p:spPr>
          <p:txBody>
            <a:bodyPr>
              <a:spAutoFit/>
            </a:bodyPr>
            <a:lstStyle/>
            <a:p>
              <a:r>
                <a:rPr lang="en-US" sz="1600" i="0">
                  <a:latin typeface="Arial Narrow" pitchFamily="34" charset="0"/>
                </a:rPr>
                <a:t>n+ Silicon</a:t>
              </a:r>
            </a:p>
          </p:txBody>
        </p:sp>
        <p:sp>
          <p:nvSpPr>
            <p:cNvPr id="80" name="AutoShape 2" descr="Dark upward diagonal"/>
            <p:cNvSpPr>
              <a:spLocks noChangeArrowheads="1"/>
            </p:cNvSpPr>
            <p:nvPr/>
          </p:nvSpPr>
          <p:spPr bwMode="auto">
            <a:xfrm>
              <a:off x="3048183" y="6104014"/>
              <a:ext cx="730067" cy="348479"/>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29701" name="TextBox 80"/>
            <p:cNvSpPr txBox="1">
              <a:spLocks noChangeArrowheads="1"/>
            </p:cNvSpPr>
            <p:nvPr/>
          </p:nvSpPr>
          <p:spPr bwMode="auto">
            <a:xfrm>
              <a:off x="1524000" y="6485692"/>
              <a:ext cx="1981200" cy="442359"/>
            </a:xfrm>
            <a:prstGeom prst="rect">
              <a:avLst/>
            </a:prstGeom>
            <a:solidFill>
              <a:schemeClr val="bg1"/>
            </a:solidFill>
            <a:ln w="9525">
              <a:noFill/>
              <a:miter lim="800000"/>
              <a:headEnd/>
              <a:tailEnd/>
            </a:ln>
          </p:spPr>
          <p:txBody>
            <a:bodyPr>
              <a:spAutoFit/>
            </a:bodyPr>
            <a:lstStyle/>
            <a:p>
              <a:r>
                <a:rPr lang="en-US" sz="1600" i="0">
                  <a:latin typeface="Arial Narrow" pitchFamily="34" charset="0"/>
                </a:rPr>
                <a:t>Silicon oxide</a:t>
              </a:r>
            </a:p>
          </p:txBody>
        </p:sp>
        <p:sp>
          <p:nvSpPr>
            <p:cNvPr id="82" name="AutoShape 2" descr="Dark upward diagonal"/>
            <p:cNvSpPr>
              <a:spLocks noChangeArrowheads="1"/>
            </p:cNvSpPr>
            <p:nvPr/>
          </p:nvSpPr>
          <p:spPr bwMode="auto">
            <a:xfrm>
              <a:off x="2971436" y="6601842"/>
              <a:ext cx="712358" cy="199131"/>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600" i="0">
                <a:latin typeface="Arial Narrow" pitchFamily="34" charset="0"/>
              </a:endParaRPr>
            </a:p>
          </p:txBody>
        </p:sp>
        <p:sp>
          <p:nvSpPr>
            <p:cNvPr id="29703" name="TextBox 82"/>
            <p:cNvSpPr txBox="1">
              <a:spLocks noChangeArrowheads="1"/>
            </p:cNvSpPr>
            <p:nvPr/>
          </p:nvSpPr>
          <p:spPr bwMode="auto">
            <a:xfrm>
              <a:off x="4038600" y="5689938"/>
              <a:ext cx="1295400" cy="338554"/>
            </a:xfrm>
            <a:prstGeom prst="rect">
              <a:avLst/>
            </a:prstGeom>
            <a:solidFill>
              <a:schemeClr val="bg1"/>
            </a:solidFill>
            <a:ln w="9525">
              <a:noFill/>
              <a:miter lim="800000"/>
              <a:headEnd/>
              <a:tailEnd/>
            </a:ln>
          </p:spPr>
          <p:txBody>
            <a:bodyPr>
              <a:spAutoFit/>
            </a:bodyPr>
            <a:lstStyle/>
            <a:p>
              <a:r>
                <a:rPr lang="en-US" sz="1600" i="0" u="sng">
                  <a:latin typeface="Arial Narrow" pitchFamily="34" charset="0"/>
                </a:rPr>
                <a:t>Symbols</a:t>
              </a:r>
            </a:p>
          </p:txBody>
        </p:sp>
        <p:sp>
          <p:nvSpPr>
            <p:cNvPr id="29704" name="AutoShape 3" descr="75%"/>
            <p:cNvSpPr>
              <a:spLocks noChangeArrowheads="1"/>
            </p:cNvSpPr>
            <p:nvPr/>
          </p:nvSpPr>
          <p:spPr bwMode="auto">
            <a:xfrm>
              <a:off x="6019798" y="6103936"/>
              <a:ext cx="781050" cy="263110"/>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29705" name="TextBox 84"/>
            <p:cNvSpPr txBox="1">
              <a:spLocks noChangeArrowheads="1"/>
            </p:cNvSpPr>
            <p:nvPr/>
          </p:nvSpPr>
          <p:spPr bwMode="auto">
            <a:xfrm>
              <a:off x="4038600" y="6138446"/>
              <a:ext cx="1981200" cy="338554"/>
            </a:xfrm>
            <a:prstGeom prst="rect">
              <a:avLst/>
            </a:prstGeom>
            <a:solidFill>
              <a:schemeClr val="bg1"/>
            </a:solidFill>
            <a:ln w="9525">
              <a:noFill/>
              <a:miter lim="800000"/>
              <a:headEnd/>
              <a:tailEnd/>
            </a:ln>
          </p:spPr>
          <p:txBody>
            <a:bodyPr>
              <a:spAutoFit/>
            </a:bodyPr>
            <a:lstStyle/>
            <a:p>
              <a:r>
                <a:rPr lang="en-US" sz="1600" i="0">
                  <a:latin typeface="Arial Narrow" pitchFamily="34" charset="0"/>
                </a:rPr>
                <a:t>Gate electrode 3724 </a:t>
              </a:r>
            </a:p>
          </p:txBody>
        </p:sp>
        <p:sp>
          <p:nvSpPr>
            <p:cNvPr id="29706" name="TextBox 85"/>
            <p:cNvSpPr txBox="1">
              <a:spLocks noChangeArrowheads="1"/>
            </p:cNvSpPr>
            <p:nvPr/>
          </p:nvSpPr>
          <p:spPr bwMode="auto">
            <a:xfrm>
              <a:off x="4114801" y="6561893"/>
              <a:ext cx="1905000" cy="442359"/>
            </a:xfrm>
            <a:prstGeom prst="rect">
              <a:avLst/>
            </a:prstGeom>
            <a:solidFill>
              <a:schemeClr val="bg1"/>
            </a:solidFill>
            <a:ln w="9525">
              <a:noFill/>
              <a:miter lim="800000"/>
              <a:headEnd/>
              <a:tailEnd/>
            </a:ln>
          </p:spPr>
          <p:txBody>
            <a:bodyPr>
              <a:spAutoFit/>
            </a:bodyPr>
            <a:lstStyle/>
            <a:p>
              <a:r>
                <a:rPr lang="en-US" sz="1600" i="0">
                  <a:latin typeface="Arial Narrow" pitchFamily="34" charset="0"/>
                </a:rPr>
                <a:t>Gate dielectric</a:t>
              </a:r>
            </a:p>
          </p:txBody>
        </p:sp>
        <p:sp>
          <p:nvSpPr>
            <p:cNvPr id="29707" name="AutoShape 2" descr="Horizontal brick"/>
            <p:cNvSpPr>
              <a:spLocks noChangeArrowheads="1"/>
            </p:cNvSpPr>
            <p:nvPr/>
          </p:nvSpPr>
          <p:spPr bwMode="auto">
            <a:xfrm>
              <a:off x="6010274" y="6601755"/>
              <a:ext cx="790575" cy="222491"/>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29708" name="AutoShape 2" descr="Dark upward diagonal"/>
            <p:cNvSpPr>
              <a:spLocks noChangeArrowheads="1"/>
            </p:cNvSpPr>
            <p:nvPr/>
          </p:nvSpPr>
          <p:spPr bwMode="auto">
            <a:xfrm>
              <a:off x="0" y="3505200"/>
              <a:ext cx="9067800" cy="1905000"/>
            </a:xfrm>
            <a:prstGeom prst="cube">
              <a:avLst>
                <a:gd name="adj" fmla="val 80870"/>
              </a:avLst>
            </a:prstGeom>
            <a:pattFill prst="dkUpDiag">
              <a:fgClr>
                <a:srgbClr val="000000"/>
              </a:fgClr>
              <a:bgClr>
                <a:srgbClr val="FFFFFF"/>
              </a:bgClr>
            </a:pattFill>
            <a:ln w="9525">
              <a:solidFill>
                <a:srgbClr val="000000"/>
              </a:solidFill>
              <a:miter lim="800000"/>
              <a:headEnd/>
              <a:tailEnd/>
            </a:ln>
          </p:spPr>
          <p:txBody>
            <a:bodyPr/>
            <a:lstStyle/>
            <a:p>
              <a:endParaRPr lang="en-US" sz="1600" i="0">
                <a:latin typeface="Arial Narrow" pitchFamily="34" charset="0"/>
              </a:endParaRPr>
            </a:p>
          </p:txBody>
        </p:sp>
        <p:sp>
          <p:nvSpPr>
            <p:cNvPr id="89" name="Cube 88"/>
            <p:cNvSpPr/>
            <p:nvPr/>
          </p:nvSpPr>
          <p:spPr>
            <a:xfrm>
              <a:off x="0" y="3349370"/>
              <a:ext cx="8991055" cy="1680167"/>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9710" name="TextBox 89"/>
            <p:cNvSpPr txBox="1">
              <a:spLocks noChangeArrowheads="1"/>
            </p:cNvSpPr>
            <p:nvPr/>
          </p:nvSpPr>
          <p:spPr bwMode="auto">
            <a:xfrm>
              <a:off x="2832463" y="4813012"/>
              <a:ext cx="3644537" cy="292388"/>
            </a:xfrm>
            <a:prstGeom prst="rect">
              <a:avLst/>
            </a:prstGeom>
            <a:noFill/>
            <a:ln w="9525">
              <a:noFill/>
              <a:miter lim="800000"/>
              <a:headEnd/>
              <a:tailEnd/>
            </a:ln>
          </p:spPr>
          <p:txBody>
            <a:bodyPr>
              <a:spAutoFit/>
            </a:bodyPr>
            <a:lstStyle/>
            <a:p>
              <a:r>
                <a:rPr lang="en-US" sz="1300" i="0">
                  <a:latin typeface="Arial Narrow" pitchFamily="34" charset="0"/>
                </a:rPr>
                <a:t>Silicon Oxide</a:t>
              </a:r>
            </a:p>
          </p:txBody>
        </p:sp>
        <p:sp>
          <p:nvSpPr>
            <p:cNvPr id="29711" name="TextBox 90"/>
            <p:cNvSpPr txBox="1">
              <a:spLocks noChangeArrowheads="1"/>
            </p:cNvSpPr>
            <p:nvPr/>
          </p:nvSpPr>
          <p:spPr bwMode="auto">
            <a:xfrm>
              <a:off x="2739231" y="5085274"/>
              <a:ext cx="1322388" cy="321715"/>
            </a:xfrm>
            <a:prstGeom prst="rect">
              <a:avLst/>
            </a:prstGeom>
            <a:solidFill>
              <a:schemeClr val="bg1"/>
            </a:solidFill>
            <a:ln w="9525">
              <a:noFill/>
              <a:miter lim="800000"/>
              <a:headEnd/>
              <a:tailEnd/>
            </a:ln>
          </p:spPr>
          <p:txBody>
            <a:bodyPr>
              <a:spAutoFit/>
            </a:bodyPr>
            <a:lstStyle/>
            <a:p>
              <a:r>
                <a:rPr lang="en-US" sz="1000" i="0">
                  <a:latin typeface="Arial Narrow" pitchFamily="34" charset="0"/>
                </a:rPr>
                <a:t>Peripheral circuits</a:t>
              </a:r>
            </a:p>
          </p:txBody>
        </p:sp>
        <p:sp>
          <p:nvSpPr>
            <p:cNvPr id="29712" name="TextBox 91"/>
            <p:cNvSpPr txBox="1">
              <a:spLocks noChangeArrowheads="1"/>
            </p:cNvSpPr>
            <p:nvPr/>
          </p:nvSpPr>
          <p:spPr bwMode="auto">
            <a:xfrm>
              <a:off x="3661954" y="3219734"/>
              <a:ext cx="3997234" cy="338554"/>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93" name="AutoShape 2" descr="Dark upward diagonal"/>
            <p:cNvSpPr>
              <a:spLocks noChangeArrowheads="1"/>
            </p:cNvSpPr>
            <p:nvPr/>
          </p:nvSpPr>
          <p:spPr bwMode="auto">
            <a:xfrm>
              <a:off x="1066568" y="3295438"/>
              <a:ext cx="7769027" cy="510273"/>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94" name="Cube 93"/>
            <p:cNvSpPr/>
            <p:nvPr/>
          </p:nvSpPr>
          <p:spPr>
            <a:xfrm>
              <a:off x="1066568" y="3220764"/>
              <a:ext cx="7769027" cy="456342"/>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9715" name="TextBox 94"/>
            <p:cNvSpPr txBox="1">
              <a:spLocks noChangeArrowheads="1"/>
            </p:cNvSpPr>
            <p:nvPr/>
          </p:nvSpPr>
          <p:spPr bwMode="auto">
            <a:xfrm>
              <a:off x="3648890" y="2971799"/>
              <a:ext cx="3997234" cy="338554"/>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96" name="AutoShape 2" descr="Dark upward diagonal"/>
            <p:cNvSpPr>
              <a:spLocks noChangeArrowheads="1"/>
            </p:cNvSpPr>
            <p:nvPr/>
          </p:nvSpPr>
          <p:spPr bwMode="auto">
            <a:xfrm>
              <a:off x="1066568" y="3048600"/>
              <a:ext cx="7772962" cy="510273"/>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29717" name="AutoShape 2" descr="Horizontal brick"/>
            <p:cNvSpPr>
              <a:spLocks noChangeArrowheads="1"/>
            </p:cNvSpPr>
            <p:nvPr/>
          </p:nvSpPr>
          <p:spPr bwMode="auto">
            <a:xfrm>
              <a:off x="4218037" y="3124199"/>
              <a:ext cx="511893" cy="604726"/>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98" name="Cube 97"/>
            <p:cNvSpPr/>
            <p:nvPr/>
          </p:nvSpPr>
          <p:spPr>
            <a:xfrm>
              <a:off x="1072473" y="2971851"/>
              <a:ext cx="7690313" cy="456342"/>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9719" name="TextBox 98"/>
            <p:cNvSpPr txBox="1">
              <a:spLocks noChangeArrowheads="1"/>
            </p:cNvSpPr>
            <p:nvPr/>
          </p:nvSpPr>
          <p:spPr bwMode="auto">
            <a:xfrm>
              <a:off x="3661954" y="2991134"/>
              <a:ext cx="3997234" cy="338554"/>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29720" name="TextBox 99"/>
            <p:cNvSpPr txBox="1">
              <a:spLocks noChangeArrowheads="1"/>
            </p:cNvSpPr>
            <p:nvPr/>
          </p:nvSpPr>
          <p:spPr bwMode="auto">
            <a:xfrm>
              <a:off x="3648890" y="2743199"/>
              <a:ext cx="3997234" cy="338554"/>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101" name="AutoShape 2" descr="Dark upward diagonal"/>
            <p:cNvSpPr>
              <a:spLocks noChangeArrowheads="1"/>
            </p:cNvSpPr>
            <p:nvPr/>
          </p:nvSpPr>
          <p:spPr bwMode="auto">
            <a:xfrm>
              <a:off x="1066568" y="2820429"/>
              <a:ext cx="7696217" cy="508198"/>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102" name="Cube 101"/>
            <p:cNvSpPr/>
            <p:nvPr/>
          </p:nvSpPr>
          <p:spPr>
            <a:xfrm>
              <a:off x="1066568" y="2820429"/>
              <a:ext cx="7619471" cy="379593"/>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9723" name="AutoShape 2" descr="Horizontal brick"/>
            <p:cNvSpPr>
              <a:spLocks noChangeArrowheads="1"/>
            </p:cNvSpPr>
            <p:nvPr/>
          </p:nvSpPr>
          <p:spPr bwMode="auto">
            <a:xfrm>
              <a:off x="4882632" y="3733800"/>
              <a:ext cx="756168" cy="376449"/>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29724" name="AutoShape 2" descr="Horizontal brick"/>
            <p:cNvSpPr>
              <a:spLocks noChangeArrowheads="1"/>
            </p:cNvSpPr>
            <p:nvPr/>
          </p:nvSpPr>
          <p:spPr bwMode="auto">
            <a:xfrm>
              <a:off x="5257800" y="3124200"/>
              <a:ext cx="457200" cy="609599"/>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29725" name="AutoShape 2" descr="Horizontal brick"/>
            <p:cNvSpPr>
              <a:spLocks noChangeArrowheads="1"/>
            </p:cNvSpPr>
            <p:nvPr/>
          </p:nvSpPr>
          <p:spPr bwMode="auto">
            <a:xfrm>
              <a:off x="5275007" y="2667000"/>
              <a:ext cx="897193" cy="533400"/>
            </a:xfrm>
            <a:prstGeom prst="cube">
              <a:avLst>
                <a:gd name="adj" fmla="val 77380"/>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29726" name="AutoShape 3" descr="75%"/>
            <p:cNvSpPr>
              <a:spLocks noChangeArrowheads="1"/>
            </p:cNvSpPr>
            <p:nvPr/>
          </p:nvSpPr>
          <p:spPr bwMode="auto">
            <a:xfrm>
              <a:off x="4800600" y="3124200"/>
              <a:ext cx="838200" cy="990600"/>
            </a:xfrm>
            <a:prstGeom prst="cube">
              <a:avLst>
                <a:gd name="adj" fmla="val 13000"/>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29727" name="AutoShape 3" descr="75%"/>
            <p:cNvSpPr>
              <a:spLocks noChangeArrowheads="1"/>
            </p:cNvSpPr>
            <p:nvPr/>
          </p:nvSpPr>
          <p:spPr bwMode="auto">
            <a:xfrm>
              <a:off x="4876800" y="2362200"/>
              <a:ext cx="1295400" cy="914400"/>
            </a:xfrm>
            <a:prstGeom prst="cube">
              <a:avLst>
                <a:gd name="adj" fmla="val 61694"/>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29728" name="TextBox 107"/>
            <p:cNvSpPr txBox="1">
              <a:spLocks noChangeArrowheads="1"/>
            </p:cNvSpPr>
            <p:nvPr/>
          </p:nvSpPr>
          <p:spPr bwMode="auto">
            <a:xfrm>
              <a:off x="3226490" y="4114799"/>
              <a:ext cx="4393510" cy="338554"/>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29729" name="AutoShape 3" descr="75%"/>
            <p:cNvSpPr>
              <a:spLocks noChangeArrowheads="1"/>
            </p:cNvSpPr>
            <p:nvPr/>
          </p:nvSpPr>
          <p:spPr bwMode="auto">
            <a:xfrm>
              <a:off x="6114583" y="3510684"/>
              <a:ext cx="514817" cy="680316"/>
            </a:xfrm>
            <a:prstGeom prst="cube">
              <a:avLst>
                <a:gd name="adj" fmla="val 6019"/>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110" name="AutoShape 2" descr="Dark upward diagonal"/>
            <p:cNvSpPr>
              <a:spLocks noChangeArrowheads="1"/>
            </p:cNvSpPr>
            <p:nvPr/>
          </p:nvSpPr>
          <p:spPr bwMode="auto">
            <a:xfrm>
              <a:off x="456539" y="4191528"/>
              <a:ext cx="7501401" cy="375445"/>
            </a:xfrm>
            <a:prstGeom prst="cube">
              <a:avLst>
                <a:gd name="adj" fmla="val 77054"/>
              </a:avLst>
            </a:prstGeom>
            <a:solidFill>
              <a:schemeClr val="tx1"/>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111" name="AutoShape 2" descr="Dark upward diagonal"/>
            <p:cNvSpPr>
              <a:spLocks noChangeArrowheads="1"/>
            </p:cNvSpPr>
            <p:nvPr/>
          </p:nvSpPr>
          <p:spPr bwMode="auto">
            <a:xfrm>
              <a:off x="7031088" y="3691627"/>
              <a:ext cx="970144" cy="526867"/>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112" name="Cube 111"/>
            <p:cNvSpPr/>
            <p:nvPr/>
          </p:nvSpPr>
          <p:spPr>
            <a:xfrm>
              <a:off x="456539" y="4191528"/>
              <a:ext cx="7517143" cy="248914"/>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9733" name="TextBox 112"/>
            <p:cNvSpPr txBox="1">
              <a:spLocks noChangeArrowheads="1"/>
            </p:cNvSpPr>
            <p:nvPr/>
          </p:nvSpPr>
          <p:spPr bwMode="auto">
            <a:xfrm>
              <a:off x="3213426" y="3866864"/>
              <a:ext cx="4393510" cy="338554"/>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114" name="AutoShape 2" descr="Dark upward diagonal"/>
            <p:cNvSpPr>
              <a:spLocks noChangeArrowheads="1"/>
            </p:cNvSpPr>
            <p:nvPr/>
          </p:nvSpPr>
          <p:spPr bwMode="auto">
            <a:xfrm>
              <a:off x="1615596" y="3901128"/>
              <a:ext cx="1194477" cy="319439"/>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115" name="AutoShape 2" descr="Dark upward diagonal"/>
            <p:cNvSpPr>
              <a:spLocks noChangeArrowheads="1"/>
            </p:cNvSpPr>
            <p:nvPr/>
          </p:nvSpPr>
          <p:spPr bwMode="auto">
            <a:xfrm>
              <a:off x="1538850" y="3791192"/>
              <a:ext cx="1194479" cy="319439"/>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600" i="0">
                <a:latin typeface="Arial Narrow" pitchFamily="34" charset="0"/>
              </a:endParaRPr>
            </a:p>
          </p:txBody>
        </p:sp>
        <p:sp>
          <p:nvSpPr>
            <p:cNvPr id="116" name="AutoShape 2" descr="Dark upward diagonal"/>
            <p:cNvSpPr>
              <a:spLocks noChangeArrowheads="1"/>
            </p:cNvSpPr>
            <p:nvPr/>
          </p:nvSpPr>
          <p:spPr bwMode="auto">
            <a:xfrm>
              <a:off x="1538850" y="3714443"/>
              <a:ext cx="1194479" cy="319439"/>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117" name="AutoShape 2" descr="Dark upward diagonal"/>
            <p:cNvSpPr>
              <a:spLocks noChangeArrowheads="1"/>
            </p:cNvSpPr>
            <p:nvPr/>
          </p:nvSpPr>
          <p:spPr bwMode="auto">
            <a:xfrm>
              <a:off x="460474" y="3886609"/>
              <a:ext cx="7617504" cy="43145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118" name="Cube 117"/>
            <p:cNvSpPr/>
            <p:nvPr/>
          </p:nvSpPr>
          <p:spPr>
            <a:xfrm>
              <a:off x="456539" y="3886609"/>
              <a:ext cx="7505336" cy="304919"/>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119" name="AutoShape 2" descr="Dark upward diagonal"/>
            <p:cNvSpPr>
              <a:spLocks noChangeArrowheads="1"/>
            </p:cNvSpPr>
            <p:nvPr/>
          </p:nvSpPr>
          <p:spPr bwMode="auto">
            <a:xfrm>
              <a:off x="6934663" y="3581689"/>
              <a:ext cx="989823" cy="533091"/>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600" i="0">
                <a:latin typeface="Arial Narrow" pitchFamily="34" charset="0"/>
              </a:endParaRPr>
            </a:p>
          </p:txBody>
        </p:sp>
        <p:sp>
          <p:nvSpPr>
            <p:cNvPr id="120" name="AutoShape 2" descr="Dark upward diagonal"/>
            <p:cNvSpPr>
              <a:spLocks noChangeArrowheads="1"/>
            </p:cNvSpPr>
            <p:nvPr/>
          </p:nvSpPr>
          <p:spPr bwMode="auto">
            <a:xfrm>
              <a:off x="6934663" y="3504941"/>
              <a:ext cx="989823" cy="533089"/>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29741" name="TextBox 120"/>
            <p:cNvSpPr txBox="1">
              <a:spLocks noChangeArrowheads="1"/>
            </p:cNvSpPr>
            <p:nvPr/>
          </p:nvSpPr>
          <p:spPr bwMode="auto">
            <a:xfrm>
              <a:off x="3195090" y="3638264"/>
              <a:ext cx="3490664" cy="338554"/>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122" name="AutoShape 2" descr="Dark upward diagonal"/>
            <p:cNvSpPr>
              <a:spLocks noChangeArrowheads="1"/>
            </p:cNvSpPr>
            <p:nvPr/>
          </p:nvSpPr>
          <p:spPr bwMode="auto">
            <a:xfrm>
              <a:off x="6857918" y="3428192"/>
              <a:ext cx="989822" cy="535164"/>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600" i="0">
                <a:latin typeface="Arial Narrow" pitchFamily="34" charset="0"/>
              </a:endParaRPr>
            </a:p>
          </p:txBody>
        </p:sp>
        <p:sp>
          <p:nvSpPr>
            <p:cNvPr id="123" name="AutoShape 2" descr="Dark upward diagonal"/>
            <p:cNvSpPr>
              <a:spLocks noChangeArrowheads="1"/>
            </p:cNvSpPr>
            <p:nvPr/>
          </p:nvSpPr>
          <p:spPr bwMode="auto">
            <a:xfrm>
              <a:off x="460474" y="3733112"/>
              <a:ext cx="7617504" cy="35885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124" name="AutoShape 2" descr="Dark upward diagonal"/>
            <p:cNvSpPr>
              <a:spLocks noChangeArrowheads="1"/>
            </p:cNvSpPr>
            <p:nvPr/>
          </p:nvSpPr>
          <p:spPr bwMode="auto">
            <a:xfrm>
              <a:off x="6773300" y="3276771"/>
              <a:ext cx="1086247" cy="528941"/>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125" name="AutoShape 2" descr="Dark upward diagonal"/>
            <p:cNvSpPr>
              <a:spLocks noChangeArrowheads="1"/>
            </p:cNvSpPr>
            <p:nvPr/>
          </p:nvSpPr>
          <p:spPr bwMode="auto">
            <a:xfrm>
              <a:off x="6773300" y="3123274"/>
              <a:ext cx="1086247" cy="686586"/>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600" i="0">
                <a:latin typeface="Arial Narrow" pitchFamily="34" charset="0"/>
              </a:endParaRPr>
            </a:p>
          </p:txBody>
        </p:sp>
        <p:sp>
          <p:nvSpPr>
            <p:cNvPr id="29746" name="AutoShape 2" descr="Horizontal brick"/>
            <p:cNvSpPr>
              <a:spLocks noChangeArrowheads="1"/>
            </p:cNvSpPr>
            <p:nvPr/>
          </p:nvSpPr>
          <p:spPr bwMode="auto">
            <a:xfrm>
              <a:off x="3075037" y="3124199"/>
              <a:ext cx="511893" cy="604726"/>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29747" name="AutoShape 2" descr="Horizontal brick"/>
            <p:cNvSpPr>
              <a:spLocks noChangeArrowheads="1"/>
            </p:cNvSpPr>
            <p:nvPr/>
          </p:nvSpPr>
          <p:spPr bwMode="auto">
            <a:xfrm>
              <a:off x="2074912" y="3124199"/>
              <a:ext cx="511893" cy="604726"/>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29748" name="AutoShape 3" descr="75%"/>
            <p:cNvSpPr>
              <a:spLocks noChangeArrowheads="1"/>
            </p:cNvSpPr>
            <p:nvPr/>
          </p:nvSpPr>
          <p:spPr bwMode="auto">
            <a:xfrm>
              <a:off x="3010799" y="3124200"/>
              <a:ext cx="514817" cy="680316"/>
            </a:xfrm>
            <a:prstGeom prst="cube">
              <a:avLst>
                <a:gd name="adj" fmla="val 6019"/>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29749" name="AutoShape 3" descr="75%"/>
            <p:cNvSpPr>
              <a:spLocks noChangeArrowheads="1"/>
            </p:cNvSpPr>
            <p:nvPr/>
          </p:nvSpPr>
          <p:spPr bwMode="auto">
            <a:xfrm>
              <a:off x="1760792" y="3124200"/>
              <a:ext cx="752168" cy="680316"/>
            </a:xfrm>
            <a:prstGeom prst="cube">
              <a:avLst>
                <a:gd name="adj" fmla="val 39009"/>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29750" name="AutoShape 3" descr="75%"/>
            <p:cNvSpPr>
              <a:spLocks noChangeArrowheads="1"/>
            </p:cNvSpPr>
            <p:nvPr/>
          </p:nvSpPr>
          <p:spPr bwMode="auto">
            <a:xfrm>
              <a:off x="4153799" y="3124200"/>
              <a:ext cx="514817" cy="680316"/>
            </a:xfrm>
            <a:prstGeom prst="cube">
              <a:avLst>
                <a:gd name="adj" fmla="val 6019"/>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131" name="Cube 130"/>
            <p:cNvSpPr/>
            <p:nvPr/>
          </p:nvSpPr>
          <p:spPr>
            <a:xfrm>
              <a:off x="456539" y="3733112"/>
              <a:ext cx="7505336" cy="230244"/>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132" name="AutoShape 2" descr="Dark upward diagonal"/>
            <p:cNvSpPr>
              <a:spLocks noChangeArrowheads="1"/>
            </p:cNvSpPr>
            <p:nvPr/>
          </p:nvSpPr>
          <p:spPr bwMode="auto">
            <a:xfrm>
              <a:off x="6247888" y="4419699"/>
              <a:ext cx="991791" cy="533091"/>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133" name="AutoShape 2" descr="Dark upward diagonal"/>
            <p:cNvSpPr>
              <a:spLocks noChangeArrowheads="1"/>
            </p:cNvSpPr>
            <p:nvPr/>
          </p:nvSpPr>
          <p:spPr bwMode="auto">
            <a:xfrm>
              <a:off x="6247888" y="4342951"/>
              <a:ext cx="991791" cy="533089"/>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600" i="0">
                <a:latin typeface="Arial Narrow" pitchFamily="34" charset="0"/>
              </a:endParaRPr>
            </a:p>
          </p:txBody>
        </p:sp>
        <p:sp>
          <p:nvSpPr>
            <p:cNvPr id="134" name="AutoShape 2" descr="Dark upward diagonal"/>
            <p:cNvSpPr>
              <a:spLocks noChangeArrowheads="1"/>
            </p:cNvSpPr>
            <p:nvPr/>
          </p:nvSpPr>
          <p:spPr bwMode="auto">
            <a:xfrm>
              <a:off x="6247888" y="4266202"/>
              <a:ext cx="991791" cy="535164"/>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135" name="AutoShape 2" descr="Dark upward diagonal"/>
            <p:cNvSpPr>
              <a:spLocks noChangeArrowheads="1"/>
            </p:cNvSpPr>
            <p:nvPr/>
          </p:nvSpPr>
          <p:spPr bwMode="auto">
            <a:xfrm>
              <a:off x="6173110" y="4191528"/>
              <a:ext cx="1066568" cy="533091"/>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600" i="0">
                <a:latin typeface="Arial Narrow" pitchFamily="34" charset="0"/>
              </a:endParaRPr>
            </a:p>
          </p:txBody>
        </p:sp>
        <p:sp>
          <p:nvSpPr>
            <p:cNvPr id="136" name="AutoShape 2" descr="Dark upward diagonal"/>
            <p:cNvSpPr>
              <a:spLocks noChangeArrowheads="1"/>
            </p:cNvSpPr>
            <p:nvPr/>
          </p:nvSpPr>
          <p:spPr bwMode="auto">
            <a:xfrm>
              <a:off x="6192789" y="4114780"/>
              <a:ext cx="970144" cy="452193"/>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137" name="AutoShape 2" descr="Dark upward diagonal"/>
            <p:cNvSpPr>
              <a:spLocks noChangeArrowheads="1"/>
            </p:cNvSpPr>
            <p:nvPr/>
          </p:nvSpPr>
          <p:spPr bwMode="auto">
            <a:xfrm>
              <a:off x="6192789" y="3963357"/>
              <a:ext cx="970144" cy="45012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600" i="0">
                <a:latin typeface="Arial Narrow" pitchFamily="34" charset="0"/>
              </a:endParaRPr>
            </a:p>
          </p:txBody>
        </p:sp>
        <p:sp>
          <p:nvSpPr>
            <p:cNvPr id="29758" name="AutoShape 2" descr="Horizontal brick"/>
            <p:cNvSpPr>
              <a:spLocks noChangeArrowheads="1"/>
            </p:cNvSpPr>
            <p:nvPr/>
          </p:nvSpPr>
          <p:spPr bwMode="auto">
            <a:xfrm>
              <a:off x="1124461" y="4495800"/>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29759" name="AutoShape 2" descr="Horizontal brick"/>
            <p:cNvSpPr>
              <a:spLocks noChangeArrowheads="1"/>
            </p:cNvSpPr>
            <p:nvPr/>
          </p:nvSpPr>
          <p:spPr bwMode="auto">
            <a:xfrm>
              <a:off x="2191261" y="4495800"/>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29760" name="AutoShape 2" descr="Horizontal brick"/>
            <p:cNvSpPr>
              <a:spLocks noChangeArrowheads="1"/>
            </p:cNvSpPr>
            <p:nvPr/>
          </p:nvSpPr>
          <p:spPr bwMode="auto">
            <a:xfrm>
              <a:off x="1438551" y="3886200"/>
              <a:ext cx="457435" cy="602317"/>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29761" name="AutoShape 2" descr="Horizontal brick"/>
            <p:cNvSpPr>
              <a:spLocks noChangeArrowheads="1"/>
            </p:cNvSpPr>
            <p:nvPr/>
          </p:nvSpPr>
          <p:spPr bwMode="auto">
            <a:xfrm>
              <a:off x="2438666" y="3886200"/>
              <a:ext cx="456934" cy="602317"/>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29762" name="AutoShape 2" descr="Horizontal brick"/>
            <p:cNvSpPr>
              <a:spLocks noChangeArrowheads="1"/>
            </p:cNvSpPr>
            <p:nvPr/>
          </p:nvSpPr>
          <p:spPr bwMode="auto">
            <a:xfrm>
              <a:off x="1377872" y="3654948"/>
              <a:ext cx="1020085" cy="226663"/>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29763" name="AutoShape 2" descr="Horizontal brick"/>
            <p:cNvSpPr>
              <a:spLocks noChangeArrowheads="1"/>
            </p:cNvSpPr>
            <p:nvPr/>
          </p:nvSpPr>
          <p:spPr bwMode="auto">
            <a:xfrm>
              <a:off x="2444672" y="3654948"/>
              <a:ext cx="1020085" cy="226663"/>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29764" name="AutoShape 2" descr="Horizontal brick"/>
            <p:cNvSpPr>
              <a:spLocks noChangeArrowheads="1"/>
            </p:cNvSpPr>
            <p:nvPr/>
          </p:nvSpPr>
          <p:spPr bwMode="auto">
            <a:xfrm>
              <a:off x="3125018" y="2743199"/>
              <a:ext cx="846189" cy="377953"/>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29765" name="AutoShape 2" descr="Horizontal brick"/>
            <p:cNvSpPr>
              <a:spLocks noChangeArrowheads="1"/>
            </p:cNvSpPr>
            <p:nvPr/>
          </p:nvSpPr>
          <p:spPr bwMode="auto">
            <a:xfrm>
              <a:off x="2048693" y="2819399"/>
              <a:ext cx="846189" cy="377953"/>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29766" name="AutoShape 3" descr="75%"/>
            <p:cNvSpPr>
              <a:spLocks noChangeArrowheads="1"/>
            </p:cNvSpPr>
            <p:nvPr/>
          </p:nvSpPr>
          <p:spPr bwMode="auto">
            <a:xfrm>
              <a:off x="923207" y="3810000"/>
              <a:ext cx="914400" cy="1143000"/>
            </a:xfrm>
            <a:prstGeom prst="cube">
              <a:avLst>
                <a:gd name="adj" fmla="val 48366"/>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29767" name="AutoShape 3" descr="75%"/>
            <p:cNvSpPr>
              <a:spLocks noChangeArrowheads="1"/>
            </p:cNvSpPr>
            <p:nvPr/>
          </p:nvSpPr>
          <p:spPr bwMode="auto">
            <a:xfrm>
              <a:off x="1290482" y="3428999"/>
              <a:ext cx="919317" cy="453545"/>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29768" name="AutoShape 3" descr="75%"/>
            <p:cNvSpPr>
              <a:spLocks noChangeArrowheads="1"/>
            </p:cNvSpPr>
            <p:nvPr/>
          </p:nvSpPr>
          <p:spPr bwMode="auto">
            <a:xfrm>
              <a:off x="2357282" y="3428999"/>
              <a:ext cx="919317" cy="453545"/>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29769" name="AutoShape 3" descr="75%"/>
            <p:cNvSpPr>
              <a:spLocks noChangeArrowheads="1"/>
            </p:cNvSpPr>
            <p:nvPr/>
          </p:nvSpPr>
          <p:spPr bwMode="auto">
            <a:xfrm>
              <a:off x="2989006" y="2667000"/>
              <a:ext cx="973394" cy="406626"/>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29770" name="AutoShape 3" descr="75%"/>
            <p:cNvSpPr>
              <a:spLocks noChangeArrowheads="1"/>
            </p:cNvSpPr>
            <p:nvPr/>
          </p:nvSpPr>
          <p:spPr bwMode="auto">
            <a:xfrm>
              <a:off x="905386" y="2362200"/>
              <a:ext cx="1981200" cy="1905000"/>
            </a:xfrm>
            <a:prstGeom prst="cube">
              <a:avLst>
                <a:gd name="adj" fmla="val 78380"/>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29771" name="AutoShape 3" descr="75%"/>
            <p:cNvSpPr>
              <a:spLocks noChangeArrowheads="1"/>
            </p:cNvSpPr>
            <p:nvPr/>
          </p:nvSpPr>
          <p:spPr bwMode="auto">
            <a:xfrm>
              <a:off x="1972186" y="3886200"/>
              <a:ext cx="838200" cy="990600"/>
            </a:xfrm>
            <a:prstGeom prst="cube">
              <a:avLst>
                <a:gd name="adj" fmla="val 36245"/>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29772" name="AutoShape 3" descr="75%"/>
            <p:cNvSpPr>
              <a:spLocks noChangeArrowheads="1"/>
            </p:cNvSpPr>
            <p:nvPr/>
          </p:nvSpPr>
          <p:spPr bwMode="auto">
            <a:xfrm>
              <a:off x="1972186" y="2286000"/>
              <a:ext cx="1981200" cy="1905000"/>
            </a:xfrm>
            <a:prstGeom prst="cube">
              <a:avLst>
                <a:gd name="adj" fmla="val 78380"/>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29773" name="AutoShape 2" descr="Horizontal brick"/>
            <p:cNvSpPr>
              <a:spLocks noChangeArrowheads="1"/>
            </p:cNvSpPr>
            <p:nvPr/>
          </p:nvSpPr>
          <p:spPr bwMode="auto">
            <a:xfrm>
              <a:off x="3181861" y="4495800"/>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29774" name="AutoShape 2" descr="Horizontal brick"/>
            <p:cNvSpPr>
              <a:spLocks noChangeArrowheads="1"/>
            </p:cNvSpPr>
            <p:nvPr/>
          </p:nvSpPr>
          <p:spPr bwMode="auto">
            <a:xfrm>
              <a:off x="3429086" y="3886200"/>
              <a:ext cx="448100" cy="602317"/>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29775" name="AutoShape 2" descr="Horizontal brick"/>
            <p:cNvSpPr>
              <a:spLocks noChangeArrowheads="1"/>
            </p:cNvSpPr>
            <p:nvPr/>
          </p:nvSpPr>
          <p:spPr bwMode="auto">
            <a:xfrm>
              <a:off x="3452165" y="3657600"/>
              <a:ext cx="662635" cy="224063"/>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29776" name="AutoShape 2" descr="Horizontal brick"/>
            <p:cNvSpPr>
              <a:spLocks noChangeArrowheads="1"/>
            </p:cNvSpPr>
            <p:nvPr/>
          </p:nvSpPr>
          <p:spPr bwMode="auto">
            <a:xfrm>
              <a:off x="4030611" y="2743199"/>
              <a:ext cx="846189" cy="377953"/>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29777" name="AutoShape 3" descr="75%"/>
            <p:cNvSpPr>
              <a:spLocks noChangeArrowheads="1"/>
            </p:cNvSpPr>
            <p:nvPr/>
          </p:nvSpPr>
          <p:spPr bwMode="auto">
            <a:xfrm>
              <a:off x="3347882" y="3428999"/>
              <a:ext cx="919317" cy="453545"/>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29778" name="AutoShape 3" descr="75%"/>
            <p:cNvSpPr>
              <a:spLocks noChangeArrowheads="1"/>
            </p:cNvSpPr>
            <p:nvPr/>
          </p:nvSpPr>
          <p:spPr bwMode="auto">
            <a:xfrm>
              <a:off x="4038600" y="2743200"/>
              <a:ext cx="973394" cy="406626"/>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29779" name="AutoShape 3" descr="75%"/>
            <p:cNvSpPr>
              <a:spLocks noChangeArrowheads="1"/>
            </p:cNvSpPr>
            <p:nvPr/>
          </p:nvSpPr>
          <p:spPr bwMode="auto">
            <a:xfrm>
              <a:off x="2962786" y="3886200"/>
              <a:ext cx="838200" cy="990600"/>
            </a:xfrm>
            <a:prstGeom prst="cube">
              <a:avLst>
                <a:gd name="adj" fmla="val 36245"/>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29780" name="AutoShape 3" descr="75%"/>
            <p:cNvSpPr>
              <a:spLocks noChangeArrowheads="1"/>
            </p:cNvSpPr>
            <p:nvPr/>
          </p:nvSpPr>
          <p:spPr bwMode="auto">
            <a:xfrm>
              <a:off x="2962786" y="2286000"/>
              <a:ext cx="1981200" cy="1905000"/>
            </a:xfrm>
            <a:prstGeom prst="cube">
              <a:avLst>
                <a:gd name="adj" fmla="val 78380"/>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29781" name="AutoShape 2" descr="Horizontal brick"/>
            <p:cNvSpPr>
              <a:spLocks noChangeArrowheads="1"/>
            </p:cNvSpPr>
            <p:nvPr/>
          </p:nvSpPr>
          <p:spPr bwMode="auto">
            <a:xfrm>
              <a:off x="5571658" y="4495800"/>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29782" name="AutoShape 2" descr="Horizontal brick"/>
            <p:cNvSpPr>
              <a:spLocks noChangeArrowheads="1"/>
            </p:cNvSpPr>
            <p:nvPr/>
          </p:nvSpPr>
          <p:spPr bwMode="auto">
            <a:xfrm>
              <a:off x="5818883" y="3886200"/>
              <a:ext cx="448100" cy="602317"/>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29783" name="AutoShape 2" descr="Horizontal brick"/>
            <p:cNvSpPr>
              <a:spLocks noChangeArrowheads="1"/>
            </p:cNvSpPr>
            <p:nvPr/>
          </p:nvSpPr>
          <p:spPr bwMode="auto">
            <a:xfrm>
              <a:off x="5840298" y="3657600"/>
              <a:ext cx="655285" cy="224063"/>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29784" name="AutoShape 3" descr="75%"/>
            <p:cNvSpPr>
              <a:spLocks noChangeArrowheads="1"/>
            </p:cNvSpPr>
            <p:nvPr/>
          </p:nvSpPr>
          <p:spPr bwMode="auto">
            <a:xfrm>
              <a:off x="5352583" y="3886200"/>
              <a:ext cx="838200" cy="990600"/>
            </a:xfrm>
            <a:prstGeom prst="cube">
              <a:avLst>
                <a:gd name="adj" fmla="val 13000"/>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29785" name="AutoShape 3" descr="75%"/>
            <p:cNvSpPr>
              <a:spLocks noChangeArrowheads="1"/>
            </p:cNvSpPr>
            <p:nvPr/>
          </p:nvSpPr>
          <p:spPr bwMode="auto">
            <a:xfrm>
              <a:off x="5334000" y="3124200"/>
              <a:ext cx="1295400" cy="914400"/>
            </a:xfrm>
            <a:prstGeom prst="cube">
              <a:avLst>
                <a:gd name="adj" fmla="val 61694"/>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166" name="Right Brace 165"/>
            <p:cNvSpPr/>
            <p:nvPr/>
          </p:nvSpPr>
          <p:spPr>
            <a:xfrm rot="16200000">
              <a:off x="3429006" y="914814"/>
              <a:ext cx="381668" cy="220988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i="0"/>
            </a:p>
          </p:txBody>
        </p:sp>
        <p:sp>
          <p:nvSpPr>
            <p:cNvPr id="29787" name="TextBox 166"/>
            <p:cNvSpPr txBox="1">
              <a:spLocks noChangeArrowheads="1"/>
            </p:cNvSpPr>
            <p:nvPr/>
          </p:nvSpPr>
          <p:spPr bwMode="auto">
            <a:xfrm>
              <a:off x="2819400" y="1380332"/>
              <a:ext cx="3200400" cy="442359"/>
            </a:xfrm>
            <a:prstGeom prst="rect">
              <a:avLst/>
            </a:prstGeom>
            <a:noFill/>
            <a:ln w="9525">
              <a:noFill/>
              <a:miter lim="800000"/>
              <a:headEnd/>
              <a:tailEnd/>
            </a:ln>
          </p:spPr>
          <p:txBody>
            <a:bodyPr>
              <a:spAutoFit/>
            </a:bodyPr>
            <a:lstStyle/>
            <a:p>
              <a:r>
                <a:rPr lang="en-US" sz="1600" i="0">
                  <a:latin typeface="Arial Narrow" pitchFamily="34" charset="0"/>
                </a:rPr>
                <a:t>NAND string</a:t>
              </a:r>
            </a:p>
          </p:txBody>
        </p:sp>
        <p:sp>
          <p:nvSpPr>
            <p:cNvPr id="29788" name="TextBox 167"/>
            <p:cNvSpPr txBox="1">
              <a:spLocks noChangeArrowheads="1"/>
            </p:cNvSpPr>
            <p:nvPr/>
          </p:nvSpPr>
          <p:spPr bwMode="auto">
            <a:xfrm>
              <a:off x="5486400" y="1324872"/>
              <a:ext cx="3200400" cy="442359"/>
            </a:xfrm>
            <a:prstGeom prst="rect">
              <a:avLst/>
            </a:prstGeom>
            <a:noFill/>
            <a:ln w="9525">
              <a:noFill/>
              <a:miter lim="800000"/>
              <a:headEnd/>
              <a:tailEnd/>
            </a:ln>
          </p:spPr>
          <p:txBody>
            <a:bodyPr>
              <a:spAutoFit/>
            </a:bodyPr>
            <a:lstStyle/>
            <a:p>
              <a:r>
                <a:rPr lang="en-US" sz="1600" i="0">
                  <a:latin typeface="Arial Narrow" pitchFamily="34" charset="0"/>
                </a:rPr>
                <a:t>Select gates</a:t>
              </a:r>
            </a:p>
          </p:txBody>
        </p:sp>
        <p:sp>
          <p:nvSpPr>
            <p:cNvPr id="169" name="Right Brace 168"/>
            <p:cNvSpPr/>
            <p:nvPr/>
          </p:nvSpPr>
          <p:spPr>
            <a:xfrm rot="16200000">
              <a:off x="6095427" y="1143085"/>
              <a:ext cx="381668" cy="175334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i="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a:xfrm>
            <a:off x="428625" y="352425"/>
            <a:ext cx="8229600" cy="1143000"/>
          </a:xfrm>
        </p:spPr>
        <p:txBody>
          <a:bodyPr/>
          <a:lstStyle/>
          <a:p>
            <a:pPr algn="l"/>
            <a:r>
              <a:rPr lang="en-US" sz="2400" b="1" i="1" dirty="0" smtClean="0"/>
              <a:t>Process Flow: Step 7</a:t>
            </a:r>
            <a:br>
              <a:rPr lang="en-US" sz="2400" b="1" i="1" dirty="0" smtClean="0"/>
            </a:br>
            <a:r>
              <a:rPr lang="en-US" sz="2400" b="1" i="1" dirty="0" smtClean="0"/>
              <a:t>Oxide, CMP, form bit-lines, cell source regions</a:t>
            </a:r>
          </a:p>
        </p:txBody>
      </p:sp>
      <p:grpSp>
        <p:nvGrpSpPr>
          <p:cNvPr id="30722" name="Group 107"/>
          <p:cNvGrpSpPr>
            <a:grpSpLocks/>
          </p:cNvGrpSpPr>
          <p:nvPr/>
        </p:nvGrpSpPr>
        <p:grpSpPr bwMode="auto">
          <a:xfrm>
            <a:off x="533400" y="1752600"/>
            <a:ext cx="8086725" cy="4422775"/>
            <a:chOff x="533400" y="1752600"/>
            <a:chExt cx="8087360" cy="4422465"/>
          </a:xfrm>
        </p:grpSpPr>
        <p:sp>
          <p:nvSpPr>
            <p:cNvPr id="170" name="AutoShape 3" descr="75%"/>
            <p:cNvSpPr>
              <a:spLocks noChangeArrowheads="1"/>
            </p:cNvSpPr>
            <p:nvPr/>
          </p:nvSpPr>
          <p:spPr bwMode="auto">
            <a:xfrm>
              <a:off x="609606" y="1752600"/>
              <a:ext cx="7595196" cy="2468390"/>
            </a:xfrm>
            <a:prstGeom prst="cube">
              <a:avLst>
                <a:gd name="adj" fmla="val 58088"/>
              </a:avLst>
            </a:prstGeom>
            <a:solidFill>
              <a:schemeClr val="bg1">
                <a:lumMod val="85000"/>
                <a:alpha val="33000"/>
              </a:schemeClr>
            </a:solidFill>
            <a:ln w="9525">
              <a:noFill/>
              <a:miter lim="800000"/>
              <a:headEnd/>
              <a:tailEnd/>
            </a:ln>
          </p:spPr>
          <p:txBody>
            <a:bodyPr/>
            <a:lstStyle/>
            <a:p>
              <a:pPr>
                <a:defRPr/>
              </a:pPr>
              <a:endParaRPr lang="en-US" sz="1600" i="0"/>
            </a:p>
          </p:txBody>
        </p:sp>
        <p:sp>
          <p:nvSpPr>
            <p:cNvPr id="171" name="Freeform 170"/>
            <p:cNvSpPr/>
            <p:nvPr/>
          </p:nvSpPr>
          <p:spPr>
            <a:xfrm>
              <a:off x="6247262" y="1889115"/>
              <a:ext cx="463586" cy="106356"/>
            </a:xfrm>
            <a:custGeom>
              <a:avLst/>
              <a:gdLst>
                <a:gd name="connsiteX0" fmla="*/ 535432 w 535432"/>
                <a:gd name="connsiteY0" fmla="*/ 0 h 423081"/>
                <a:gd name="connsiteX1" fmla="*/ 235181 w 535432"/>
                <a:gd name="connsiteY1" fmla="*/ 13648 h 423081"/>
                <a:gd name="connsiteX2" fmla="*/ 139647 w 535432"/>
                <a:gd name="connsiteY2" fmla="*/ 95534 h 423081"/>
                <a:gd name="connsiteX3" fmla="*/ 112352 w 535432"/>
                <a:gd name="connsiteY3" fmla="*/ 136478 h 423081"/>
                <a:gd name="connsiteX4" fmla="*/ 44113 w 535432"/>
                <a:gd name="connsiteY4" fmla="*/ 245660 h 423081"/>
                <a:gd name="connsiteX5" fmla="*/ 3169 w 535432"/>
                <a:gd name="connsiteY5" fmla="*/ 327546 h 423081"/>
                <a:gd name="connsiteX6" fmla="*/ 3169 w 535432"/>
                <a:gd name="connsiteY6" fmla="*/ 423081 h 42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432" h="423081">
                  <a:moveTo>
                    <a:pt x="535432" y="0"/>
                  </a:moveTo>
                  <a:cubicBezTo>
                    <a:pt x="435348" y="4549"/>
                    <a:pt x="334708" y="2164"/>
                    <a:pt x="235181" y="13648"/>
                  </a:cubicBezTo>
                  <a:cubicBezTo>
                    <a:pt x="185148" y="19421"/>
                    <a:pt x="164955" y="60102"/>
                    <a:pt x="139647" y="95534"/>
                  </a:cubicBezTo>
                  <a:cubicBezTo>
                    <a:pt x="130113" y="108881"/>
                    <a:pt x="121886" y="123131"/>
                    <a:pt x="112352" y="136478"/>
                  </a:cubicBezTo>
                  <a:cubicBezTo>
                    <a:pt x="19145" y="266969"/>
                    <a:pt x="117407" y="117395"/>
                    <a:pt x="44113" y="245660"/>
                  </a:cubicBezTo>
                  <a:cubicBezTo>
                    <a:pt x="25990" y="277376"/>
                    <a:pt x="6960" y="289633"/>
                    <a:pt x="3169" y="327546"/>
                  </a:cubicBezTo>
                  <a:cubicBezTo>
                    <a:pt x="0" y="359233"/>
                    <a:pt x="3169" y="391236"/>
                    <a:pt x="3169" y="42308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i="0"/>
            </a:p>
          </p:txBody>
        </p:sp>
        <p:cxnSp>
          <p:nvCxnSpPr>
            <p:cNvPr id="172" name="Straight Arrow Connector 171"/>
            <p:cNvCxnSpPr/>
            <p:nvPr/>
          </p:nvCxnSpPr>
          <p:spPr>
            <a:xfrm flipH="1">
              <a:off x="6223447" y="1966898"/>
              <a:ext cx="34928" cy="1603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726" name="TextBox 172"/>
            <p:cNvSpPr txBox="1">
              <a:spLocks noChangeArrowheads="1"/>
            </p:cNvSpPr>
            <p:nvPr/>
          </p:nvSpPr>
          <p:spPr bwMode="auto">
            <a:xfrm>
              <a:off x="6751320" y="1821171"/>
              <a:ext cx="1386840" cy="338554"/>
            </a:xfrm>
            <a:prstGeom prst="rect">
              <a:avLst/>
            </a:prstGeom>
            <a:noFill/>
            <a:ln w="9525">
              <a:noFill/>
              <a:miter lim="800000"/>
              <a:headEnd/>
              <a:tailEnd/>
            </a:ln>
          </p:spPr>
          <p:txBody>
            <a:bodyPr>
              <a:spAutoFit/>
            </a:bodyPr>
            <a:lstStyle/>
            <a:p>
              <a:r>
                <a:rPr lang="en-US" sz="1600" i="0">
                  <a:latin typeface="Arial Narrow" pitchFamily="34" charset="0"/>
                </a:rPr>
                <a:t>Silicon oxide</a:t>
              </a:r>
            </a:p>
          </p:txBody>
        </p:sp>
        <p:sp>
          <p:nvSpPr>
            <p:cNvPr id="30727" name="TextBox 173"/>
            <p:cNvSpPr txBox="1">
              <a:spLocks noChangeArrowheads="1"/>
            </p:cNvSpPr>
            <p:nvPr/>
          </p:nvSpPr>
          <p:spPr bwMode="auto">
            <a:xfrm>
              <a:off x="4724400" y="5791200"/>
              <a:ext cx="1717040" cy="338554"/>
            </a:xfrm>
            <a:prstGeom prst="rect">
              <a:avLst/>
            </a:prstGeom>
            <a:solidFill>
              <a:schemeClr val="bg1"/>
            </a:solidFill>
            <a:ln w="9525">
              <a:noFill/>
              <a:miter lim="800000"/>
              <a:headEnd/>
              <a:tailEnd/>
            </a:ln>
          </p:spPr>
          <p:txBody>
            <a:bodyPr>
              <a:spAutoFit/>
            </a:bodyPr>
            <a:lstStyle/>
            <a:p>
              <a:r>
                <a:rPr lang="en-US" sz="1600" i="0">
                  <a:latin typeface="Arial Narrow" pitchFamily="34" charset="0"/>
                </a:rPr>
                <a:t>n+ Silicon</a:t>
              </a:r>
            </a:p>
          </p:txBody>
        </p:sp>
        <p:sp>
          <p:nvSpPr>
            <p:cNvPr id="30728" name="TextBox 178"/>
            <p:cNvSpPr txBox="1">
              <a:spLocks noChangeArrowheads="1"/>
            </p:cNvSpPr>
            <p:nvPr/>
          </p:nvSpPr>
          <p:spPr bwMode="auto">
            <a:xfrm>
              <a:off x="6705600" y="5791200"/>
              <a:ext cx="1386840" cy="338554"/>
            </a:xfrm>
            <a:prstGeom prst="rect">
              <a:avLst/>
            </a:prstGeom>
            <a:solidFill>
              <a:schemeClr val="bg1"/>
            </a:solidFill>
            <a:ln w="9525">
              <a:noFill/>
              <a:miter lim="800000"/>
              <a:headEnd/>
              <a:tailEnd/>
            </a:ln>
          </p:spPr>
          <p:txBody>
            <a:bodyPr>
              <a:spAutoFit/>
            </a:bodyPr>
            <a:lstStyle/>
            <a:p>
              <a:r>
                <a:rPr lang="en-US" sz="1600" i="0">
                  <a:latin typeface="Arial Narrow" pitchFamily="34" charset="0"/>
                </a:rPr>
                <a:t>Gate electrode</a:t>
              </a:r>
            </a:p>
          </p:txBody>
        </p:sp>
        <p:sp>
          <p:nvSpPr>
            <p:cNvPr id="30729" name="TextBox 179"/>
            <p:cNvSpPr txBox="1">
              <a:spLocks noChangeArrowheads="1"/>
            </p:cNvSpPr>
            <p:nvPr/>
          </p:nvSpPr>
          <p:spPr bwMode="auto">
            <a:xfrm>
              <a:off x="533400" y="5806136"/>
              <a:ext cx="1386840" cy="338554"/>
            </a:xfrm>
            <a:prstGeom prst="rect">
              <a:avLst/>
            </a:prstGeom>
            <a:solidFill>
              <a:schemeClr val="bg1"/>
            </a:solidFill>
            <a:ln w="9525">
              <a:noFill/>
              <a:miter lim="800000"/>
              <a:headEnd/>
              <a:tailEnd/>
            </a:ln>
          </p:spPr>
          <p:txBody>
            <a:bodyPr>
              <a:spAutoFit/>
            </a:bodyPr>
            <a:lstStyle/>
            <a:p>
              <a:r>
                <a:rPr lang="en-US" sz="1600" i="0">
                  <a:latin typeface="Arial Narrow" pitchFamily="34" charset="0"/>
                </a:rPr>
                <a:t>Gate dielectric</a:t>
              </a:r>
            </a:p>
          </p:txBody>
        </p:sp>
        <p:sp>
          <p:nvSpPr>
            <p:cNvPr id="30730" name="AutoShape 2" descr="Horizontal brick"/>
            <p:cNvSpPr>
              <a:spLocks noChangeArrowheads="1"/>
            </p:cNvSpPr>
            <p:nvPr/>
          </p:nvSpPr>
          <p:spPr bwMode="auto">
            <a:xfrm>
              <a:off x="1911985" y="5867401"/>
              <a:ext cx="602615" cy="174826"/>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182" name="AutoShape 2" descr="Dark upward diagonal"/>
            <p:cNvSpPr>
              <a:spLocks noChangeArrowheads="1"/>
            </p:cNvSpPr>
            <p:nvPr/>
          </p:nvSpPr>
          <p:spPr bwMode="auto">
            <a:xfrm>
              <a:off x="5978953" y="5790917"/>
              <a:ext cx="650926" cy="236521"/>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600" i="0">
                <a:latin typeface="Arial Narrow" pitchFamily="34" charset="0"/>
              </a:endParaRPr>
            </a:p>
          </p:txBody>
        </p:sp>
        <p:sp>
          <p:nvSpPr>
            <p:cNvPr id="30732" name="TextBox 182"/>
            <p:cNvSpPr txBox="1">
              <a:spLocks noChangeArrowheads="1"/>
            </p:cNvSpPr>
            <p:nvPr/>
          </p:nvSpPr>
          <p:spPr bwMode="auto">
            <a:xfrm>
              <a:off x="2514600" y="5836511"/>
              <a:ext cx="1717040" cy="338554"/>
            </a:xfrm>
            <a:prstGeom prst="rect">
              <a:avLst/>
            </a:prstGeom>
            <a:solidFill>
              <a:schemeClr val="bg1"/>
            </a:solidFill>
            <a:ln w="9525">
              <a:noFill/>
              <a:miter lim="800000"/>
              <a:headEnd/>
              <a:tailEnd/>
            </a:ln>
          </p:spPr>
          <p:txBody>
            <a:bodyPr>
              <a:spAutoFit/>
            </a:bodyPr>
            <a:lstStyle/>
            <a:p>
              <a:r>
                <a:rPr lang="en-US" sz="1600" i="0">
                  <a:latin typeface="Arial Narrow" pitchFamily="34" charset="0"/>
                </a:rPr>
                <a:t>Silicon oxide</a:t>
              </a:r>
            </a:p>
          </p:txBody>
        </p:sp>
        <p:sp>
          <p:nvSpPr>
            <p:cNvPr id="184" name="AutoShape 3" descr="75%"/>
            <p:cNvSpPr>
              <a:spLocks noChangeArrowheads="1"/>
            </p:cNvSpPr>
            <p:nvPr/>
          </p:nvSpPr>
          <p:spPr bwMode="auto">
            <a:xfrm>
              <a:off x="3900752" y="5867112"/>
              <a:ext cx="595359" cy="244458"/>
            </a:xfrm>
            <a:prstGeom prst="cube">
              <a:avLst>
                <a:gd name="adj" fmla="val 58088"/>
              </a:avLst>
            </a:prstGeom>
            <a:solidFill>
              <a:schemeClr val="bg1">
                <a:lumMod val="85000"/>
                <a:alpha val="33000"/>
              </a:schemeClr>
            </a:solidFill>
            <a:ln w="9525">
              <a:noFill/>
              <a:miter lim="800000"/>
              <a:headEnd/>
              <a:tailEnd/>
            </a:ln>
          </p:spPr>
          <p:txBody>
            <a:bodyPr/>
            <a:lstStyle/>
            <a:p>
              <a:pPr>
                <a:defRPr/>
              </a:pPr>
              <a:endParaRPr lang="en-US" sz="1600" i="0"/>
            </a:p>
          </p:txBody>
        </p:sp>
        <p:sp>
          <p:nvSpPr>
            <p:cNvPr id="30734" name="AutoShape 2" descr="Dark upward diagonal"/>
            <p:cNvSpPr>
              <a:spLocks noChangeArrowheads="1"/>
            </p:cNvSpPr>
            <p:nvPr/>
          </p:nvSpPr>
          <p:spPr bwMode="auto">
            <a:xfrm>
              <a:off x="675640" y="3466886"/>
              <a:ext cx="7858760" cy="1714286"/>
            </a:xfrm>
            <a:prstGeom prst="cube">
              <a:avLst>
                <a:gd name="adj" fmla="val 80870"/>
              </a:avLst>
            </a:prstGeom>
            <a:pattFill prst="dkUpDiag">
              <a:fgClr>
                <a:srgbClr val="000000"/>
              </a:fgClr>
              <a:bgClr>
                <a:srgbClr val="FFFFFF"/>
              </a:bgClr>
            </a:pattFill>
            <a:ln w="9525">
              <a:solidFill>
                <a:srgbClr val="000000"/>
              </a:solidFill>
              <a:miter lim="800000"/>
              <a:headEnd/>
              <a:tailEnd/>
            </a:ln>
          </p:spPr>
          <p:txBody>
            <a:bodyPr/>
            <a:lstStyle/>
            <a:p>
              <a:endParaRPr lang="en-US" sz="1600" i="0">
                <a:latin typeface="Arial Narrow" pitchFamily="34" charset="0"/>
              </a:endParaRPr>
            </a:p>
          </p:txBody>
        </p:sp>
        <p:sp>
          <p:nvSpPr>
            <p:cNvPr id="186" name="Cube 185"/>
            <p:cNvSpPr/>
            <p:nvPr/>
          </p:nvSpPr>
          <p:spPr>
            <a:xfrm>
              <a:off x="676286" y="3325703"/>
              <a:ext cx="7792062" cy="1512781"/>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30736" name="TextBox 186"/>
            <p:cNvSpPr txBox="1">
              <a:spLocks noChangeArrowheads="1"/>
            </p:cNvSpPr>
            <p:nvPr/>
          </p:nvSpPr>
          <p:spPr bwMode="auto">
            <a:xfrm>
              <a:off x="3130441" y="4643770"/>
              <a:ext cx="3158599" cy="263116"/>
            </a:xfrm>
            <a:prstGeom prst="rect">
              <a:avLst/>
            </a:prstGeom>
            <a:noFill/>
            <a:ln w="9525">
              <a:noFill/>
              <a:miter lim="800000"/>
              <a:headEnd/>
              <a:tailEnd/>
            </a:ln>
          </p:spPr>
          <p:txBody>
            <a:bodyPr>
              <a:spAutoFit/>
            </a:bodyPr>
            <a:lstStyle/>
            <a:p>
              <a:r>
                <a:rPr lang="en-US" sz="1300" i="0">
                  <a:latin typeface="Arial Narrow" pitchFamily="34" charset="0"/>
                </a:rPr>
                <a:t>Silicon Oxide</a:t>
              </a:r>
            </a:p>
          </p:txBody>
        </p:sp>
        <p:sp>
          <p:nvSpPr>
            <p:cNvPr id="30737" name="TextBox 187"/>
            <p:cNvSpPr txBox="1">
              <a:spLocks noChangeArrowheads="1"/>
            </p:cNvSpPr>
            <p:nvPr/>
          </p:nvSpPr>
          <p:spPr bwMode="auto">
            <a:xfrm>
              <a:off x="2921000" y="4876511"/>
              <a:ext cx="1320800" cy="276999"/>
            </a:xfrm>
            <a:prstGeom prst="rect">
              <a:avLst/>
            </a:prstGeom>
            <a:solidFill>
              <a:schemeClr val="bg1"/>
            </a:solidFill>
            <a:ln w="9525">
              <a:noFill/>
              <a:miter lim="800000"/>
              <a:headEnd/>
              <a:tailEnd/>
            </a:ln>
          </p:spPr>
          <p:txBody>
            <a:bodyPr>
              <a:spAutoFit/>
            </a:bodyPr>
            <a:lstStyle/>
            <a:p>
              <a:r>
                <a:rPr lang="en-US" sz="1200" i="0">
                  <a:latin typeface="Arial Narrow" pitchFamily="34" charset="0"/>
                </a:rPr>
                <a:t>Peripheral circuits</a:t>
              </a:r>
            </a:p>
          </p:txBody>
        </p:sp>
        <p:sp>
          <p:nvSpPr>
            <p:cNvPr id="30738" name="TextBox 188"/>
            <p:cNvSpPr txBox="1">
              <a:spLocks noChangeArrowheads="1"/>
            </p:cNvSpPr>
            <p:nvPr/>
          </p:nvSpPr>
          <p:spPr bwMode="auto">
            <a:xfrm>
              <a:off x="3849333" y="3209998"/>
              <a:ext cx="3464269" cy="304661"/>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30739" name="AutoShape 2" descr="Dashed vertical"/>
            <p:cNvSpPr>
              <a:spLocks noChangeArrowheads="1"/>
            </p:cNvSpPr>
            <p:nvPr/>
          </p:nvSpPr>
          <p:spPr bwMode="auto">
            <a:xfrm>
              <a:off x="675640" y="2438314"/>
              <a:ext cx="1254760" cy="2400000"/>
            </a:xfrm>
            <a:prstGeom prst="cube">
              <a:avLst>
                <a:gd name="adj" fmla="val 67389"/>
              </a:avLst>
            </a:prstGeom>
            <a:pattFill prst="dashVert">
              <a:fgClr>
                <a:srgbClr val="000000"/>
              </a:fgClr>
              <a:bgClr>
                <a:srgbClr val="FFFFFF"/>
              </a:bgClr>
            </a:pattFill>
            <a:ln w="9525">
              <a:solidFill>
                <a:srgbClr val="000000"/>
              </a:solidFill>
              <a:miter lim="800000"/>
              <a:headEnd/>
              <a:tailEnd/>
            </a:ln>
          </p:spPr>
          <p:txBody>
            <a:bodyPr/>
            <a:lstStyle/>
            <a:p>
              <a:endParaRPr lang="en-US" sz="1600" i="0"/>
            </a:p>
          </p:txBody>
        </p:sp>
        <p:sp>
          <p:nvSpPr>
            <p:cNvPr id="191" name="AutoShape 2" descr="Dark upward diagonal"/>
            <p:cNvSpPr>
              <a:spLocks noChangeArrowheads="1"/>
            </p:cNvSpPr>
            <p:nvPr/>
          </p:nvSpPr>
          <p:spPr bwMode="auto">
            <a:xfrm>
              <a:off x="1600284" y="3278081"/>
              <a:ext cx="6733117" cy="458755"/>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192" name="Cube 191"/>
            <p:cNvSpPr/>
            <p:nvPr/>
          </p:nvSpPr>
          <p:spPr>
            <a:xfrm>
              <a:off x="1600284" y="3209823"/>
              <a:ext cx="6733117" cy="411134"/>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30742" name="TextBox 192"/>
            <p:cNvSpPr txBox="1">
              <a:spLocks noChangeArrowheads="1"/>
            </p:cNvSpPr>
            <p:nvPr/>
          </p:nvSpPr>
          <p:spPr bwMode="auto">
            <a:xfrm>
              <a:off x="3838011" y="2986885"/>
              <a:ext cx="3464269" cy="304661"/>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194" name="AutoShape 2" descr="Dark upward diagonal"/>
            <p:cNvSpPr>
              <a:spLocks noChangeArrowheads="1"/>
            </p:cNvSpPr>
            <p:nvPr/>
          </p:nvSpPr>
          <p:spPr bwMode="auto">
            <a:xfrm>
              <a:off x="1600284" y="3055847"/>
              <a:ext cx="6736292" cy="458755"/>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30744" name="AutoShape 2" descr="Horizontal brick"/>
            <p:cNvSpPr>
              <a:spLocks noChangeArrowheads="1"/>
            </p:cNvSpPr>
            <p:nvPr/>
          </p:nvSpPr>
          <p:spPr bwMode="auto">
            <a:xfrm>
              <a:off x="4241800" y="3124028"/>
              <a:ext cx="443641" cy="544185"/>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196" name="Cube 195"/>
            <p:cNvSpPr/>
            <p:nvPr/>
          </p:nvSpPr>
          <p:spPr>
            <a:xfrm>
              <a:off x="1606634" y="2987588"/>
              <a:ext cx="6663261" cy="411134"/>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30746" name="TextBox 196"/>
            <p:cNvSpPr txBox="1">
              <a:spLocks noChangeArrowheads="1"/>
            </p:cNvSpPr>
            <p:nvPr/>
          </p:nvSpPr>
          <p:spPr bwMode="auto">
            <a:xfrm>
              <a:off x="3849333" y="3004284"/>
              <a:ext cx="3464269" cy="304661"/>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30747" name="TextBox 197"/>
            <p:cNvSpPr txBox="1">
              <a:spLocks noChangeArrowheads="1"/>
            </p:cNvSpPr>
            <p:nvPr/>
          </p:nvSpPr>
          <p:spPr bwMode="auto">
            <a:xfrm>
              <a:off x="3838011" y="2781171"/>
              <a:ext cx="3464269" cy="304661"/>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199" name="AutoShape 2" descr="Dark upward diagonal"/>
            <p:cNvSpPr>
              <a:spLocks noChangeArrowheads="1"/>
            </p:cNvSpPr>
            <p:nvPr/>
          </p:nvSpPr>
          <p:spPr bwMode="auto">
            <a:xfrm>
              <a:off x="1600284" y="2849486"/>
              <a:ext cx="6669612" cy="458755"/>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200" name="Cube 199"/>
            <p:cNvSpPr/>
            <p:nvPr/>
          </p:nvSpPr>
          <p:spPr>
            <a:xfrm>
              <a:off x="1600284" y="2849486"/>
              <a:ext cx="6604519" cy="342876"/>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30750" name="AutoShape 2" descr="Horizontal brick"/>
            <p:cNvSpPr>
              <a:spLocks noChangeArrowheads="1"/>
            </p:cNvSpPr>
            <p:nvPr/>
          </p:nvSpPr>
          <p:spPr bwMode="auto">
            <a:xfrm>
              <a:off x="4907254" y="3672600"/>
              <a:ext cx="655346" cy="338762"/>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30751" name="AutoShape 2" descr="Horizontal brick"/>
            <p:cNvSpPr>
              <a:spLocks noChangeArrowheads="1"/>
            </p:cNvSpPr>
            <p:nvPr/>
          </p:nvSpPr>
          <p:spPr bwMode="auto">
            <a:xfrm>
              <a:off x="5232400" y="3124029"/>
              <a:ext cx="396240" cy="548571"/>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30752" name="AutoShape 2" descr="Horizontal brick"/>
            <p:cNvSpPr>
              <a:spLocks noChangeArrowheads="1"/>
            </p:cNvSpPr>
            <p:nvPr/>
          </p:nvSpPr>
          <p:spPr bwMode="auto">
            <a:xfrm>
              <a:off x="5247313" y="2712600"/>
              <a:ext cx="777567" cy="480000"/>
            </a:xfrm>
            <a:prstGeom prst="cube">
              <a:avLst>
                <a:gd name="adj" fmla="val 77380"/>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30753" name="AutoShape 3" descr="75%"/>
            <p:cNvSpPr>
              <a:spLocks noChangeArrowheads="1"/>
            </p:cNvSpPr>
            <p:nvPr/>
          </p:nvSpPr>
          <p:spPr bwMode="auto">
            <a:xfrm>
              <a:off x="4836160" y="3124029"/>
              <a:ext cx="726440" cy="891429"/>
            </a:xfrm>
            <a:prstGeom prst="cube">
              <a:avLst>
                <a:gd name="adj" fmla="val 13000"/>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30754" name="AutoShape 3" descr="75%"/>
            <p:cNvSpPr>
              <a:spLocks noChangeArrowheads="1"/>
            </p:cNvSpPr>
            <p:nvPr/>
          </p:nvSpPr>
          <p:spPr bwMode="auto">
            <a:xfrm>
              <a:off x="4902200" y="2438314"/>
              <a:ext cx="1122680" cy="822857"/>
            </a:xfrm>
            <a:prstGeom prst="cube">
              <a:avLst>
                <a:gd name="adj" fmla="val 61694"/>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30755" name="TextBox 205"/>
            <p:cNvSpPr txBox="1">
              <a:spLocks noChangeArrowheads="1"/>
            </p:cNvSpPr>
            <p:nvPr/>
          </p:nvSpPr>
          <p:spPr bwMode="auto">
            <a:xfrm>
              <a:off x="3471931" y="4015456"/>
              <a:ext cx="3807709" cy="304661"/>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30756" name="AutoShape 3" descr="75%"/>
            <p:cNvSpPr>
              <a:spLocks noChangeArrowheads="1"/>
            </p:cNvSpPr>
            <p:nvPr/>
          </p:nvSpPr>
          <p:spPr bwMode="auto">
            <a:xfrm>
              <a:off x="5974945" y="3471821"/>
              <a:ext cx="446175" cy="612208"/>
            </a:xfrm>
            <a:prstGeom prst="cube">
              <a:avLst>
                <a:gd name="adj" fmla="val 6019"/>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208" name="AutoShape 2" descr="Dark upward diagonal"/>
            <p:cNvSpPr>
              <a:spLocks noChangeArrowheads="1"/>
            </p:cNvSpPr>
            <p:nvPr/>
          </p:nvSpPr>
          <p:spPr bwMode="auto">
            <a:xfrm>
              <a:off x="1071605" y="4084475"/>
              <a:ext cx="6501322" cy="338113"/>
            </a:xfrm>
            <a:prstGeom prst="cube">
              <a:avLst>
                <a:gd name="adj" fmla="val 77054"/>
              </a:avLst>
            </a:prstGeom>
            <a:solidFill>
              <a:schemeClr val="tx1"/>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209" name="AutoShape 2" descr="Dark upward diagonal"/>
            <p:cNvSpPr>
              <a:spLocks noChangeArrowheads="1"/>
            </p:cNvSpPr>
            <p:nvPr/>
          </p:nvSpPr>
          <p:spPr bwMode="auto">
            <a:xfrm>
              <a:off x="6768003" y="3633656"/>
              <a:ext cx="841441" cy="474629"/>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210" name="Cube 209"/>
            <p:cNvSpPr/>
            <p:nvPr/>
          </p:nvSpPr>
          <p:spPr>
            <a:xfrm>
              <a:off x="1071605" y="4084475"/>
              <a:ext cx="6515612" cy="223821"/>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30760" name="TextBox 210"/>
            <p:cNvSpPr txBox="1">
              <a:spLocks noChangeArrowheads="1"/>
            </p:cNvSpPr>
            <p:nvPr/>
          </p:nvSpPr>
          <p:spPr bwMode="auto">
            <a:xfrm>
              <a:off x="3460609" y="3792343"/>
              <a:ext cx="3807709" cy="304661"/>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212" name="AutoShape 2" descr="Dark upward diagonal"/>
            <p:cNvSpPr>
              <a:spLocks noChangeArrowheads="1"/>
            </p:cNvSpPr>
            <p:nvPr/>
          </p:nvSpPr>
          <p:spPr bwMode="auto">
            <a:xfrm>
              <a:off x="2074984" y="3822555"/>
              <a:ext cx="1035131" cy="288905"/>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213" name="AutoShape 2" descr="Dark upward diagonal"/>
            <p:cNvSpPr>
              <a:spLocks noChangeArrowheads="1"/>
            </p:cNvSpPr>
            <p:nvPr/>
          </p:nvSpPr>
          <p:spPr bwMode="auto">
            <a:xfrm>
              <a:off x="2009891" y="3724137"/>
              <a:ext cx="1035131" cy="287318"/>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600" i="0">
                <a:latin typeface="Arial Narrow" pitchFamily="34" charset="0"/>
              </a:endParaRPr>
            </a:p>
          </p:txBody>
        </p:sp>
        <p:sp>
          <p:nvSpPr>
            <p:cNvPr id="214" name="AutoShape 2" descr="Dark upward diagonal"/>
            <p:cNvSpPr>
              <a:spLocks noChangeArrowheads="1"/>
            </p:cNvSpPr>
            <p:nvPr/>
          </p:nvSpPr>
          <p:spPr bwMode="auto">
            <a:xfrm>
              <a:off x="2009891" y="3655880"/>
              <a:ext cx="1035131" cy="287317"/>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215" name="AutoShape 2" descr="Dark upward diagonal"/>
            <p:cNvSpPr>
              <a:spLocks noChangeArrowheads="1"/>
            </p:cNvSpPr>
            <p:nvPr/>
          </p:nvSpPr>
          <p:spPr bwMode="auto">
            <a:xfrm>
              <a:off x="1073192" y="3809856"/>
              <a:ext cx="6602931" cy="388911"/>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30765" name="AutoShape 3" descr="75%"/>
            <p:cNvSpPr>
              <a:spLocks noChangeArrowheads="1"/>
            </p:cNvSpPr>
            <p:nvPr/>
          </p:nvSpPr>
          <p:spPr bwMode="auto">
            <a:xfrm>
              <a:off x="4209559" y="3124029"/>
              <a:ext cx="428481" cy="960000"/>
            </a:xfrm>
            <a:prstGeom prst="cube">
              <a:avLst>
                <a:gd name="adj" fmla="val 100000"/>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217" name="Cube 216"/>
            <p:cNvSpPr/>
            <p:nvPr/>
          </p:nvSpPr>
          <p:spPr>
            <a:xfrm>
              <a:off x="1071605" y="3809856"/>
              <a:ext cx="6504498" cy="274619"/>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18" name="AutoShape 2" descr="Dark upward diagonal"/>
            <p:cNvSpPr>
              <a:spLocks noChangeArrowheads="1"/>
            </p:cNvSpPr>
            <p:nvPr/>
          </p:nvSpPr>
          <p:spPr bwMode="auto">
            <a:xfrm>
              <a:off x="6685446" y="3535238"/>
              <a:ext cx="858904" cy="480978"/>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600" i="0">
                <a:latin typeface="Arial Narrow" pitchFamily="34" charset="0"/>
              </a:endParaRPr>
            </a:p>
          </p:txBody>
        </p:sp>
        <p:sp>
          <p:nvSpPr>
            <p:cNvPr id="219" name="AutoShape 2" descr="Dark upward diagonal"/>
            <p:cNvSpPr>
              <a:spLocks noChangeArrowheads="1"/>
            </p:cNvSpPr>
            <p:nvPr/>
          </p:nvSpPr>
          <p:spPr bwMode="auto">
            <a:xfrm>
              <a:off x="6685446" y="3466980"/>
              <a:ext cx="858904" cy="479391"/>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30769" name="TextBox 219"/>
            <p:cNvSpPr txBox="1">
              <a:spLocks noChangeArrowheads="1"/>
            </p:cNvSpPr>
            <p:nvPr/>
          </p:nvSpPr>
          <p:spPr bwMode="auto">
            <a:xfrm>
              <a:off x="3444718" y="3586628"/>
              <a:ext cx="3025242" cy="304661"/>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221" name="AutoShape 2" descr="Dark upward diagonal"/>
            <p:cNvSpPr>
              <a:spLocks noChangeArrowheads="1"/>
            </p:cNvSpPr>
            <p:nvPr/>
          </p:nvSpPr>
          <p:spPr bwMode="auto">
            <a:xfrm>
              <a:off x="6618766" y="3398723"/>
              <a:ext cx="858904" cy="479391"/>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600" i="0">
                <a:latin typeface="Arial Narrow" pitchFamily="34" charset="0"/>
              </a:endParaRPr>
            </a:p>
          </p:txBody>
        </p:sp>
        <p:sp>
          <p:nvSpPr>
            <p:cNvPr id="222" name="AutoShape 2" descr="Dark upward diagonal"/>
            <p:cNvSpPr>
              <a:spLocks noChangeArrowheads="1"/>
            </p:cNvSpPr>
            <p:nvPr/>
          </p:nvSpPr>
          <p:spPr bwMode="auto">
            <a:xfrm>
              <a:off x="1073192" y="3673340"/>
              <a:ext cx="6602931" cy="320653"/>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223" name="AutoShape 2" descr="Dark upward diagonal"/>
            <p:cNvSpPr>
              <a:spLocks noChangeArrowheads="1"/>
            </p:cNvSpPr>
            <p:nvPr/>
          </p:nvSpPr>
          <p:spPr bwMode="auto">
            <a:xfrm>
              <a:off x="6545735" y="3260619"/>
              <a:ext cx="941461" cy="476217"/>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224" name="AutoShape 2" descr="Dark upward diagonal"/>
            <p:cNvSpPr>
              <a:spLocks noChangeArrowheads="1"/>
            </p:cNvSpPr>
            <p:nvPr/>
          </p:nvSpPr>
          <p:spPr bwMode="auto">
            <a:xfrm>
              <a:off x="6545735" y="3124104"/>
              <a:ext cx="941461" cy="617495"/>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600" i="0">
                <a:latin typeface="Arial Narrow" pitchFamily="34" charset="0"/>
              </a:endParaRPr>
            </a:p>
          </p:txBody>
        </p:sp>
        <p:sp>
          <p:nvSpPr>
            <p:cNvPr id="30774" name="AutoShape 2" descr="Horizontal brick"/>
            <p:cNvSpPr>
              <a:spLocks noChangeArrowheads="1"/>
            </p:cNvSpPr>
            <p:nvPr/>
          </p:nvSpPr>
          <p:spPr bwMode="auto">
            <a:xfrm>
              <a:off x="3340672" y="3124028"/>
              <a:ext cx="443641" cy="544185"/>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30775" name="AutoShape 2" descr="Horizontal brick"/>
            <p:cNvSpPr>
              <a:spLocks noChangeArrowheads="1"/>
            </p:cNvSpPr>
            <p:nvPr/>
          </p:nvSpPr>
          <p:spPr bwMode="auto">
            <a:xfrm>
              <a:off x="2473897" y="3124028"/>
              <a:ext cx="443641" cy="544185"/>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30776" name="AutoShape 3" descr="75%"/>
            <p:cNvSpPr>
              <a:spLocks noChangeArrowheads="1"/>
            </p:cNvSpPr>
            <p:nvPr/>
          </p:nvSpPr>
          <p:spPr bwMode="auto">
            <a:xfrm>
              <a:off x="3284999" y="3124029"/>
              <a:ext cx="446175" cy="612208"/>
            </a:xfrm>
            <a:prstGeom prst="cube">
              <a:avLst>
                <a:gd name="adj" fmla="val 6019"/>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30777" name="AutoShape 3" descr="75%"/>
            <p:cNvSpPr>
              <a:spLocks noChangeArrowheads="1"/>
            </p:cNvSpPr>
            <p:nvPr/>
          </p:nvSpPr>
          <p:spPr bwMode="auto">
            <a:xfrm>
              <a:off x="2201660" y="3124029"/>
              <a:ext cx="651879" cy="612208"/>
            </a:xfrm>
            <a:prstGeom prst="cube">
              <a:avLst>
                <a:gd name="adj" fmla="val 39009"/>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229" name="Cube 228"/>
            <p:cNvSpPr/>
            <p:nvPr/>
          </p:nvSpPr>
          <p:spPr>
            <a:xfrm>
              <a:off x="1071605" y="3673340"/>
              <a:ext cx="6504498" cy="206361"/>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sp>
          <p:nvSpPr>
            <p:cNvPr id="230" name="AutoShape 2" descr="Dark upward diagonal"/>
            <p:cNvSpPr>
              <a:spLocks noChangeArrowheads="1"/>
            </p:cNvSpPr>
            <p:nvPr/>
          </p:nvSpPr>
          <p:spPr bwMode="auto">
            <a:xfrm>
              <a:off x="6091674" y="4289247"/>
              <a:ext cx="857317" cy="480979"/>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231" name="AutoShape 2" descr="Dark upward diagonal"/>
            <p:cNvSpPr>
              <a:spLocks noChangeArrowheads="1"/>
            </p:cNvSpPr>
            <p:nvPr/>
          </p:nvSpPr>
          <p:spPr bwMode="auto">
            <a:xfrm>
              <a:off x="6091674" y="4220990"/>
              <a:ext cx="857317" cy="479391"/>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600" i="0">
                <a:latin typeface="Arial Narrow" pitchFamily="34" charset="0"/>
              </a:endParaRPr>
            </a:p>
          </p:txBody>
        </p:sp>
        <p:sp>
          <p:nvSpPr>
            <p:cNvPr id="232" name="AutoShape 2" descr="Dark upward diagonal"/>
            <p:cNvSpPr>
              <a:spLocks noChangeArrowheads="1"/>
            </p:cNvSpPr>
            <p:nvPr/>
          </p:nvSpPr>
          <p:spPr bwMode="auto">
            <a:xfrm>
              <a:off x="6091674" y="4152732"/>
              <a:ext cx="857317" cy="479391"/>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233" name="AutoShape 2" descr="Dark upward diagonal"/>
            <p:cNvSpPr>
              <a:spLocks noChangeArrowheads="1"/>
            </p:cNvSpPr>
            <p:nvPr/>
          </p:nvSpPr>
          <p:spPr bwMode="auto">
            <a:xfrm>
              <a:off x="6024994" y="4084475"/>
              <a:ext cx="923998" cy="479391"/>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600" i="0">
                <a:latin typeface="Arial Narrow" pitchFamily="34" charset="0"/>
              </a:endParaRPr>
            </a:p>
          </p:txBody>
        </p:sp>
        <p:sp>
          <p:nvSpPr>
            <p:cNvPr id="234" name="AutoShape 2" descr="Dark upward diagonal"/>
            <p:cNvSpPr>
              <a:spLocks noChangeArrowheads="1"/>
            </p:cNvSpPr>
            <p:nvPr/>
          </p:nvSpPr>
          <p:spPr bwMode="auto">
            <a:xfrm>
              <a:off x="6042458" y="4016216"/>
              <a:ext cx="841441" cy="406372"/>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600" i="0">
                <a:latin typeface="Arial Narrow" pitchFamily="34" charset="0"/>
              </a:endParaRPr>
            </a:p>
          </p:txBody>
        </p:sp>
        <p:sp>
          <p:nvSpPr>
            <p:cNvPr id="235" name="AutoShape 2" descr="Dark upward diagonal"/>
            <p:cNvSpPr>
              <a:spLocks noChangeArrowheads="1"/>
            </p:cNvSpPr>
            <p:nvPr/>
          </p:nvSpPr>
          <p:spPr bwMode="auto">
            <a:xfrm>
              <a:off x="6042458" y="3878114"/>
              <a:ext cx="841441" cy="406372"/>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600" i="0">
                <a:latin typeface="Arial Narrow" pitchFamily="34" charset="0"/>
              </a:endParaRPr>
            </a:p>
          </p:txBody>
        </p:sp>
        <p:sp>
          <p:nvSpPr>
            <p:cNvPr id="30785" name="AutoShape 2" descr="Horizontal brick"/>
            <p:cNvSpPr>
              <a:spLocks noChangeArrowheads="1"/>
            </p:cNvSpPr>
            <p:nvPr/>
          </p:nvSpPr>
          <p:spPr bwMode="auto">
            <a:xfrm>
              <a:off x="1650173" y="4358314"/>
              <a:ext cx="668655" cy="342857"/>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30786" name="AutoShape 2" descr="Horizontal brick"/>
            <p:cNvSpPr>
              <a:spLocks noChangeArrowheads="1"/>
            </p:cNvSpPr>
            <p:nvPr/>
          </p:nvSpPr>
          <p:spPr bwMode="auto">
            <a:xfrm>
              <a:off x="2574733" y="4358314"/>
              <a:ext cx="668655" cy="342857"/>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30787" name="AutoShape 2" descr="Horizontal brick"/>
            <p:cNvSpPr>
              <a:spLocks noChangeArrowheads="1"/>
            </p:cNvSpPr>
            <p:nvPr/>
          </p:nvSpPr>
          <p:spPr bwMode="auto">
            <a:xfrm>
              <a:off x="1922384" y="3809743"/>
              <a:ext cx="396444" cy="542018"/>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30788" name="AutoShape 2" descr="Horizontal brick"/>
            <p:cNvSpPr>
              <a:spLocks noChangeArrowheads="1"/>
            </p:cNvSpPr>
            <p:nvPr/>
          </p:nvSpPr>
          <p:spPr bwMode="auto">
            <a:xfrm>
              <a:off x="2789151" y="3809743"/>
              <a:ext cx="396009" cy="542018"/>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30789" name="AutoShape 2" descr="Horizontal brick"/>
            <p:cNvSpPr>
              <a:spLocks noChangeArrowheads="1"/>
            </p:cNvSpPr>
            <p:nvPr/>
          </p:nvSpPr>
          <p:spPr bwMode="auto">
            <a:xfrm>
              <a:off x="1869796" y="3601642"/>
              <a:ext cx="884074" cy="203971"/>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30790" name="AutoShape 2" descr="Horizontal brick"/>
            <p:cNvSpPr>
              <a:spLocks noChangeArrowheads="1"/>
            </p:cNvSpPr>
            <p:nvPr/>
          </p:nvSpPr>
          <p:spPr bwMode="auto">
            <a:xfrm>
              <a:off x="2794356" y="3601642"/>
              <a:ext cx="884074" cy="203971"/>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30791" name="AutoShape 2" descr="Horizontal brick"/>
            <p:cNvSpPr>
              <a:spLocks noChangeArrowheads="1"/>
            </p:cNvSpPr>
            <p:nvPr/>
          </p:nvSpPr>
          <p:spPr bwMode="auto">
            <a:xfrm>
              <a:off x="3383989" y="2781171"/>
              <a:ext cx="733364" cy="340115"/>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30792" name="AutoShape 2" descr="Horizontal brick"/>
            <p:cNvSpPr>
              <a:spLocks noChangeArrowheads="1"/>
            </p:cNvSpPr>
            <p:nvPr/>
          </p:nvSpPr>
          <p:spPr bwMode="auto">
            <a:xfrm>
              <a:off x="2451174" y="2849742"/>
              <a:ext cx="733364" cy="340115"/>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30793" name="AutoShape 3" descr="75%"/>
            <p:cNvSpPr>
              <a:spLocks noChangeArrowheads="1"/>
            </p:cNvSpPr>
            <p:nvPr/>
          </p:nvSpPr>
          <p:spPr bwMode="auto">
            <a:xfrm>
              <a:off x="1475753" y="3741172"/>
              <a:ext cx="792480" cy="1028571"/>
            </a:xfrm>
            <a:prstGeom prst="cube">
              <a:avLst>
                <a:gd name="adj" fmla="val 48366"/>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30794" name="AutoShape 3" descr="75%"/>
            <p:cNvSpPr>
              <a:spLocks noChangeArrowheads="1"/>
            </p:cNvSpPr>
            <p:nvPr/>
          </p:nvSpPr>
          <p:spPr bwMode="auto">
            <a:xfrm>
              <a:off x="1794058" y="3398313"/>
              <a:ext cx="796741" cy="408140"/>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30795" name="AutoShape 3" descr="75%"/>
            <p:cNvSpPr>
              <a:spLocks noChangeArrowheads="1"/>
            </p:cNvSpPr>
            <p:nvPr/>
          </p:nvSpPr>
          <p:spPr bwMode="auto">
            <a:xfrm>
              <a:off x="2718618" y="3398313"/>
              <a:ext cx="796741" cy="408140"/>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30796" name="AutoShape 3" descr="75%"/>
            <p:cNvSpPr>
              <a:spLocks noChangeArrowheads="1"/>
            </p:cNvSpPr>
            <p:nvPr/>
          </p:nvSpPr>
          <p:spPr bwMode="auto">
            <a:xfrm>
              <a:off x="3266112" y="2712600"/>
              <a:ext cx="843608" cy="365918"/>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30797" name="AutoShape 3" descr="75%"/>
            <p:cNvSpPr>
              <a:spLocks noChangeArrowheads="1"/>
            </p:cNvSpPr>
            <p:nvPr/>
          </p:nvSpPr>
          <p:spPr bwMode="auto">
            <a:xfrm>
              <a:off x="1460308" y="2438314"/>
              <a:ext cx="1717040" cy="1714286"/>
            </a:xfrm>
            <a:prstGeom prst="cube">
              <a:avLst>
                <a:gd name="adj" fmla="val 78380"/>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30798" name="AutoShape 3" descr="75%"/>
            <p:cNvSpPr>
              <a:spLocks noChangeArrowheads="1"/>
            </p:cNvSpPr>
            <p:nvPr/>
          </p:nvSpPr>
          <p:spPr bwMode="auto">
            <a:xfrm>
              <a:off x="2384868" y="3809743"/>
              <a:ext cx="726440" cy="891429"/>
            </a:xfrm>
            <a:prstGeom prst="cube">
              <a:avLst>
                <a:gd name="adj" fmla="val 36245"/>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30799" name="AutoShape 3" descr="75%"/>
            <p:cNvSpPr>
              <a:spLocks noChangeArrowheads="1"/>
            </p:cNvSpPr>
            <p:nvPr/>
          </p:nvSpPr>
          <p:spPr bwMode="auto">
            <a:xfrm>
              <a:off x="2384868" y="2369743"/>
              <a:ext cx="1717040" cy="1714286"/>
            </a:xfrm>
            <a:prstGeom prst="cube">
              <a:avLst>
                <a:gd name="adj" fmla="val 78380"/>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30800" name="AutoShape 2" descr="Horizontal brick"/>
            <p:cNvSpPr>
              <a:spLocks noChangeArrowheads="1"/>
            </p:cNvSpPr>
            <p:nvPr/>
          </p:nvSpPr>
          <p:spPr bwMode="auto">
            <a:xfrm>
              <a:off x="3433253" y="4358314"/>
              <a:ext cx="668655" cy="342857"/>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30801" name="AutoShape 2" descr="Horizontal brick"/>
            <p:cNvSpPr>
              <a:spLocks noChangeArrowheads="1"/>
            </p:cNvSpPr>
            <p:nvPr/>
          </p:nvSpPr>
          <p:spPr bwMode="auto">
            <a:xfrm>
              <a:off x="3647515" y="3809743"/>
              <a:ext cx="388353" cy="542018"/>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30802" name="AutoShape 2" descr="Horizontal brick"/>
            <p:cNvSpPr>
              <a:spLocks noChangeArrowheads="1"/>
            </p:cNvSpPr>
            <p:nvPr/>
          </p:nvSpPr>
          <p:spPr bwMode="auto">
            <a:xfrm>
              <a:off x="3667516" y="3604029"/>
              <a:ext cx="574284" cy="201632"/>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30803" name="AutoShape 2" descr="Horizontal brick"/>
            <p:cNvSpPr>
              <a:spLocks noChangeArrowheads="1"/>
            </p:cNvSpPr>
            <p:nvPr/>
          </p:nvSpPr>
          <p:spPr bwMode="auto">
            <a:xfrm>
              <a:off x="4168836" y="2781171"/>
              <a:ext cx="733364" cy="340115"/>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30804" name="AutoShape 3" descr="75%"/>
            <p:cNvSpPr>
              <a:spLocks noChangeArrowheads="1"/>
            </p:cNvSpPr>
            <p:nvPr/>
          </p:nvSpPr>
          <p:spPr bwMode="auto">
            <a:xfrm>
              <a:off x="3577138" y="3398313"/>
              <a:ext cx="796741" cy="408140"/>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30805" name="AutoShape 3" descr="75%"/>
            <p:cNvSpPr>
              <a:spLocks noChangeArrowheads="1"/>
            </p:cNvSpPr>
            <p:nvPr/>
          </p:nvSpPr>
          <p:spPr bwMode="auto">
            <a:xfrm>
              <a:off x="4175760" y="2781171"/>
              <a:ext cx="843608" cy="365918"/>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30806" name="AutoShape 3" descr="75%"/>
            <p:cNvSpPr>
              <a:spLocks noChangeArrowheads="1"/>
            </p:cNvSpPr>
            <p:nvPr/>
          </p:nvSpPr>
          <p:spPr bwMode="auto">
            <a:xfrm>
              <a:off x="3243388" y="3809743"/>
              <a:ext cx="726440" cy="891429"/>
            </a:xfrm>
            <a:prstGeom prst="cube">
              <a:avLst>
                <a:gd name="adj" fmla="val 36245"/>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30807" name="AutoShape 3" descr="75%"/>
            <p:cNvSpPr>
              <a:spLocks noChangeArrowheads="1"/>
            </p:cNvSpPr>
            <p:nvPr/>
          </p:nvSpPr>
          <p:spPr bwMode="auto">
            <a:xfrm>
              <a:off x="3243388" y="2369743"/>
              <a:ext cx="1717040" cy="1714286"/>
            </a:xfrm>
            <a:prstGeom prst="cube">
              <a:avLst>
                <a:gd name="adj" fmla="val 78380"/>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30808" name="AutoShape 2" descr="Horizontal brick"/>
            <p:cNvSpPr>
              <a:spLocks noChangeArrowheads="1"/>
            </p:cNvSpPr>
            <p:nvPr/>
          </p:nvSpPr>
          <p:spPr bwMode="auto">
            <a:xfrm>
              <a:off x="5504410" y="4358314"/>
              <a:ext cx="668655" cy="342857"/>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30809" name="AutoShape 2" descr="Horizontal brick"/>
            <p:cNvSpPr>
              <a:spLocks noChangeArrowheads="1"/>
            </p:cNvSpPr>
            <p:nvPr/>
          </p:nvSpPr>
          <p:spPr bwMode="auto">
            <a:xfrm>
              <a:off x="5718672" y="3809743"/>
              <a:ext cx="388353" cy="542018"/>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30810" name="AutoShape 2" descr="Horizontal brick"/>
            <p:cNvSpPr>
              <a:spLocks noChangeArrowheads="1"/>
            </p:cNvSpPr>
            <p:nvPr/>
          </p:nvSpPr>
          <p:spPr bwMode="auto">
            <a:xfrm>
              <a:off x="5737232" y="3604029"/>
              <a:ext cx="567914" cy="201632"/>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600" i="0"/>
            </a:p>
          </p:txBody>
        </p:sp>
        <p:sp>
          <p:nvSpPr>
            <p:cNvPr id="30811" name="AutoShape 3" descr="75%"/>
            <p:cNvSpPr>
              <a:spLocks noChangeArrowheads="1"/>
            </p:cNvSpPr>
            <p:nvPr/>
          </p:nvSpPr>
          <p:spPr bwMode="auto">
            <a:xfrm>
              <a:off x="5314545" y="3809743"/>
              <a:ext cx="726440" cy="891429"/>
            </a:xfrm>
            <a:prstGeom prst="cube">
              <a:avLst>
                <a:gd name="adj" fmla="val 13000"/>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30812" name="AutoShape 3" descr="75%"/>
            <p:cNvSpPr>
              <a:spLocks noChangeArrowheads="1"/>
            </p:cNvSpPr>
            <p:nvPr/>
          </p:nvSpPr>
          <p:spPr bwMode="auto">
            <a:xfrm>
              <a:off x="5298440" y="3124029"/>
              <a:ext cx="1122680" cy="822857"/>
            </a:xfrm>
            <a:prstGeom prst="cube">
              <a:avLst>
                <a:gd name="adj" fmla="val 61694"/>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sp>
          <p:nvSpPr>
            <p:cNvPr id="30813" name="AutoShape 3" descr="Dashed upward diagonal"/>
            <p:cNvSpPr>
              <a:spLocks noChangeArrowheads="1"/>
            </p:cNvSpPr>
            <p:nvPr/>
          </p:nvSpPr>
          <p:spPr bwMode="auto">
            <a:xfrm>
              <a:off x="5628640" y="3124029"/>
              <a:ext cx="396240" cy="342857"/>
            </a:xfrm>
            <a:prstGeom prst="cube">
              <a:avLst>
                <a:gd name="adj" fmla="val 30218"/>
              </a:avLst>
            </a:prstGeom>
            <a:pattFill prst="dashUpDiag">
              <a:fgClr>
                <a:srgbClr val="000000"/>
              </a:fgClr>
              <a:bgClr>
                <a:srgbClr val="FFFFFF"/>
              </a:bgClr>
            </a:pattFill>
            <a:ln w="9525">
              <a:solidFill>
                <a:srgbClr val="000000"/>
              </a:solidFill>
              <a:miter lim="800000"/>
              <a:headEnd/>
              <a:tailEnd/>
            </a:ln>
          </p:spPr>
          <p:txBody>
            <a:bodyPr/>
            <a:lstStyle/>
            <a:p>
              <a:endParaRPr lang="en-US" sz="1600" i="0"/>
            </a:p>
          </p:txBody>
        </p:sp>
        <p:sp>
          <p:nvSpPr>
            <p:cNvPr id="30814" name="AutoShape 3" descr="Dashed upward diagonal"/>
            <p:cNvSpPr>
              <a:spLocks noChangeArrowheads="1"/>
            </p:cNvSpPr>
            <p:nvPr/>
          </p:nvSpPr>
          <p:spPr bwMode="auto">
            <a:xfrm>
              <a:off x="5298440" y="2438314"/>
              <a:ext cx="396240" cy="342857"/>
            </a:xfrm>
            <a:prstGeom prst="cube">
              <a:avLst>
                <a:gd name="adj" fmla="val 30218"/>
              </a:avLst>
            </a:prstGeom>
            <a:pattFill prst="dashUpDiag">
              <a:fgClr>
                <a:srgbClr val="000000"/>
              </a:fgClr>
              <a:bgClr>
                <a:srgbClr val="FFFFFF"/>
              </a:bgClr>
            </a:pattFill>
            <a:ln w="9525">
              <a:solidFill>
                <a:srgbClr val="000000"/>
              </a:solidFill>
              <a:miter lim="800000"/>
              <a:headEnd/>
              <a:tailEnd/>
            </a:ln>
          </p:spPr>
          <p:txBody>
            <a:bodyPr/>
            <a:lstStyle/>
            <a:p>
              <a:endParaRPr lang="en-US" sz="1600" i="0"/>
            </a:p>
          </p:txBody>
        </p:sp>
        <p:sp>
          <p:nvSpPr>
            <p:cNvPr id="30815" name="AutoShape 3" descr="Dashed upward diagonal"/>
            <p:cNvSpPr>
              <a:spLocks noChangeArrowheads="1"/>
            </p:cNvSpPr>
            <p:nvPr/>
          </p:nvSpPr>
          <p:spPr bwMode="auto">
            <a:xfrm>
              <a:off x="939800" y="2918314"/>
              <a:ext cx="6207760" cy="342857"/>
            </a:xfrm>
            <a:prstGeom prst="cube">
              <a:avLst>
                <a:gd name="adj" fmla="val 30218"/>
              </a:avLst>
            </a:prstGeom>
            <a:pattFill prst="dashUpDiag">
              <a:fgClr>
                <a:srgbClr val="000000"/>
              </a:fgClr>
              <a:bgClr>
                <a:srgbClr val="FFFFFF"/>
              </a:bgClr>
            </a:pattFill>
            <a:ln w="9525">
              <a:solidFill>
                <a:srgbClr val="000000"/>
              </a:solidFill>
              <a:miter lim="800000"/>
              <a:headEnd/>
              <a:tailEnd/>
            </a:ln>
          </p:spPr>
          <p:txBody>
            <a:bodyPr/>
            <a:lstStyle/>
            <a:p>
              <a:endParaRPr lang="en-US" sz="1600" i="0"/>
            </a:p>
          </p:txBody>
        </p:sp>
        <p:sp>
          <p:nvSpPr>
            <p:cNvPr id="30816" name="AutoShape 3" descr="Dashed upward diagonal"/>
            <p:cNvSpPr>
              <a:spLocks noChangeArrowheads="1"/>
            </p:cNvSpPr>
            <p:nvPr/>
          </p:nvSpPr>
          <p:spPr bwMode="auto">
            <a:xfrm>
              <a:off x="1270000" y="2232600"/>
              <a:ext cx="6207760" cy="342857"/>
            </a:xfrm>
            <a:prstGeom prst="cube">
              <a:avLst>
                <a:gd name="adj" fmla="val 30218"/>
              </a:avLst>
            </a:prstGeom>
            <a:pattFill prst="dashUpDiag">
              <a:fgClr>
                <a:srgbClr val="000000"/>
              </a:fgClr>
              <a:bgClr>
                <a:srgbClr val="FFFFFF"/>
              </a:bgClr>
            </a:pattFill>
            <a:ln w="9525">
              <a:solidFill>
                <a:srgbClr val="000000"/>
              </a:solidFill>
              <a:miter lim="800000"/>
              <a:headEnd/>
              <a:tailEnd/>
            </a:ln>
          </p:spPr>
          <p:txBody>
            <a:bodyPr/>
            <a:lstStyle/>
            <a:p>
              <a:endParaRPr lang="en-US" sz="1600" i="0"/>
            </a:p>
          </p:txBody>
        </p:sp>
        <p:sp>
          <p:nvSpPr>
            <p:cNvPr id="268" name="Freeform 267"/>
            <p:cNvSpPr/>
            <p:nvPr/>
          </p:nvSpPr>
          <p:spPr>
            <a:xfrm>
              <a:off x="2113087" y="1879591"/>
              <a:ext cx="722369" cy="379386"/>
            </a:xfrm>
            <a:custGeom>
              <a:avLst/>
              <a:gdLst>
                <a:gd name="connsiteX0" fmla="*/ 7257 w 834572"/>
                <a:gd name="connsiteY0" fmla="*/ 420915 h 420915"/>
                <a:gd name="connsiteX1" fmla="*/ 137886 w 834572"/>
                <a:gd name="connsiteY1" fmla="*/ 87086 h 420915"/>
                <a:gd name="connsiteX2" fmla="*/ 834572 w 834572"/>
                <a:gd name="connsiteY2" fmla="*/ 0 h 420915"/>
              </a:gdLst>
              <a:ahLst/>
              <a:cxnLst>
                <a:cxn ang="0">
                  <a:pos x="connsiteX0" y="connsiteY0"/>
                </a:cxn>
                <a:cxn ang="0">
                  <a:pos x="connsiteX1" y="connsiteY1"/>
                </a:cxn>
                <a:cxn ang="0">
                  <a:pos x="connsiteX2" y="connsiteY2"/>
                </a:cxn>
              </a:cxnLst>
              <a:rect l="l" t="t" r="r" b="b"/>
              <a:pathLst>
                <a:path w="834572" h="420915">
                  <a:moveTo>
                    <a:pt x="7257" y="420915"/>
                  </a:moveTo>
                  <a:cubicBezTo>
                    <a:pt x="3628" y="289076"/>
                    <a:pt x="0" y="157238"/>
                    <a:pt x="137886" y="87086"/>
                  </a:cubicBezTo>
                  <a:cubicBezTo>
                    <a:pt x="275772" y="16934"/>
                    <a:pt x="555172" y="8467"/>
                    <a:pt x="834572"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i="0"/>
            </a:p>
          </p:txBody>
        </p:sp>
        <p:sp>
          <p:nvSpPr>
            <p:cNvPr id="30818" name="TextBox 268"/>
            <p:cNvSpPr txBox="1">
              <a:spLocks noChangeArrowheads="1"/>
            </p:cNvSpPr>
            <p:nvPr/>
          </p:nvSpPr>
          <p:spPr bwMode="auto">
            <a:xfrm>
              <a:off x="2987040" y="1752600"/>
              <a:ext cx="2839720" cy="338554"/>
            </a:xfrm>
            <a:prstGeom prst="rect">
              <a:avLst/>
            </a:prstGeom>
            <a:noFill/>
            <a:ln w="9525">
              <a:noFill/>
              <a:miter lim="800000"/>
              <a:headEnd/>
              <a:tailEnd/>
            </a:ln>
          </p:spPr>
          <p:txBody>
            <a:bodyPr>
              <a:spAutoFit/>
            </a:bodyPr>
            <a:lstStyle/>
            <a:p>
              <a:r>
                <a:rPr lang="en-US" sz="1600" i="0">
                  <a:latin typeface="Arial Narrow" pitchFamily="34" charset="0"/>
                </a:rPr>
                <a:t>Wiring for select gates</a:t>
              </a:r>
            </a:p>
          </p:txBody>
        </p:sp>
        <p:sp>
          <p:nvSpPr>
            <p:cNvPr id="30819" name="TextBox 269"/>
            <p:cNvSpPr txBox="1">
              <a:spLocks noChangeArrowheads="1"/>
            </p:cNvSpPr>
            <p:nvPr/>
          </p:nvSpPr>
          <p:spPr bwMode="auto">
            <a:xfrm>
              <a:off x="894080" y="5334000"/>
              <a:ext cx="2839720" cy="338554"/>
            </a:xfrm>
            <a:prstGeom prst="rect">
              <a:avLst/>
            </a:prstGeom>
            <a:noFill/>
            <a:ln w="9525">
              <a:noFill/>
              <a:miter lim="800000"/>
              <a:headEnd/>
              <a:tailEnd/>
            </a:ln>
          </p:spPr>
          <p:txBody>
            <a:bodyPr>
              <a:spAutoFit/>
            </a:bodyPr>
            <a:lstStyle/>
            <a:p>
              <a:r>
                <a:rPr lang="en-US" sz="1600" i="0">
                  <a:latin typeface="Arial Narrow" pitchFamily="34" charset="0"/>
                </a:rPr>
                <a:t>Cell source regions</a:t>
              </a:r>
            </a:p>
          </p:txBody>
        </p:sp>
        <p:sp>
          <p:nvSpPr>
            <p:cNvPr id="271" name="Freeform 270"/>
            <p:cNvSpPr/>
            <p:nvPr/>
          </p:nvSpPr>
          <p:spPr>
            <a:xfrm>
              <a:off x="728678" y="4309884"/>
              <a:ext cx="211154" cy="1214352"/>
            </a:xfrm>
            <a:custGeom>
              <a:avLst/>
              <a:gdLst>
                <a:gd name="connsiteX0" fmla="*/ 195943 w 195943"/>
                <a:gd name="connsiteY0" fmla="*/ 1088572 h 1088572"/>
                <a:gd name="connsiteX1" fmla="*/ 7257 w 195943"/>
                <a:gd name="connsiteY1" fmla="*/ 449943 h 1088572"/>
                <a:gd name="connsiteX2" fmla="*/ 152400 w 195943"/>
                <a:gd name="connsiteY2" fmla="*/ 0 h 1088572"/>
              </a:gdLst>
              <a:ahLst/>
              <a:cxnLst>
                <a:cxn ang="0">
                  <a:pos x="connsiteX0" y="connsiteY0"/>
                </a:cxn>
                <a:cxn ang="0">
                  <a:pos x="connsiteX1" y="connsiteY1"/>
                </a:cxn>
                <a:cxn ang="0">
                  <a:pos x="connsiteX2" y="connsiteY2"/>
                </a:cxn>
              </a:cxnLst>
              <a:rect l="l" t="t" r="r" b="b"/>
              <a:pathLst>
                <a:path w="195943" h="1088572">
                  <a:moveTo>
                    <a:pt x="195943" y="1088572"/>
                  </a:moveTo>
                  <a:cubicBezTo>
                    <a:pt x="105228" y="859972"/>
                    <a:pt x="14514" y="631372"/>
                    <a:pt x="7257" y="449943"/>
                  </a:cubicBezTo>
                  <a:cubicBezTo>
                    <a:pt x="0" y="268514"/>
                    <a:pt x="76200" y="134257"/>
                    <a:pt x="15240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i="0"/>
            </a:p>
          </p:txBody>
        </p:sp>
        <p:sp>
          <p:nvSpPr>
            <p:cNvPr id="30821" name="TextBox 271"/>
            <p:cNvSpPr txBox="1">
              <a:spLocks noChangeArrowheads="1"/>
            </p:cNvSpPr>
            <p:nvPr/>
          </p:nvSpPr>
          <p:spPr bwMode="auto">
            <a:xfrm>
              <a:off x="1666240" y="3398314"/>
              <a:ext cx="594360" cy="332357"/>
            </a:xfrm>
            <a:prstGeom prst="rect">
              <a:avLst/>
            </a:prstGeom>
            <a:noFill/>
            <a:ln w="9525">
              <a:noFill/>
              <a:miter lim="800000"/>
              <a:headEnd/>
              <a:tailEnd/>
            </a:ln>
          </p:spPr>
          <p:txBody>
            <a:bodyPr>
              <a:spAutoFit/>
            </a:bodyPr>
            <a:lstStyle/>
            <a:p>
              <a:r>
                <a:rPr lang="en-US" sz="1600" b="1" i="0">
                  <a:solidFill>
                    <a:schemeClr val="bg1"/>
                  </a:solidFill>
                  <a:latin typeface="Arial Narrow" pitchFamily="34" charset="0"/>
                </a:rPr>
                <a:t>WL</a:t>
              </a:r>
            </a:p>
          </p:txBody>
        </p:sp>
        <p:sp>
          <p:nvSpPr>
            <p:cNvPr id="30822" name="TextBox 272"/>
            <p:cNvSpPr txBox="1">
              <a:spLocks noChangeArrowheads="1"/>
            </p:cNvSpPr>
            <p:nvPr/>
          </p:nvSpPr>
          <p:spPr bwMode="auto">
            <a:xfrm>
              <a:off x="6883400" y="4289743"/>
              <a:ext cx="1122680" cy="830893"/>
            </a:xfrm>
            <a:prstGeom prst="rect">
              <a:avLst/>
            </a:prstGeom>
            <a:solidFill>
              <a:schemeClr val="bg1"/>
            </a:solidFill>
            <a:ln w="9525">
              <a:noFill/>
              <a:miter lim="800000"/>
              <a:headEnd/>
              <a:tailEnd/>
            </a:ln>
          </p:spPr>
          <p:txBody>
            <a:bodyPr>
              <a:spAutoFit/>
            </a:bodyPr>
            <a:lstStyle/>
            <a:p>
              <a:r>
                <a:rPr lang="en-US" sz="1600" b="1" i="0">
                  <a:latin typeface="Arial Narrow" pitchFamily="34" charset="0"/>
                </a:rPr>
                <a:t>Three Bit-Lines (BL) of n+ Si</a:t>
              </a:r>
            </a:p>
          </p:txBody>
        </p:sp>
        <p:cxnSp>
          <p:nvCxnSpPr>
            <p:cNvPr id="274" name="Straight Arrow Connector 273"/>
            <p:cNvCxnSpPr/>
            <p:nvPr/>
          </p:nvCxnSpPr>
          <p:spPr>
            <a:xfrm rot="16200000" flipH="1" flipV="1">
              <a:off x="6555286" y="3884440"/>
              <a:ext cx="334939" cy="322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p:nvPr/>
          </p:nvCxnSpPr>
          <p:spPr>
            <a:xfrm rot="16200000" flipH="1" flipV="1">
              <a:off x="6488605" y="4227316"/>
              <a:ext cx="334939" cy="322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p:nvPr/>
          </p:nvCxnSpPr>
          <p:spPr>
            <a:xfrm rot="16200000" flipH="1" flipV="1">
              <a:off x="6621172" y="4442407"/>
              <a:ext cx="334940" cy="320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826" name="AutoShape 3" descr="75%"/>
            <p:cNvSpPr>
              <a:spLocks noChangeArrowheads="1"/>
            </p:cNvSpPr>
            <p:nvPr/>
          </p:nvSpPr>
          <p:spPr bwMode="auto">
            <a:xfrm>
              <a:off x="8001000" y="5715000"/>
              <a:ext cx="619760" cy="281915"/>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600" i="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a:xfrm>
            <a:off x="342900" y="361950"/>
            <a:ext cx="8801100" cy="1143000"/>
          </a:xfrm>
        </p:spPr>
        <p:txBody>
          <a:bodyPr/>
          <a:lstStyle/>
          <a:p>
            <a:pPr algn="l"/>
            <a:r>
              <a:rPr lang="en-US" sz="2800" b="1" i="1" dirty="0" smtClean="0"/>
              <a:t>MonolithIC Flash vs. Conventional NAND vs. </a:t>
            </a:r>
            <a:r>
              <a:rPr lang="en-US" sz="2800" b="1" i="1" dirty="0" err="1" smtClean="0"/>
              <a:t>BiCS</a:t>
            </a:r>
            <a:endParaRPr lang="en-US" sz="2800" b="1" i="1" dirty="0" smtClean="0"/>
          </a:p>
        </p:txBody>
      </p:sp>
      <p:sp>
        <p:nvSpPr>
          <p:cNvPr id="31746" name="Content Placeholder 2"/>
          <p:cNvSpPr>
            <a:spLocks noGrp="1"/>
          </p:cNvSpPr>
          <p:nvPr>
            <p:ph idx="4294967295"/>
          </p:nvPr>
        </p:nvSpPr>
        <p:spPr>
          <a:xfrm>
            <a:off x="533400" y="4646612"/>
            <a:ext cx="8229600" cy="1148545"/>
          </a:xfrm>
        </p:spPr>
        <p:txBody>
          <a:bodyPr/>
          <a:lstStyle/>
          <a:p>
            <a:pPr>
              <a:lnSpc>
                <a:spcPct val="150000"/>
              </a:lnSpc>
              <a:spcBef>
                <a:spcPct val="0"/>
              </a:spcBef>
              <a:buFont typeface="Arial" charset="0"/>
              <a:buNone/>
            </a:pPr>
            <a:r>
              <a:rPr lang="en-US" sz="2000" b="1" i="1" dirty="0" smtClean="0">
                <a:solidFill>
                  <a:schemeClr val="tx1"/>
                </a:solidFill>
                <a:latin typeface="+mj-lt"/>
              </a:rPr>
              <a:t>MonolithIC Flash </a:t>
            </a:r>
          </a:p>
          <a:p>
            <a:pPr>
              <a:lnSpc>
                <a:spcPct val="150000"/>
              </a:lnSpc>
              <a:spcBef>
                <a:spcPct val="0"/>
              </a:spcBef>
              <a:buFont typeface="Wingdings" pitchFamily="2" charset="2"/>
              <a:buChar char="à"/>
            </a:pPr>
            <a:r>
              <a:rPr lang="en-US" sz="2000" b="1" i="1" dirty="0" smtClean="0">
                <a:solidFill>
                  <a:schemeClr val="tx1"/>
                </a:solidFill>
                <a:latin typeface="+mj-lt"/>
                <a:sym typeface="Wingdings" pitchFamily="2" charset="2"/>
              </a:rPr>
              <a:t>4x improvement in density at similar number of litho steps</a:t>
            </a:r>
          </a:p>
          <a:p>
            <a:pPr>
              <a:lnSpc>
                <a:spcPct val="150000"/>
              </a:lnSpc>
              <a:spcBef>
                <a:spcPct val="0"/>
              </a:spcBef>
              <a:buFont typeface="Arial" charset="0"/>
              <a:buNone/>
            </a:pPr>
            <a:endParaRPr lang="en-US" dirty="0" smtClean="0">
              <a:latin typeface="Arial Narrow"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27649043"/>
              </p:ext>
            </p:extLst>
          </p:nvPr>
        </p:nvGraphicFramePr>
        <p:xfrm>
          <a:off x="381000" y="2433638"/>
          <a:ext cx="8305800" cy="2047875"/>
        </p:xfrm>
        <a:graphic>
          <a:graphicData uri="http://schemas.openxmlformats.org/drawingml/2006/table">
            <a:tbl>
              <a:tblPr/>
              <a:tblGrid>
                <a:gridCol w="1066800"/>
                <a:gridCol w="2362200"/>
                <a:gridCol w="2514600"/>
                <a:gridCol w="23622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Narrow" pitchFamily="34" charset="0"/>
                          <a:cs typeface="Arial" charset="0"/>
                        </a:rPr>
                        <a:t>140 sq. mm die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Narrow" pitchFamily="34" charset="0"/>
                          <a:cs typeface="Arial" charset="0"/>
                        </a:rPr>
                        <a:t>Conventional NAND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Narrow" pitchFamily="34" charset="0"/>
                          <a:cs typeface="Arial" charset="0"/>
                        </a:rPr>
                        <a:t>22nm node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Narrow" pitchFamily="34" charset="0"/>
                          <a:cs typeface="Arial" charset="0"/>
                        </a:rPr>
                        <a:t>BiCS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Narrow" pitchFamily="34" charset="0"/>
                          <a:cs typeface="Arial" charset="0"/>
                        </a:rPr>
                        <a:t>32 layers @ 45nm node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Narrow" pitchFamily="34" charset="0"/>
                          <a:cs typeface="Arial" charset="0"/>
                        </a:rPr>
                        <a:t>NuFlash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Narrow" pitchFamily="34" charset="0"/>
                          <a:cs typeface="Arial" charset="0"/>
                        </a:rPr>
                        <a:t>8 layers @ 22nm node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cs typeface="Arial" charset="0"/>
                        </a:rPr>
                        <a:t>Density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cs typeface="Arial" charset="0"/>
                        </a:rPr>
                        <a:t>64Gbit (MLC)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cs typeface="Arial" charset="0"/>
                        </a:rPr>
                        <a:t>128Gbit (SLC)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cs typeface="Arial" charset="0"/>
                        </a:rPr>
                        <a:t>256Gbit (MLC)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cs typeface="Arial" charset="0"/>
                        </a:rPr>
                        <a:t>256Gbit (MLC)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cs typeface="Arial" charset="0"/>
                        </a:rPr>
                        <a:t>Aspect ratio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cs typeface="Arial" charset="0"/>
                        </a:rPr>
                        <a:t>60:1 </a:t>
                      </a:r>
                      <a:r>
                        <a:rPr kumimoji="0" lang="en-US" sz="1600" b="0" i="0" u="none" strike="noStrike" cap="none" normalizeH="0" baseline="0" smtClean="0">
                          <a:ln>
                            <a:noFill/>
                          </a:ln>
                          <a:solidFill>
                            <a:srgbClr val="000000"/>
                          </a:solidFill>
                          <a:effectLst/>
                          <a:latin typeface="Arial Narrow" pitchFamily="34" charset="0"/>
                          <a:cs typeface="Arial" charset="0"/>
                          <a:sym typeface="Wingdings" pitchFamily="2" charset="2"/>
                        </a:rPr>
                        <a:t></a:t>
                      </a:r>
                      <a:r>
                        <a:rPr kumimoji="0" lang="en-US" sz="1600" b="0" i="0" u="none" strike="noStrike" cap="none" normalizeH="0" baseline="0" smtClean="0">
                          <a:ln>
                            <a:noFill/>
                          </a:ln>
                          <a:solidFill>
                            <a:srgbClr val="000000"/>
                          </a:solidFill>
                          <a:effectLst/>
                          <a:latin typeface="Arial Narrow" pitchFamily="34" charset="0"/>
                          <a:cs typeface="Arial" charset="0"/>
                        </a:rPr>
                        <a:t> hard to manufacture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cs typeface="Arial" charset="0"/>
                        </a:rPr>
                        <a:t>16:1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cs typeface="Arial" charset="0"/>
                        </a:rPr>
                        <a:t>Scaling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cs typeface="Arial" charset="0"/>
                        </a:rPr>
                        <a:t>Difficult,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cs typeface="Arial" charset="0"/>
                        </a:rPr>
                        <a:t>only scale 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cs typeface="Arial" charset="0"/>
                        </a:rPr>
                        <a:t>Practical,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cs typeface="Arial" charset="0"/>
                        </a:rPr>
                        <a:t>scale up and sideways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
        <p:nvSpPr>
          <p:cNvPr id="31774" name="TextBox 4"/>
          <p:cNvSpPr txBox="1">
            <a:spLocks noChangeArrowheads="1"/>
          </p:cNvSpPr>
          <p:nvPr/>
        </p:nvSpPr>
        <p:spPr bwMode="auto">
          <a:xfrm>
            <a:off x="533400" y="1733550"/>
            <a:ext cx="8610600" cy="400050"/>
          </a:xfrm>
          <a:prstGeom prst="rect">
            <a:avLst/>
          </a:prstGeom>
          <a:noFill/>
          <a:ln w="9525">
            <a:noFill/>
            <a:miter lim="800000"/>
            <a:headEnd/>
            <a:tailEnd/>
          </a:ln>
        </p:spPr>
        <p:txBody>
          <a:bodyPr>
            <a:spAutoFit/>
          </a:bodyPr>
          <a:lstStyle/>
          <a:p>
            <a:r>
              <a:rPr lang="en-US" sz="2000" i="0" dirty="0">
                <a:latin typeface="+mj-lt"/>
              </a:rPr>
              <a:t>Estimates from 2010 VLSI Symposium short course on 3D Memory.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a:xfrm>
            <a:off x="409575" y="352425"/>
            <a:ext cx="8620125" cy="1143000"/>
          </a:xfrm>
        </p:spPr>
        <p:txBody>
          <a:bodyPr/>
          <a:lstStyle/>
          <a:p>
            <a:r>
              <a:rPr lang="en-US" sz="3200" b="1" smtClean="0">
                <a:latin typeface="Arial Narrow" pitchFamily="34" charset="0"/>
              </a:rPr>
              <a:t>Monolithic 3D Provides an Attractive Path to…</a:t>
            </a:r>
          </a:p>
        </p:txBody>
      </p:sp>
      <p:sp>
        <p:nvSpPr>
          <p:cNvPr id="61442" name="Content Placeholder 2"/>
          <p:cNvSpPr>
            <a:spLocks noGrp="1"/>
          </p:cNvSpPr>
          <p:nvPr>
            <p:ph idx="4294967295"/>
          </p:nvPr>
        </p:nvSpPr>
        <p:spPr>
          <a:xfrm>
            <a:off x="4470400" y="1738313"/>
            <a:ext cx="5726113" cy="4524375"/>
          </a:xfrm>
        </p:spPr>
        <p:txBody>
          <a:bodyPr/>
          <a:lstStyle/>
          <a:p>
            <a:pPr>
              <a:lnSpc>
                <a:spcPct val="150000"/>
              </a:lnSpc>
              <a:spcBef>
                <a:spcPct val="0"/>
              </a:spcBef>
              <a:buFont typeface="Wingdings" pitchFamily="2" charset="2"/>
              <a:buBlip>
                <a:blip r:embed="rId2"/>
              </a:buBlip>
            </a:pPr>
            <a:r>
              <a:rPr lang="en-US" sz="1800" u="sng" dirty="0" smtClean="0">
                <a:solidFill>
                  <a:schemeClr val="tx1"/>
                </a:solidFill>
                <a:latin typeface="Arial Narrow" pitchFamily="34" charset="0"/>
              </a:rPr>
              <a:t>3D-CMOS</a:t>
            </a:r>
            <a:r>
              <a:rPr lang="en-US" sz="1800" dirty="0" smtClean="0">
                <a:solidFill>
                  <a:schemeClr val="tx1"/>
                </a:solidFill>
                <a:latin typeface="Arial Narrow" pitchFamily="34" charset="0"/>
              </a:rPr>
              <a:t>: Monolithic 3D Logic Technology</a:t>
            </a:r>
          </a:p>
          <a:p>
            <a:pPr>
              <a:lnSpc>
                <a:spcPct val="150000"/>
              </a:lnSpc>
              <a:spcBef>
                <a:spcPct val="0"/>
              </a:spcBef>
              <a:buFont typeface="Wingdings" pitchFamily="2" charset="2"/>
              <a:buBlip>
                <a:blip r:embed="rId2"/>
              </a:buBlip>
            </a:pPr>
            <a:r>
              <a:rPr lang="en-US" sz="1800" u="sng" dirty="0" smtClean="0">
                <a:solidFill>
                  <a:schemeClr val="tx1"/>
                </a:solidFill>
                <a:latin typeface="Arial Narrow" pitchFamily="34" charset="0"/>
              </a:rPr>
              <a:t>3D-FPGA</a:t>
            </a:r>
            <a:r>
              <a:rPr lang="en-US" sz="1800" dirty="0" smtClean="0">
                <a:solidFill>
                  <a:schemeClr val="tx1"/>
                </a:solidFill>
                <a:latin typeface="Arial Narrow" pitchFamily="34" charset="0"/>
              </a:rPr>
              <a:t>: Monolithic 3D Programmable Logic</a:t>
            </a:r>
          </a:p>
          <a:p>
            <a:pPr>
              <a:lnSpc>
                <a:spcPct val="150000"/>
              </a:lnSpc>
              <a:spcBef>
                <a:spcPct val="0"/>
              </a:spcBef>
              <a:buFont typeface="Wingdings" pitchFamily="2" charset="2"/>
              <a:buBlip>
                <a:blip r:embed="rId2"/>
              </a:buBlip>
            </a:pPr>
            <a:r>
              <a:rPr lang="en-US" sz="1800" u="sng" dirty="0" smtClean="0">
                <a:solidFill>
                  <a:schemeClr val="tx1"/>
                </a:solidFill>
                <a:latin typeface="Arial Narrow" pitchFamily="34" charset="0"/>
              </a:rPr>
              <a:t>3D-GateArray</a:t>
            </a:r>
            <a:r>
              <a:rPr lang="en-US" sz="1800" dirty="0" smtClean="0">
                <a:solidFill>
                  <a:schemeClr val="tx1"/>
                </a:solidFill>
                <a:latin typeface="Arial Narrow" pitchFamily="34" charset="0"/>
              </a:rPr>
              <a:t>: Monolithic 3D Gate Array</a:t>
            </a:r>
          </a:p>
          <a:p>
            <a:pPr>
              <a:lnSpc>
                <a:spcPct val="150000"/>
              </a:lnSpc>
              <a:spcBef>
                <a:spcPct val="0"/>
              </a:spcBef>
              <a:buFont typeface="Wingdings" pitchFamily="2" charset="2"/>
              <a:buBlip>
                <a:blip r:embed="rId2"/>
              </a:buBlip>
            </a:pPr>
            <a:r>
              <a:rPr lang="en-US" sz="1800" u="sng" dirty="0" smtClean="0">
                <a:solidFill>
                  <a:schemeClr val="tx1"/>
                </a:solidFill>
                <a:latin typeface="Arial Narrow" pitchFamily="34" charset="0"/>
              </a:rPr>
              <a:t>3D-Repair</a:t>
            </a:r>
            <a:r>
              <a:rPr lang="en-US" sz="1800" dirty="0" smtClean="0">
                <a:solidFill>
                  <a:schemeClr val="tx1"/>
                </a:solidFill>
                <a:latin typeface="Arial Narrow" pitchFamily="34" charset="0"/>
              </a:rPr>
              <a:t>: Yield recovery for high-density chips</a:t>
            </a:r>
          </a:p>
          <a:p>
            <a:pPr>
              <a:lnSpc>
                <a:spcPct val="150000"/>
              </a:lnSpc>
              <a:spcBef>
                <a:spcPct val="0"/>
              </a:spcBef>
              <a:buFont typeface="Wingdings" pitchFamily="2" charset="2"/>
              <a:buBlip>
                <a:blip r:embed="rId2"/>
              </a:buBlip>
            </a:pPr>
            <a:endParaRPr lang="en-US" sz="500" dirty="0" smtClean="0">
              <a:solidFill>
                <a:schemeClr val="tx1"/>
              </a:solidFill>
              <a:latin typeface="Arial Narrow" pitchFamily="34" charset="0"/>
            </a:endParaRPr>
          </a:p>
          <a:p>
            <a:pPr>
              <a:lnSpc>
                <a:spcPct val="150000"/>
              </a:lnSpc>
              <a:spcBef>
                <a:spcPct val="0"/>
              </a:spcBef>
              <a:buBlip>
                <a:blip r:embed="rId2"/>
              </a:buBlip>
            </a:pPr>
            <a:r>
              <a:rPr lang="en-US" sz="1800" u="sng" dirty="0">
                <a:solidFill>
                  <a:schemeClr val="tx1"/>
                </a:solidFill>
                <a:latin typeface="Arial Narrow" pitchFamily="34" charset="0"/>
              </a:rPr>
              <a:t>3D-Flash</a:t>
            </a:r>
            <a:r>
              <a:rPr lang="en-US" sz="1800" dirty="0">
                <a:solidFill>
                  <a:schemeClr val="tx1"/>
                </a:solidFill>
                <a:latin typeface="Arial Narrow" pitchFamily="34" charset="0"/>
              </a:rPr>
              <a:t>: </a:t>
            </a:r>
            <a:r>
              <a:rPr lang="en-US" sz="1800" b="1" dirty="0">
                <a:solidFill>
                  <a:schemeClr val="tx1"/>
                </a:solidFill>
                <a:latin typeface="Arial Narrow" pitchFamily="34" charset="0"/>
              </a:rPr>
              <a:t>Monolithic 3D Flash </a:t>
            </a:r>
            <a:r>
              <a:rPr lang="en-US" sz="1800" b="1" dirty="0" smtClean="0">
                <a:solidFill>
                  <a:schemeClr val="tx1"/>
                </a:solidFill>
                <a:latin typeface="Arial Narrow" pitchFamily="34" charset="0"/>
              </a:rPr>
              <a:t>Memory</a:t>
            </a:r>
            <a:endParaRPr lang="en-US" sz="1800" b="1" u="sng" dirty="0" smtClean="0">
              <a:solidFill>
                <a:schemeClr val="tx1"/>
              </a:solidFill>
              <a:latin typeface="Arial Narrow" pitchFamily="34" charset="0"/>
            </a:endParaRPr>
          </a:p>
          <a:p>
            <a:pPr>
              <a:lnSpc>
                <a:spcPct val="150000"/>
              </a:lnSpc>
              <a:spcBef>
                <a:spcPct val="0"/>
              </a:spcBef>
              <a:buFont typeface="Wingdings" pitchFamily="2" charset="2"/>
              <a:buBlip>
                <a:blip r:embed="rId2"/>
              </a:buBlip>
            </a:pPr>
            <a:r>
              <a:rPr lang="en-US" sz="1800" u="sng" dirty="0" smtClean="0">
                <a:solidFill>
                  <a:schemeClr val="tx1"/>
                </a:solidFill>
                <a:latin typeface="Arial Narrow" pitchFamily="34" charset="0"/>
              </a:rPr>
              <a:t>3D-DRAM</a:t>
            </a:r>
            <a:r>
              <a:rPr lang="en-US" sz="1800" dirty="0" smtClean="0">
                <a:solidFill>
                  <a:schemeClr val="tx1"/>
                </a:solidFill>
                <a:latin typeface="Arial Narrow" pitchFamily="34" charset="0"/>
              </a:rPr>
              <a:t>: Monolithic 3D DRAM</a:t>
            </a:r>
          </a:p>
          <a:p>
            <a:pPr>
              <a:lnSpc>
                <a:spcPct val="150000"/>
              </a:lnSpc>
              <a:spcBef>
                <a:spcPct val="0"/>
              </a:spcBef>
              <a:buFont typeface="Wingdings" pitchFamily="2" charset="2"/>
              <a:buBlip>
                <a:blip r:embed="rId2"/>
              </a:buBlip>
            </a:pPr>
            <a:r>
              <a:rPr lang="en-US" sz="1800" u="sng" dirty="0" smtClean="0">
                <a:solidFill>
                  <a:schemeClr val="tx1"/>
                </a:solidFill>
                <a:latin typeface="Arial Narrow" pitchFamily="34" charset="0"/>
              </a:rPr>
              <a:t>3D-RRAM</a:t>
            </a:r>
            <a:r>
              <a:rPr lang="en-US" sz="1800" dirty="0" smtClean="0">
                <a:solidFill>
                  <a:schemeClr val="tx1"/>
                </a:solidFill>
                <a:latin typeface="Arial Narrow" pitchFamily="34" charset="0"/>
              </a:rPr>
              <a:t>: Monolithic 3D RRAM</a:t>
            </a:r>
          </a:p>
          <a:p>
            <a:pPr>
              <a:lnSpc>
                <a:spcPct val="150000"/>
              </a:lnSpc>
              <a:spcBef>
                <a:spcPct val="0"/>
              </a:spcBef>
              <a:buFont typeface="Wingdings" pitchFamily="2" charset="2"/>
              <a:buBlip>
                <a:blip r:embed="rId2"/>
              </a:buBlip>
            </a:pPr>
            <a:endParaRPr lang="en-US" sz="500" dirty="0" smtClean="0">
              <a:solidFill>
                <a:schemeClr val="tx1"/>
              </a:solidFill>
              <a:latin typeface="Arial Narrow" pitchFamily="34" charset="0"/>
            </a:endParaRPr>
          </a:p>
          <a:p>
            <a:pPr>
              <a:lnSpc>
                <a:spcPct val="150000"/>
              </a:lnSpc>
              <a:spcBef>
                <a:spcPct val="0"/>
              </a:spcBef>
              <a:buFont typeface="Wingdings" pitchFamily="2" charset="2"/>
              <a:buBlip>
                <a:blip r:embed="rId2"/>
              </a:buBlip>
            </a:pPr>
            <a:endParaRPr lang="en-US" sz="500" dirty="0" smtClean="0">
              <a:solidFill>
                <a:schemeClr val="tx1"/>
              </a:solidFill>
              <a:latin typeface="Arial Narrow" pitchFamily="34" charset="0"/>
            </a:endParaRPr>
          </a:p>
          <a:p>
            <a:pPr>
              <a:lnSpc>
                <a:spcPct val="150000"/>
              </a:lnSpc>
              <a:spcBef>
                <a:spcPct val="0"/>
              </a:spcBef>
              <a:buFont typeface="Wingdings" pitchFamily="2" charset="2"/>
              <a:buBlip>
                <a:blip r:embed="rId2"/>
              </a:buBlip>
            </a:pPr>
            <a:r>
              <a:rPr lang="en-US" sz="1800" u="sng" dirty="0" smtClean="0">
                <a:solidFill>
                  <a:schemeClr val="tx1"/>
                </a:solidFill>
                <a:latin typeface="Arial Narrow" pitchFamily="34" charset="0"/>
              </a:rPr>
              <a:t>3D-Imagers</a:t>
            </a:r>
            <a:r>
              <a:rPr lang="en-US" sz="1800" dirty="0" smtClean="0">
                <a:solidFill>
                  <a:schemeClr val="tx1"/>
                </a:solidFill>
                <a:latin typeface="Arial Narrow" pitchFamily="34" charset="0"/>
              </a:rPr>
              <a:t>: Monolithic 3D Image Sensor</a:t>
            </a:r>
          </a:p>
          <a:p>
            <a:pPr>
              <a:lnSpc>
                <a:spcPct val="150000"/>
              </a:lnSpc>
              <a:spcBef>
                <a:spcPct val="0"/>
              </a:spcBef>
              <a:buFont typeface="Wingdings" pitchFamily="2" charset="2"/>
              <a:buBlip>
                <a:blip r:embed="rId2"/>
              </a:buBlip>
            </a:pPr>
            <a:r>
              <a:rPr lang="en-US" sz="1800" u="sng" dirty="0" smtClean="0">
                <a:solidFill>
                  <a:schemeClr val="tx1"/>
                </a:solidFill>
                <a:latin typeface="Arial Narrow" pitchFamily="34" charset="0"/>
              </a:rPr>
              <a:t>3D-MicroDisplay</a:t>
            </a:r>
            <a:r>
              <a:rPr lang="en-US" sz="1800" dirty="0" smtClean="0">
                <a:solidFill>
                  <a:schemeClr val="tx1"/>
                </a:solidFill>
                <a:latin typeface="Arial Narrow" pitchFamily="34" charset="0"/>
              </a:rPr>
              <a:t>: Monolithic 3D </a:t>
            </a:r>
            <a:r>
              <a:rPr lang="en-US" sz="1800" dirty="0" smtClean="0">
                <a:solidFill>
                  <a:schemeClr val="tx1"/>
                </a:solidFill>
                <a:latin typeface="Arial Narrow" pitchFamily="34" charset="0"/>
              </a:rPr>
              <a:t>Display</a:t>
            </a:r>
            <a:endParaRPr lang="en-US" sz="1800" dirty="0" smtClean="0">
              <a:solidFill>
                <a:schemeClr val="tx1"/>
              </a:solidFill>
              <a:latin typeface="Arial Narrow" pitchFamily="34" charset="0"/>
            </a:endParaRPr>
          </a:p>
        </p:txBody>
      </p:sp>
      <p:sp>
        <p:nvSpPr>
          <p:cNvPr id="8" name="Rectangle 7"/>
          <p:cNvSpPr/>
          <p:nvPr/>
        </p:nvSpPr>
        <p:spPr>
          <a:xfrm>
            <a:off x="446564" y="1795940"/>
            <a:ext cx="2339166" cy="1147762"/>
          </a:xfrm>
          <a:prstGeom prst="rect">
            <a:avLst/>
          </a:prstGeom>
          <a:gradFill flip="none" rotWithShape="1">
            <a:gsLst>
              <a:gs pos="0">
                <a:srgbClr val="92D050">
                  <a:shade val="30000"/>
                  <a:satMod val="115000"/>
                </a:srgbClr>
              </a:gs>
              <a:gs pos="13000">
                <a:srgbClr val="92D050">
                  <a:shade val="67500"/>
                  <a:satMod val="115000"/>
                </a:srgbClr>
              </a:gs>
              <a:gs pos="100000">
                <a:srgbClr val="92D050">
                  <a:shade val="100000"/>
                  <a:satMod val="115000"/>
                </a:srgbClr>
              </a:gs>
            </a:gsLst>
            <a:lin ang="10800000" scaled="1"/>
            <a:tileRect/>
          </a:gradFill>
          <a:ln>
            <a:noFill/>
          </a:ln>
          <a:effectLst>
            <a:glow rad="63500">
              <a:schemeClr val="accent2">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70C0"/>
                </a:solidFill>
                <a:latin typeface="Arial Narrow" pitchFamily="34" charset="0"/>
              </a:rPr>
              <a:t>Monolithic 3D Integration with Ion-Cut Technology</a:t>
            </a:r>
          </a:p>
        </p:txBody>
      </p:sp>
      <p:sp>
        <p:nvSpPr>
          <p:cNvPr id="9" name="Left Brace 8"/>
          <p:cNvSpPr/>
          <p:nvPr/>
        </p:nvSpPr>
        <p:spPr>
          <a:xfrm>
            <a:off x="2702437" y="1676400"/>
            <a:ext cx="381000" cy="4648200"/>
          </a:xfrm>
          <a:prstGeom prst="leftBrace">
            <a:avLst/>
          </a:prstGeom>
          <a:ln>
            <a:solidFill>
              <a:schemeClr val="bg2">
                <a:lumMod val="75000"/>
              </a:schemeClr>
            </a:solidFill>
          </a:ln>
          <a:scene3d>
            <a:camera prst="obliqueBottomLeft"/>
            <a:lightRig rig="threePt" dir="t"/>
          </a:scene3d>
        </p:spPr>
        <p:style>
          <a:lnRef idx="3">
            <a:schemeClr val="accent5"/>
          </a:lnRef>
          <a:fillRef idx="0">
            <a:schemeClr val="accent5"/>
          </a:fillRef>
          <a:effectRef idx="2">
            <a:schemeClr val="accent5"/>
          </a:effectRef>
          <a:fontRef idx="minor">
            <a:schemeClr val="tx1"/>
          </a:fontRef>
        </p:style>
        <p:txBody>
          <a:bodyPr anchor="ctr"/>
          <a:lstStyle/>
          <a:p>
            <a:pPr algn="ctr">
              <a:defRPr/>
            </a:pPr>
            <a:endParaRPr lang="en-US" sz="1600"/>
          </a:p>
        </p:txBody>
      </p:sp>
      <p:sp>
        <p:nvSpPr>
          <p:cNvPr id="61447" name="TextBox 17"/>
          <p:cNvSpPr txBox="1">
            <a:spLocks noChangeArrowheads="1"/>
          </p:cNvSpPr>
          <p:nvPr/>
        </p:nvSpPr>
        <p:spPr bwMode="auto">
          <a:xfrm>
            <a:off x="520700" y="3441700"/>
            <a:ext cx="1862138" cy="1016000"/>
          </a:xfrm>
          <a:prstGeom prst="rect">
            <a:avLst/>
          </a:prstGeom>
          <a:noFill/>
          <a:ln w="9525">
            <a:noFill/>
            <a:miter lim="800000"/>
            <a:headEnd/>
            <a:tailEnd/>
          </a:ln>
        </p:spPr>
        <p:txBody>
          <a:bodyPr>
            <a:spAutoFit/>
          </a:bodyPr>
          <a:lstStyle/>
          <a:p>
            <a:pPr algn="ctr"/>
            <a:r>
              <a:rPr lang="en-US" sz="2000" b="1">
                <a:solidFill>
                  <a:srgbClr val="0070C0"/>
                </a:solidFill>
                <a:latin typeface="Arial Narrow" pitchFamily="34" charset="0"/>
              </a:rPr>
              <a:t>Can be applied to many market segments</a:t>
            </a:r>
          </a:p>
        </p:txBody>
      </p:sp>
      <p:graphicFrame>
        <p:nvGraphicFramePr>
          <p:cNvPr id="3" name="Diagram 2"/>
          <p:cNvGraphicFramePr/>
          <p:nvPr/>
        </p:nvGraphicFramePr>
        <p:xfrm>
          <a:off x="2254102" y="1488558"/>
          <a:ext cx="3125972" cy="4761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1"/>
          <p:cNvSpPr>
            <a:spLocks noGrp="1"/>
          </p:cNvSpPr>
          <p:nvPr>
            <p:ph type="ftr" sz="quarter" idx="10"/>
          </p:nvPr>
        </p:nvSpPr>
        <p:spPr/>
        <p:txBody>
          <a:bodyPr/>
          <a:lstStyle/>
          <a:p>
            <a:pPr>
              <a:defRPr/>
            </a:pPr>
            <a:r>
              <a:rPr lang="en-US" dirty="0" err="1"/>
              <a:t>MonolithIC</a:t>
            </a:r>
            <a:r>
              <a:rPr lang="en-US" dirty="0"/>
              <a:t> 3D</a:t>
            </a:r>
            <a:r>
              <a:rPr lang="en-US" dirty="0">
                <a:sym typeface="Symbol" pitchFamily="18" charset="2"/>
              </a:rPr>
              <a:t></a:t>
            </a:r>
            <a:r>
              <a:rPr lang="en-US" dirty="0"/>
              <a:t> Inc. Patents Pending</a:t>
            </a:r>
          </a:p>
        </p:txBody>
      </p:sp>
      <p:sp>
        <p:nvSpPr>
          <p:cNvPr id="11" name="Slide Number Placeholder 2"/>
          <p:cNvSpPr>
            <a:spLocks noGrp="1"/>
          </p:cNvSpPr>
          <p:nvPr>
            <p:ph type="sldNum" sz="quarter" idx="11"/>
          </p:nvPr>
        </p:nvSpPr>
        <p:spPr/>
        <p:txBody>
          <a:bodyPr/>
          <a:lstStyle/>
          <a:p>
            <a:pPr>
              <a:defRPr/>
            </a:pPr>
            <a:fld id="{2137CB47-E67D-405B-B8C2-7C196342EB3B}" type="slidenum">
              <a:rPr lang="en-US"/>
              <a:pPr>
                <a:defRPr/>
              </a:pPr>
              <a:t>2</a:t>
            </a:fld>
            <a:endParaRPr lang="en-US" dirty="0"/>
          </a:p>
        </p:txBody>
      </p:sp>
    </p:spTree>
    <p:extLst>
      <p:ext uri="{BB962C8B-B14F-4D97-AF65-F5344CB8AC3E}">
        <p14:creationId xmlns:p14="http://schemas.microsoft.com/office/powerpoint/2010/main" val="266458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ctrTitle" idx="4294967295"/>
          </p:nvPr>
        </p:nvSpPr>
        <p:spPr>
          <a:xfrm>
            <a:off x="676275" y="2435225"/>
            <a:ext cx="7772400" cy="1470025"/>
          </a:xfrm>
        </p:spPr>
        <p:txBody>
          <a:bodyPr/>
          <a:lstStyle/>
          <a:p>
            <a:r>
              <a:rPr lang="en-US" sz="3600" b="1" dirty="0" smtClean="0"/>
              <a:t>Monolithic 3D DRAM</a:t>
            </a:r>
            <a:r>
              <a:rPr lang="en-US" sz="3200" dirty="0" smtClean="0"/>
              <a:t/>
            </a:r>
            <a:br>
              <a:rPr lang="en-US" sz="3200" dirty="0" smtClean="0"/>
            </a:br>
            <a:endParaRPr lang="en-US" sz="3200" dirty="0" smtClean="0"/>
          </a:p>
        </p:txBody>
      </p:sp>
      <p:sp>
        <p:nvSpPr>
          <p:cNvPr id="52227" name="Rectangle 5"/>
          <p:cNvSpPr>
            <a:spLocks noGrp="1" noChangeArrowheads="1"/>
          </p:cNvSpPr>
          <p:nvPr>
            <p:ph type="subTitle" idx="4294967295"/>
          </p:nvPr>
        </p:nvSpPr>
        <p:spPr>
          <a:xfrm>
            <a:off x="1371600" y="3905250"/>
            <a:ext cx="6400800" cy="1752600"/>
          </a:xfrm>
        </p:spPr>
        <p:txBody>
          <a:bodyPr/>
          <a:lstStyle/>
          <a:p>
            <a:pPr marL="0" indent="0" algn="ctr">
              <a:buFont typeface="Wingdings" pitchFamily="2" charset="2"/>
              <a:buNone/>
            </a:pPr>
            <a:r>
              <a:rPr lang="en-US" b="1" dirty="0" smtClean="0"/>
              <a:t>3.3x density of conventional DRAM, at similar number of litho steps (cost)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pPr algn="l"/>
            <a:r>
              <a:rPr lang="en-US" sz="2400" b="1" i="1" dirty="0" smtClean="0"/>
              <a:t>Process Flow: Step 3</a:t>
            </a:r>
            <a:br>
              <a:rPr lang="en-US" sz="2400" b="1" i="1" dirty="0" smtClean="0"/>
            </a:br>
            <a:r>
              <a:rPr lang="en-US" sz="2400" b="1" i="1" dirty="0" smtClean="0"/>
              <a:t>Cleave along H plane, then CMP</a:t>
            </a:r>
          </a:p>
        </p:txBody>
      </p:sp>
      <p:sp>
        <p:nvSpPr>
          <p:cNvPr id="34819" name="AutoShape 2" descr="Dark upward diagonal"/>
          <p:cNvSpPr>
            <a:spLocks noChangeArrowheads="1"/>
          </p:cNvSpPr>
          <p:nvPr/>
        </p:nvSpPr>
        <p:spPr bwMode="auto">
          <a:xfrm>
            <a:off x="2057400" y="2514600"/>
            <a:ext cx="5638800" cy="3413125"/>
          </a:xfrm>
          <a:prstGeom prst="cube">
            <a:avLst>
              <a:gd name="adj" fmla="val 54917"/>
            </a:avLst>
          </a:prstGeom>
          <a:pattFill prst="dkUpDiag">
            <a:fgClr>
              <a:srgbClr val="000000"/>
            </a:fgClr>
            <a:bgClr>
              <a:srgbClr val="FFFFFF"/>
            </a:bgClr>
          </a:pattFill>
          <a:ln w="9525">
            <a:solidFill>
              <a:srgbClr val="000000"/>
            </a:solidFill>
            <a:miter lim="800000"/>
            <a:headEnd/>
            <a:tailEnd/>
          </a:ln>
        </p:spPr>
        <p:txBody>
          <a:bodyPr/>
          <a:lstStyle/>
          <a:p>
            <a:endParaRPr lang="en-US" sz="1800" i="0">
              <a:latin typeface="Arial Narrow" pitchFamily="34" charset="0"/>
            </a:endParaRPr>
          </a:p>
        </p:txBody>
      </p:sp>
      <p:sp>
        <p:nvSpPr>
          <p:cNvPr id="5" name="Cube 4"/>
          <p:cNvSpPr/>
          <p:nvPr/>
        </p:nvSpPr>
        <p:spPr>
          <a:xfrm>
            <a:off x="2057400" y="2743200"/>
            <a:ext cx="5638800" cy="2346325"/>
          </a:xfrm>
          <a:prstGeom prst="cube">
            <a:avLst>
              <a:gd name="adj" fmla="val 7717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4821" name="TextBox 5"/>
          <p:cNvSpPr txBox="1">
            <a:spLocks noChangeArrowheads="1"/>
          </p:cNvSpPr>
          <p:nvPr/>
        </p:nvSpPr>
        <p:spPr bwMode="auto">
          <a:xfrm>
            <a:off x="2362200" y="3860800"/>
            <a:ext cx="4349750" cy="338138"/>
          </a:xfrm>
          <a:prstGeom prst="rect">
            <a:avLst/>
          </a:prstGeom>
          <a:noFill/>
          <a:ln w="9525">
            <a:noFill/>
            <a:miter lim="800000"/>
            <a:headEnd/>
            <a:tailEnd/>
          </a:ln>
        </p:spPr>
        <p:txBody>
          <a:bodyPr>
            <a:spAutoFit/>
          </a:bodyPr>
          <a:lstStyle/>
          <a:p>
            <a:r>
              <a:rPr lang="en-US" sz="1600" i="0">
                <a:latin typeface="Arial Narrow" pitchFamily="34" charset="0"/>
              </a:rPr>
              <a:t>Silicon Oxide</a:t>
            </a:r>
          </a:p>
        </p:txBody>
      </p:sp>
      <p:sp>
        <p:nvSpPr>
          <p:cNvPr id="34822" name="TextBox 6"/>
          <p:cNvSpPr txBox="1">
            <a:spLocks noChangeArrowheads="1"/>
          </p:cNvSpPr>
          <p:nvPr/>
        </p:nvSpPr>
        <p:spPr bwMode="auto">
          <a:xfrm>
            <a:off x="2133600" y="4241800"/>
            <a:ext cx="3222625" cy="338138"/>
          </a:xfrm>
          <a:prstGeom prst="rect">
            <a:avLst/>
          </a:prstGeom>
          <a:solidFill>
            <a:schemeClr val="bg1"/>
          </a:solidFill>
          <a:ln w="9525">
            <a:noFill/>
            <a:miter lim="800000"/>
            <a:headEnd/>
            <a:tailEnd/>
          </a:ln>
        </p:spPr>
        <p:txBody>
          <a:bodyPr>
            <a:spAutoFit/>
          </a:bodyPr>
          <a:lstStyle/>
          <a:p>
            <a:r>
              <a:rPr lang="en-US" sz="1600" i="0">
                <a:latin typeface="Arial Narrow" pitchFamily="34" charset="0"/>
              </a:rPr>
              <a:t>Peripheral circuits</a:t>
            </a:r>
          </a:p>
        </p:txBody>
      </p:sp>
      <p:sp>
        <p:nvSpPr>
          <p:cNvPr id="8" name="Cube 7"/>
          <p:cNvSpPr/>
          <p:nvPr/>
        </p:nvSpPr>
        <p:spPr>
          <a:xfrm>
            <a:off x="2057400" y="2667000"/>
            <a:ext cx="5638800" cy="2133600"/>
          </a:xfrm>
          <a:prstGeom prst="cube">
            <a:avLst>
              <a:gd name="adj" fmla="val 84131"/>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4824" name="TextBox 8"/>
          <p:cNvSpPr txBox="1">
            <a:spLocks noChangeArrowheads="1"/>
          </p:cNvSpPr>
          <p:nvPr/>
        </p:nvSpPr>
        <p:spPr bwMode="auto">
          <a:xfrm>
            <a:off x="3276600" y="4843463"/>
            <a:ext cx="4349750" cy="338137"/>
          </a:xfrm>
          <a:prstGeom prst="rect">
            <a:avLst/>
          </a:prstGeom>
          <a:noFill/>
          <a:ln w="9525">
            <a:noFill/>
            <a:miter lim="800000"/>
            <a:headEnd/>
            <a:tailEnd/>
          </a:ln>
        </p:spPr>
        <p:txBody>
          <a:bodyPr>
            <a:spAutoFit/>
          </a:bodyPr>
          <a:lstStyle/>
          <a:p>
            <a:r>
              <a:rPr lang="en-US" sz="1600" i="0">
                <a:latin typeface="Arial Narrow" pitchFamily="34" charset="0"/>
              </a:rPr>
              <a:t>Silicon Oxide</a:t>
            </a:r>
          </a:p>
        </p:txBody>
      </p:sp>
      <p:sp>
        <p:nvSpPr>
          <p:cNvPr id="10" name="AutoShape 2" descr="Dark upward diagonal"/>
          <p:cNvSpPr>
            <a:spLocks noChangeArrowheads="1"/>
          </p:cNvSpPr>
          <p:nvPr/>
        </p:nvSpPr>
        <p:spPr bwMode="auto">
          <a:xfrm>
            <a:off x="2057400" y="2133600"/>
            <a:ext cx="5638800" cy="2301875"/>
          </a:xfrm>
          <a:prstGeom prst="cube">
            <a:avLst>
              <a:gd name="adj" fmla="val 79994"/>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4826" name="TextBox 10"/>
          <p:cNvSpPr txBox="1">
            <a:spLocks noChangeArrowheads="1"/>
          </p:cNvSpPr>
          <p:nvPr/>
        </p:nvSpPr>
        <p:spPr bwMode="auto">
          <a:xfrm>
            <a:off x="3429000" y="4038600"/>
            <a:ext cx="990600" cy="338138"/>
          </a:xfrm>
          <a:prstGeom prst="rect">
            <a:avLst/>
          </a:prstGeom>
          <a:solidFill>
            <a:schemeClr val="bg1"/>
          </a:solidFill>
          <a:ln w="9525">
            <a:noFill/>
            <a:miter lim="800000"/>
            <a:headEnd/>
            <a:tailEnd/>
          </a:ln>
        </p:spPr>
        <p:txBody>
          <a:bodyPr>
            <a:spAutoFit/>
          </a:bodyPr>
          <a:lstStyle/>
          <a:p>
            <a:r>
              <a:rPr lang="en-US" sz="1600" i="0">
                <a:latin typeface="Arial Narrow" pitchFamily="34" charset="0"/>
              </a:rPr>
              <a:t>p Silicon</a:t>
            </a:r>
          </a:p>
        </p:txBody>
      </p:sp>
      <p:sp>
        <p:nvSpPr>
          <p:cNvPr id="34827" name="TextBox 12"/>
          <p:cNvSpPr txBox="1">
            <a:spLocks noChangeArrowheads="1"/>
          </p:cNvSpPr>
          <p:nvPr/>
        </p:nvSpPr>
        <p:spPr bwMode="auto">
          <a:xfrm>
            <a:off x="3276600" y="4495800"/>
            <a:ext cx="4349750" cy="338138"/>
          </a:xfrm>
          <a:prstGeom prst="rect">
            <a:avLst/>
          </a:prstGeom>
          <a:noFill/>
          <a:ln w="9525">
            <a:noFill/>
            <a:miter lim="800000"/>
            <a:headEnd/>
            <a:tailEnd/>
          </a:ln>
        </p:spPr>
        <p:txBody>
          <a:bodyPr>
            <a:spAutoFit/>
          </a:bodyPr>
          <a:lstStyle/>
          <a:p>
            <a:r>
              <a:rPr lang="en-US" sz="1600" i="0">
                <a:latin typeface="Arial Narrow" pitchFamily="34" charset="0"/>
              </a:rPr>
              <a:t>Silicon Oxide</a:t>
            </a:r>
          </a:p>
        </p:txBody>
      </p:sp>
      <p:sp>
        <p:nvSpPr>
          <p:cNvPr id="34828" name="TextBox 14"/>
          <p:cNvSpPr txBox="1">
            <a:spLocks noChangeArrowheads="1"/>
          </p:cNvSpPr>
          <p:nvPr/>
        </p:nvSpPr>
        <p:spPr bwMode="auto">
          <a:xfrm>
            <a:off x="3124200" y="5376863"/>
            <a:ext cx="1600200" cy="338137"/>
          </a:xfrm>
          <a:prstGeom prst="rect">
            <a:avLst/>
          </a:prstGeom>
          <a:solidFill>
            <a:schemeClr val="bg1"/>
          </a:solidFill>
          <a:ln w="9525">
            <a:noFill/>
            <a:miter lim="800000"/>
            <a:headEnd/>
            <a:tailEnd/>
          </a:ln>
        </p:spPr>
        <p:txBody>
          <a:bodyPr>
            <a:spAutoFit/>
          </a:bodyPr>
          <a:lstStyle/>
          <a:p>
            <a:r>
              <a:rPr lang="en-US" sz="1600" i="0">
                <a:latin typeface="Arial Narrow" pitchFamily="34" charset="0"/>
              </a:rPr>
              <a:t>Peripheral circuits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algn="l"/>
            <a:r>
              <a:rPr lang="en-US" sz="2400" b="1" i="1" dirty="0" smtClean="0"/>
              <a:t>Process Flow: Step 4</a:t>
            </a:r>
            <a:br>
              <a:rPr lang="en-US" sz="2400" b="1" i="1" dirty="0" smtClean="0"/>
            </a:br>
            <a:r>
              <a:rPr lang="en-US" sz="2400" b="1" i="1" dirty="0" smtClean="0"/>
              <a:t>Using a litho step, form n+ regions using implant</a:t>
            </a:r>
          </a:p>
        </p:txBody>
      </p:sp>
      <p:sp>
        <p:nvSpPr>
          <p:cNvPr id="35843" name="AutoShape 2" descr="Dark upward diagonal"/>
          <p:cNvSpPr>
            <a:spLocks noChangeArrowheads="1"/>
          </p:cNvSpPr>
          <p:nvPr/>
        </p:nvSpPr>
        <p:spPr bwMode="auto">
          <a:xfrm>
            <a:off x="1752600" y="3124200"/>
            <a:ext cx="5715000" cy="2362200"/>
          </a:xfrm>
          <a:prstGeom prst="cube">
            <a:avLst>
              <a:gd name="adj" fmla="val 76486"/>
            </a:avLst>
          </a:prstGeom>
          <a:pattFill prst="dkUpDiag">
            <a:fgClr>
              <a:srgbClr val="000000"/>
            </a:fgClr>
            <a:bgClr>
              <a:srgbClr val="FFFFFF"/>
            </a:bgClr>
          </a:pattFill>
          <a:ln w="9525">
            <a:solidFill>
              <a:srgbClr val="000000"/>
            </a:solidFill>
            <a:miter lim="800000"/>
            <a:headEnd/>
            <a:tailEnd/>
          </a:ln>
        </p:spPr>
        <p:txBody>
          <a:bodyPr/>
          <a:lstStyle/>
          <a:p>
            <a:endParaRPr lang="en-US" sz="1800" i="0">
              <a:latin typeface="Arial Narrow" pitchFamily="34" charset="0"/>
            </a:endParaRPr>
          </a:p>
        </p:txBody>
      </p:sp>
      <p:sp>
        <p:nvSpPr>
          <p:cNvPr id="5" name="Cube 4"/>
          <p:cNvSpPr/>
          <p:nvPr/>
        </p:nvSpPr>
        <p:spPr>
          <a:xfrm>
            <a:off x="1752600" y="2895600"/>
            <a:ext cx="5715000" cy="2057400"/>
          </a:xfrm>
          <a:prstGeom prst="cube">
            <a:avLst>
              <a:gd name="adj" fmla="val 87888"/>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5845" name="TextBox 5"/>
          <p:cNvSpPr txBox="1">
            <a:spLocks noChangeArrowheads="1"/>
          </p:cNvSpPr>
          <p:nvPr/>
        </p:nvSpPr>
        <p:spPr bwMode="auto">
          <a:xfrm>
            <a:off x="3146425" y="4648200"/>
            <a:ext cx="2644775" cy="338138"/>
          </a:xfrm>
          <a:prstGeom prst="rect">
            <a:avLst/>
          </a:prstGeom>
          <a:noFill/>
          <a:ln w="9525">
            <a:noFill/>
            <a:miter lim="800000"/>
            <a:headEnd/>
            <a:tailEnd/>
          </a:ln>
        </p:spPr>
        <p:txBody>
          <a:bodyPr>
            <a:spAutoFit/>
          </a:bodyPr>
          <a:lstStyle/>
          <a:p>
            <a:r>
              <a:rPr lang="en-US" sz="1600" i="0">
                <a:latin typeface="Arial Narrow" pitchFamily="34" charset="0"/>
              </a:rPr>
              <a:t>Silicon Oxide</a:t>
            </a:r>
          </a:p>
        </p:txBody>
      </p:sp>
      <p:sp>
        <p:nvSpPr>
          <p:cNvPr id="35846" name="TextBox 6"/>
          <p:cNvSpPr txBox="1">
            <a:spLocks noChangeArrowheads="1"/>
          </p:cNvSpPr>
          <p:nvPr/>
        </p:nvSpPr>
        <p:spPr bwMode="auto">
          <a:xfrm>
            <a:off x="2819400" y="5029200"/>
            <a:ext cx="1524000" cy="338138"/>
          </a:xfrm>
          <a:prstGeom prst="rect">
            <a:avLst/>
          </a:prstGeom>
          <a:solidFill>
            <a:schemeClr val="bg1"/>
          </a:solidFill>
          <a:ln w="9525">
            <a:noFill/>
            <a:miter lim="800000"/>
            <a:headEnd/>
            <a:tailEnd/>
          </a:ln>
        </p:spPr>
        <p:txBody>
          <a:bodyPr>
            <a:spAutoFit/>
          </a:bodyPr>
          <a:lstStyle/>
          <a:p>
            <a:r>
              <a:rPr lang="en-US" sz="1600" i="0">
                <a:latin typeface="Arial Narrow" pitchFamily="34" charset="0"/>
              </a:rPr>
              <a:t>Peripheral circuits</a:t>
            </a:r>
          </a:p>
        </p:txBody>
      </p:sp>
      <p:sp>
        <p:nvSpPr>
          <p:cNvPr id="8" name="Cube 7"/>
          <p:cNvSpPr/>
          <p:nvPr/>
        </p:nvSpPr>
        <p:spPr>
          <a:xfrm>
            <a:off x="1752600" y="2743200"/>
            <a:ext cx="5715000" cy="1981200"/>
          </a:xfrm>
          <a:prstGeom prst="cube">
            <a:avLst>
              <a:gd name="adj" fmla="val 86447"/>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5848" name="TextBox 8"/>
          <p:cNvSpPr txBox="1">
            <a:spLocks noChangeArrowheads="1"/>
          </p:cNvSpPr>
          <p:nvPr/>
        </p:nvSpPr>
        <p:spPr bwMode="auto">
          <a:xfrm>
            <a:off x="3124200" y="4386263"/>
            <a:ext cx="2644775" cy="338137"/>
          </a:xfrm>
          <a:prstGeom prst="rect">
            <a:avLst/>
          </a:prstGeom>
          <a:noFill/>
          <a:ln w="9525">
            <a:noFill/>
            <a:miter lim="800000"/>
            <a:headEnd/>
            <a:tailEnd/>
          </a:ln>
        </p:spPr>
        <p:txBody>
          <a:bodyPr>
            <a:spAutoFit/>
          </a:bodyPr>
          <a:lstStyle/>
          <a:p>
            <a:r>
              <a:rPr lang="en-US" sz="1600" i="0">
                <a:latin typeface="Arial Narrow" pitchFamily="34" charset="0"/>
              </a:rPr>
              <a:t>Silicon Oxide</a:t>
            </a:r>
          </a:p>
        </p:txBody>
      </p:sp>
      <p:sp>
        <p:nvSpPr>
          <p:cNvPr id="17" name="AutoShape 2" descr="Dark upward diagonal"/>
          <p:cNvSpPr>
            <a:spLocks noChangeArrowheads="1"/>
          </p:cNvSpPr>
          <p:nvPr/>
        </p:nvSpPr>
        <p:spPr bwMode="auto">
          <a:xfrm>
            <a:off x="1752600" y="2209800"/>
            <a:ext cx="2971800" cy="2209800"/>
          </a:xfrm>
          <a:prstGeom prst="cube">
            <a:avLst>
              <a:gd name="adj" fmla="val 79829"/>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18" name="AutoShape 2" descr="Dark upward diagonal"/>
          <p:cNvSpPr>
            <a:spLocks noChangeArrowheads="1"/>
          </p:cNvSpPr>
          <p:nvPr/>
        </p:nvSpPr>
        <p:spPr bwMode="auto">
          <a:xfrm>
            <a:off x="2895600" y="2209800"/>
            <a:ext cx="2057400" cy="2209800"/>
          </a:xfrm>
          <a:prstGeom prst="cube">
            <a:avLst>
              <a:gd name="adj" fmla="val 84319"/>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0" name="AutoShape 2" descr="Dark upward diagonal"/>
          <p:cNvSpPr>
            <a:spLocks noChangeArrowheads="1"/>
          </p:cNvSpPr>
          <p:nvPr/>
        </p:nvSpPr>
        <p:spPr bwMode="auto">
          <a:xfrm>
            <a:off x="3200400" y="2209800"/>
            <a:ext cx="2743200" cy="2209800"/>
          </a:xfrm>
          <a:prstGeom prst="cube">
            <a:avLst>
              <a:gd name="adj" fmla="val 79829"/>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10" name="AutoShape 2" descr="Dark upward diagonal"/>
          <p:cNvSpPr>
            <a:spLocks noChangeArrowheads="1"/>
          </p:cNvSpPr>
          <p:nvPr/>
        </p:nvSpPr>
        <p:spPr bwMode="auto">
          <a:xfrm>
            <a:off x="4114800" y="2209800"/>
            <a:ext cx="2133600" cy="2209800"/>
          </a:xfrm>
          <a:prstGeom prst="cube">
            <a:avLst>
              <a:gd name="adj" fmla="val 84319"/>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14" name="AutoShape 2" descr="Dark upward diagonal"/>
          <p:cNvSpPr>
            <a:spLocks noChangeArrowheads="1"/>
          </p:cNvSpPr>
          <p:nvPr/>
        </p:nvSpPr>
        <p:spPr bwMode="auto">
          <a:xfrm>
            <a:off x="4495800" y="2209800"/>
            <a:ext cx="2971800" cy="2209800"/>
          </a:xfrm>
          <a:prstGeom prst="cube">
            <a:avLst>
              <a:gd name="adj" fmla="val 79829"/>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5854" name="TextBox 20"/>
          <p:cNvSpPr txBox="1">
            <a:spLocks noChangeArrowheads="1"/>
          </p:cNvSpPr>
          <p:nvPr/>
        </p:nvSpPr>
        <p:spPr bwMode="auto">
          <a:xfrm>
            <a:off x="2819400" y="4038600"/>
            <a:ext cx="381000" cy="338138"/>
          </a:xfrm>
          <a:prstGeom prst="rect">
            <a:avLst/>
          </a:prstGeom>
          <a:solidFill>
            <a:schemeClr val="bg1"/>
          </a:solidFill>
          <a:ln w="9525">
            <a:noFill/>
            <a:miter lim="800000"/>
            <a:headEnd/>
            <a:tailEnd/>
          </a:ln>
        </p:spPr>
        <p:txBody>
          <a:bodyPr>
            <a:spAutoFit/>
          </a:bodyPr>
          <a:lstStyle/>
          <a:p>
            <a:r>
              <a:rPr lang="en-US" sz="1600" i="0">
                <a:latin typeface="Arial Narrow" pitchFamily="34" charset="0"/>
              </a:rPr>
              <a:t>p</a:t>
            </a:r>
          </a:p>
        </p:txBody>
      </p:sp>
      <p:sp>
        <p:nvSpPr>
          <p:cNvPr id="35855" name="TextBox 21"/>
          <p:cNvSpPr txBox="1">
            <a:spLocks noChangeArrowheads="1"/>
          </p:cNvSpPr>
          <p:nvPr/>
        </p:nvSpPr>
        <p:spPr bwMode="auto">
          <a:xfrm>
            <a:off x="4800600" y="4038600"/>
            <a:ext cx="457200" cy="338138"/>
          </a:xfrm>
          <a:prstGeom prst="rect">
            <a:avLst/>
          </a:prstGeom>
          <a:solidFill>
            <a:schemeClr val="bg1"/>
          </a:solidFill>
          <a:ln w="9525">
            <a:noFill/>
            <a:miter lim="800000"/>
            <a:headEnd/>
            <a:tailEnd/>
          </a:ln>
        </p:spPr>
        <p:txBody>
          <a:bodyPr>
            <a:spAutoFit/>
          </a:bodyPr>
          <a:lstStyle/>
          <a:p>
            <a:r>
              <a:rPr lang="en-US" sz="1800" i="0">
                <a:latin typeface="Arial Narrow" pitchFamily="34" charset="0"/>
              </a:rPr>
              <a:t>n</a:t>
            </a:r>
            <a:r>
              <a:rPr lang="en-US" sz="1600" i="0">
                <a:latin typeface="Arial Narrow" pitchFamily="34" charset="0"/>
              </a:rPr>
              <a:t>+</a:t>
            </a:r>
          </a:p>
        </p:txBody>
      </p:sp>
      <p:sp>
        <p:nvSpPr>
          <p:cNvPr id="35856" name="TextBox 22"/>
          <p:cNvSpPr txBox="1">
            <a:spLocks noChangeArrowheads="1"/>
          </p:cNvSpPr>
          <p:nvPr/>
        </p:nvSpPr>
        <p:spPr bwMode="auto">
          <a:xfrm>
            <a:off x="3429000" y="4038600"/>
            <a:ext cx="457200" cy="338138"/>
          </a:xfrm>
          <a:prstGeom prst="rect">
            <a:avLst/>
          </a:prstGeom>
          <a:solidFill>
            <a:schemeClr val="bg1"/>
          </a:solidFill>
          <a:ln w="9525">
            <a:noFill/>
            <a:miter lim="800000"/>
            <a:headEnd/>
            <a:tailEnd/>
          </a:ln>
        </p:spPr>
        <p:txBody>
          <a:bodyPr>
            <a:spAutoFit/>
          </a:bodyPr>
          <a:lstStyle/>
          <a:p>
            <a:r>
              <a:rPr lang="en-US" sz="1800" i="0">
                <a:latin typeface="Arial Narrow" pitchFamily="34" charset="0"/>
              </a:rPr>
              <a:t>n</a:t>
            </a:r>
            <a:r>
              <a:rPr lang="en-US" sz="1600" i="0">
                <a:latin typeface="Arial Narrow" pitchFamily="34" charset="0"/>
              </a:rPr>
              <a:t>+</a:t>
            </a:r>
          </a:p>
        </p:txBody>
      </p:sp>
      <p:sp>
        <p:nvSpPr>
          <p:cNvPr id="35857" name="TextBox 23"/>
          <p:cNvSpPr txBox="1">
            <a:spLocks noChangeArrowheads="1"/>
          </p:cNvSpPr>
          <p:nvPr/>
        </p:nvSpPr>
        <p:spPr bwMode="auto">
          <a:xfrm>
            <a:off x="2057400" y="4038600"/>
            <a:ext cx="457200" cy="338138"/>
          </a:xfrm>
          <a:prstGeom prst="rect">
            <a:avLst/>
          </a:prstGeom>
          <a:solidFill>
            <a:schemeClr val="bg1"/>
          </a:solidFill>
          <a:ln w="9525">
            <a:noFill/>
            <a:miter lim="800000"/>
            <a:headEnd/>
            <a:tailEnd/>
          </a:ln>
        </p:spPr>
        <p:txBody>
          <a:bodyPr>
            <a:spAutoFit/>
          </a:bodyPr>
          <a:lstStyle/>
          <a:p>
            <a:r>
              <a:rPr lang="en-US" sz="1800" i="0">
                <a:latin typeface="Arial Narrow" pitchFamily="34" charset="0"/>
              </a:rPr>
              <a:t>n</a:t>
            </a:r>
            <a:r>
              <a:rPr lang="en-US" sz="1600" i="0">
                <a:latin typeface="Arial Narrow" pitchFamily="34" charset="0"/>
              </a:rPr>
              <a:t>+</a:t>
            </a:r>
          </a:p>
        </p:txBody>
      </p:sp>
      <p:sp>
        <p:nvSpPr>
          <p:cNvPr id="35858" name="TextBox 24"/>
          <p:cNvSpPr txBox="1">
            <a:spLocks noChangeArrowheads="1"/>
          </p:cNvSpPr>
          <p:nvPr/>
        </p:nvSpPr>
        <p:spPr bwMode="auto">
          <a:xfrm>
            <a:off x="4114800" y="4038600"/>
            <a:ext cx="381000" cy="338138"/>
          </a:xfrm>
          <a:prstGeom prst="rect">
            <a:avLst/>
          </a:prstGeom>
          <a:solidFill>
            <a:schemeClr val="bg1"/>
          </a:solidFill>
          <a:ln w="9525">
            <a:noFill/>
            <a:miter lim="800000"/>
            <a:headEnd/>
            <a:tailEnd/>
          </a:ln>
        </p:spPr>
        <p:txBody>
          <a:bodyPr>
            <a:spAutoFit/>
          </a:bodyPr>
          <a:lstStyle/>
          <a:p>
            <a:r>
              <a:rPr lang="en-US" sz="1600" i="0">
                <a:latin typeface="Arial Narrow" pitchFamily="34" charset="0"/>
              </a:rPr>
              <a:t>p</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p:txBody>
          <a:bodyPr/>
          <a:lstStyle/>
          <a:p>
            <a:pPr algn="l"/>
            <a:r>
              <a:rPr lang="en-US" sz="2400" b="1" i="1" dirty="0" smtClean="0"/>
              <a:t>Process Flow: Step 5</a:t>
            </a:r>
            <a:br>
              <a:rPr lang="en-US" sz="2400" b="1" i="1" dirty="0" smtClean="0"/>
            </a:br>
            <a:r>
              <a:rPr lang="en-US" sz="2400" b="1" i="1" dirty="0" smtClean="0"/>
              <a:t>Deposit oxide layer</a:t>
            </a:r>
          </a:p>
        </p:txBody>
      </p:sp>
      <p:sp>
        <p:nvSpPr>
          <p:cNvPr id="36867" name="AutoShape 2" descr="Dark upward diagonal"/>
          <p:cNvSpPr>
            <a:spLocks noChangeArrowheads="1"/>
          </p:cNvSpPr>
          <p:nvPr/>
        </p:nvSpPr>
        <p:spPr bwMode="auto">
          <a:xfrm>
            <a:off x="1752600" y="3124200"/>
            <a:ext cx="5715000" cy="2362200"/>
          </a:xfrm>
          <a:prstGeom prst="cube">
            <a:avLst>
              <a:gd name="adj" fmla="val 76486"/>
            </a:avLst>
          </a:prstGeom>
          <a:pattFill prst="dkUpDiag">
            <a:fgClr>
              <a:srgbClr val="000000"/>
            </a:fgClr>
            <a:bgClr>
              <a:srgbClr val="FFFFFF"/>
            </a:bgClr>
          </a:pattFill>
          <a:ln w="9525">
            <a:solidFill>
              <a:srgbClr val="000000"/>
            </a:solidFill>
            <a:miter lim="800000"/>
            <a:headEnd/>
            <a:tailEnd/>
          </a:ln>
        </p:spPr>
        <p:txBody>
          <a:bodyPr/>
          <a:lstStyle/>
          <a:p>
            <a:endParaRPr lang="en-US" sz="1800" i="0">
              <a:latin typeface="Arial Narrow" pitchFamily="34" charset="0"/>
            </a:endParaRPr>
          </a:p>
        </p:txBody>
      </p:sp>
      <p:sp>
        <p:nvSpPr>
          <p:cNvPr id="5" name="Cube 4"/>
          <p:cNvSpPr/>
          <p:nvPr/>
        </p:nvSpPr>
        <p:spPr>
          <a:xfrm>
            <a:off x="1752600" y="2895600"/>
            <a:ext cx="5715000" cy="2057400"/>
          </a:xfrm>
          <a:prstGeom prst="cube">
            <a:avLst>
              <a:gd name="adj" fmla="val 87888"/>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6869" name="TextBox 5"/>
          <p:cNvSpPr txBox="1">
            <a:spLocks noChangeArrowheads="1"/>
          </p:cNvSpPr>
          <p:nvPr/>
        </p:nvSpPr>
        <p:spPr bwMode="auto">
          <a:xfrm>
            <a:off x="3146425" y="4648200"/>
            <a:ext cx="2644775" cy="338138"/>
          </a:xfrm>
          <a:prstGeom prst="rect">
            <a:avLst/>
          </a:prstGeom>
          <a:noFill/>
          <a:ln w="9525">
            <a:noFill/>
            <a:miter lim="800000"/>
            <a:headEnd/>
            <a:tailEnd/>
          </a:ln>
        </p:spPr>
        <p:txBody>
          <a:bodyPr>
            <a:spAutoFit/>
          </a:bodyPr>
          <a:lstStyle/>
          <a:p>
            <a:r>
              <a:rPr lang="en-US" sz="1600" i="0">
                <a:latin typeface="Arial Narrow" pitchFamily="34" charset="0"/>
              </a:rPr>
              <a:t>Silicon Oxide</a:t>
            </a:r>
          </a:p>
        </p:txBody>
      </p:sp>
      <p:sp>
        <p:nvSpPr>
          <p:cNvPr id="36870" name="TextBox 6"/>
          <p:cNvSpPr txBox="1">
            <a:spLocks noChangeArrowheads="1"/>
          </p:cNvSpPr>
          <p:nvPr/>
        </p:nvSpPr>
        <p:spPr bwMode="auto">
          <a:xfrm>
            <a:off x="2819400" y="5029200"/>
            <a:ext cx="1600200" cy="338138"/>
          </a:xfrm>
          <a:prstGeom prst="rect">
            <a:avLst/>
          </a:prstGeom>
          <a:solidFill>
            <a:schemeClr val="bg1"/>
          </a:solidFill>
          <a:ln w="9525">
            <a:noFill/>
            <a:miter lim="800000"/>
            <a:headEnd/>
            <a:tailEnd/>
          </a:ln>
        </p:spPr>
        <p:txBody>
          <a:bodyPr>
            <a:spAutoFit/>
          </a:bodyPr>
          <a:lstStyle/>
          <a:p>
            <a:r>
              <a:rPr lang="en-US" sz="1600" i="0">
                <a:latin typeface="Arial Narrow" pitchFamily="34" charset="0"/>
              </a:rPr>
              <a:t>Peripheral circuits</a:t>
            </a:r>
          </a:p>
        </p:txBody>
      </p:sp>
      <p:sp>
        <p:nvSpPr>
          <p:cNvPr id="8" name="Cube 7"/>
          <p:cNvSpPr/>
          <p:nvPr/>
        </p:nvSpPr>
        <p:spPr>
          <a:xfrm>
            <a:off x="1752600" y="2743200"/>
            <a:ext cx="5715000" cy="1981200"/>
          </a:xfrm>
          <a:prstGeom prst="cube">
            <a:avLst>
              <a:gd name="adj" fmla="val 86447"/>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6872" name="TextBox 8"/>
          <p:cNvSpPr txBox="1">
            <a:spLocks noChangeArrowheads="1"/>
          </p:cNvSpPr>
          <p:nvPr/>
        </p:nvSpPr>
        <p:spPr bwMode="auto">
          <a:xfrm>
            <a:off x="3124200" y="4386263"/>
            <a:ext cx="2644775" cy="338137"/>
          </a:xfrm>
          <a:prstGeom prst="rect">
            <a:avLst/>
          </a:prstGeom>
          <a:noFill/>
          <a:ln w="9525">
            <a:noFill/>
            <a:miter lim="800000"/>
            <a:headEnd/>
            <a:tailEnd/>
          </a:ln>
        </p:spPr>
        <p:txBody>
          <a:bodyPr>
            <a:spAutoFit/>
          </a:bodyPr>
          <a:lstStyle/>
          <a:p>
            <a:r>
              <a:rPr lang="en-US" sz="1600" i="0">
                <a:latin typeface="Arial Narrow" pitchFamily="34" charset="0"/>
              </a:rPr>
              <a:t>Silicon Oxide</a:t>
            </a:r>
          </a:p>
        </p:txBody>
      </p:sp>
      <p:sp>
        <p:nvSpPr>
          <p:cNvPr id="17" name="AutoShape 2" descr="Dark upward diagonal"/>
          <p:cNvSpPr>
            <a:spLocks noChangeArrowheads="1"/>
          </p:cNvSpPr>
          <p:nvPr/>
        </p:nvSpPr>
        <p:spPr bwMode="auto">
          <a:xfrm>
            <a:off x="1752600" y="2209800"/>
            <a:ext cx="2971800" cy="2209800"/>
          </a:xfrm>
          <a:prstGeom prst="cube">
            <a:avLst>
              <a:gd name="adj" fmla="val 79829"/>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18" name="AutoShape 2" descr="Dark upward diagonal"/>
          <p:cNvSpPr>
            <a:spLocks noChangeArrowheads="1"/>
          </p:cNvSpPr>
          <p:nvPr/>
        </p:nvSpPr>
        <p:spPr bwMode="auto">
          <a:xfrm>
            <a:off x="2895600" y="2209800"/>
            <a:ext cx="2057400" cy="2209800"/>
          </a:xfrm>
          <a:prstGeom prst="cube">
            <a:avLst>
              <a:gd name="adj" fmla="val 84319"/>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0" name="AutoShape 2" descr="Dark upward diagonal"/>
          <p:cNvSpPr>
            <a:spLocks noChangeArrowheads="1"/>
          </p:cNvSpPr>
          <p:nvPr/>
        </p:nvSpPr>
        <p:spPr bwMode="auto">
          <a:xfrm>
            <a:off x="3200400" y="2209800"/>
            <a:ext cx="2743200" cy="2209800"/>
          </a:xfrm>
          <a:prstGeom prst="cube">
            <a:avLst>
              <a:gd name="adj" fmla="val 79829"/>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10" name="AutoShape 2" descr="Dark upward diagonal"/>
          <p:cNvSpPr>
            <a:spLocks noChangeArrowheads="1"/>
          </p:cNvSpPr>
          <p:nvPr/>
        </p:nvSpPr>
        <p:spPr bwMode="auto">
          <a:xfrm>
            <a:off x="4114800" y="2209800"/>
            <a:ext cx="2209800" cy="2209800"/>
          </a:xfrm>
          <a:prstGeom prst="cube">
            <a:avLst>
              <a:gd name="adj" fmla="val 84319"/>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14" name="AutoShape 2" descr="Dark upward diagonal"/>
          <p:cNvSpPr>
            <a:spLocks noChangeArrowheads="1"/>
          </p:cNvSpPr>
          <p:nvPr/>
        </p:nvSpPr>
        <p:spPr bwMode="auto">
          <a:xfrm>
            <a:off x="4495800" y="2209800"/>
            <a:ext cx="2971800" cy="2209800"/>
          </a:xfrm>
          <a:prstGeom prst="cube">
            <a:avLst>
              <a:gd name="adj" fmla="val 79829"/>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19" name="Cube 18"/>
          <p:cNvSpPr/>
          <p:nvPr/>
        </p:nvSpPr>
        <p:spPr>
          <a:xfrm>
            <a:off x="1752600" y="1905000"/>
            <a:ext cx="5715000" cy="2133600"/>
          </a:xfrm>
          <a:prstGeom prst="cube">
            <a:avLst>
              <a:gd name="adj" fmla="val 84131"/>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6879" name="TextBox 25"/>
          <p:cNvSpPr txBox="1">
            <a:spLocks noChangeArrowheads="1"/>
          </p:cNvSpPr>
          <p:nvPr/>
        </p:nvSpPr>
        <p:spPr bwMode="auto">
          <a:xfrm>
            <a:off x="3070225" y="3700463"/>
            <a:ext cx="2644775" cy="338137"/>
          </a:xfrm>
          <a:prstGeom prst="rect">
            <a:avLst/>
          </a:prstGeom>
          <a:noFill/>
          <a:ln w="9525">
            <a:noFill/>
            <a:miter lim="800000"/>
            <a:headEnd/>
            <a:tailEnd/>
          </a:ln>
        </p:spPr>
        <p:txBody>
          <a:bodyPr>
            <a:spAutoFit/>
          </a:bodyPr>
          <a:lstStyle/>
          <a:p>
            <a:r>
              <a:rPr lang="en-US" sz="1600" i="0">
                <a:latin typeface="Arial Narrow" pitchFamily="34" charset="0"/>
              </a:rPr>
              <a:t>Silicon Oxide</a:t>
            </a:r>
          </a:p>
        </p:txBody>
      </p:sp>
      <p:sp>
        <p:nvSpPr>
          <p:cNvPr id="36880" name="TextBox 26"/>
          <p:cNvSpPr txBox="1">
            <a:spLocks noChangeArrowheads="1"/>
          </p:cNvSpPr>
          <p:nvPr/>
        </p:nvSpPr>
        <p:spPr bwMode="auto">
          <a:xfrm>
            <a:off x="609600" y="4114800"/>
            <a:ext cx="685800" cy="400050"/>
          </a:xfrm>
          <a:prstGeom prst="rect">
            <a:avLst/>
          </a:prstGeom>
          <a:solidFill>
            <a:schemeClr val="bg1"/>
          </a:solidFill>
          <a:ln w="9525">
            <a:noFill/>
            <a:miter lim="800000"/>
            <a:headEnd/>
            <a:tailEnd/>
          </a:ln>
        </p:spPr>
        <p:txBody>
          <a:bodyPr>
            <a:spAutoFit/>
          </a:bodyPr>
          <a:lstStyle/>
          <a:p>
            <a:r>
              <a:rPr lang="en-US" sz="2000" i="0">
                <a:latin typeface="Arial Narrow" pitchFamily="34" charset="0"/>
              </a:rPr>
              <a:t>n+</a:t>
            </a:r>
          </a:p>
        </p:txBody>
      </p:sp>
      <p:cxnSp>
        <p:nvCxnSpPr>
          <p:cNvPr id="29" name="Straight Connector 28"/>
          <p:cNvCxnSpPr>
            <a:stCxn id="36880" idx="3"/>
          </p:cNvCxnSpPr>
          <p:nvPr/>
        </p:nvCxnSpPr>
        <p:spPr>
          <a:xfrm flipV="1">
            <a:off x="1295400" y="4267200"/>
            <a:ext cx="609600" cy="47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894931" y="4656932"/>
            <a:ext cx="1430337"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883" name="TextBox 32"/>
          <p:cNvSpPr txBox="1">
            <a:spLocks noChangeArrowheads="1"/>
          </p:cNvSpPr>
          <p:nvPr/>
        </p:nvSpPr>
        <p:spPr bwMode="auto">
          <a:xfrm>
            <a:off x="4876800" y="5619750"/>
            <a:ext cx="685800" cy="400050"/>
          </a:xfrm>
          <a:prstGeom prst="rect">
            <a:avLst/>
          </a:prstGeom>
          <a:solidFill>
            <a:schemeClr val="bg1"/>
          </a:solidFill>
          <a:ln w="9525">
            <a:noFill/>
            <a:miter lim="800000"/>
            <a:headEnd/>
            <a:tailEnd/>
          </a:ln>
        </p:spPr>
        <p:txBody>
          <a:bodyPr>
            <a:spAutoFit/>
          </a:bodyPr>
          <a:lstStyle/>
          <a:p>
            <a:r>
              <a:rPr lang="en-US" sz="2000" i="0">
                <a:latin typeface="Arial Narrow" pitchFamily="34" charset="0"/>
              </a:rPr>
              <a:t>p</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439387" y="274638"/>
            <a:ext cx="8479188" cy="1143000"/>
          </a:xfrm>
        </p:spPr>
        <p:txBody>
          <a:bodyPr/>
          <a:lstStyle/>
          <a:p>
            <a:pPr algn="l"/>
            <a:r>
              <a:rPr lang="en-US" sz="2400" b="1" i="1" dirty="0" smtClean="0"/>
              <a:t>Process Flow: Step 6 </a:t>
            </a:r>
            <a:br>
              <a:rPr lang="en-US" sz="2400" b="1" i="1" dirty="0" smtClean="0"/>
            </a:br>
            <a:r>
              <a:rPr lang="en-US" sz="2400" b="1" i="1" dirty="0" smtClean="0"/>
              <a:t>Using methods similar to Steps 2-5, form multiple Si/SiO</a:t>
            </a:r>
            <a:r>
              <a:rPr lang="en-US" sz="2400" b="1" i="1" baseline="-25000" dirty="0" smtClean="0"/>
              <a:t>2</a:t>
            </a:r>
            <a:r>
              <a:rPr lang="en-US" sz="2400" b="1" i="1" dirty="0" smtClean="0"/>
              <a:t> layers, RTA</a:t>
            </a:r>
          </a:p>
        </p:txBody>
      </p:sp>
      <p:sp>
        <p:nvSpPr>
          <p:cNvPr id="37891" name="AutoShape 2" descr="Dark upward diagonal"/>
          <p:cNvSpPr>
            <a:spLocks noChangeArrowheads="1"/>
          </p:cNvSpPr>
          <p:nvPr/>
        </p:nvSpPr>
        <p:spPr bwMode="auto">
          <a:xfrm>
            <a:off x="1371600" y="3505200"/>
            <a:ext cx="6934200" cy="1905000"/>
          </a:xfrm>
          <a:prstGeom prst="cube">
            <a:avLst>
              <a:gd name="adj" fmla="val 77551"/>
            </a:avLst>
          </a:prstGeom>
          <a:pattFill prst="dkUpDiag">
            <a:fgClr>
              <a:srgbClr val="000000"/>
            </a:fgClr>
            <a:bgClr>
              <a:srgbClr val="FFFFFF"/>
            </a:bgClr>
          </a:pattFill>
          <a:ln w="9525">
            <a:solidFill>
              <a:srgbClr val="000000"/>
            </a:solidFill>
            <a:miter lim="800000"/>
            <a:headEnd/>
            <a:tailEnd/>
          </a:ln>
        </p:spPr>
        <p:txBody>
          <a:bodyPr/>
          <a:lstStyle/>
          <a:p>
            <a:endParaRPr lang="en-US" sz="1800" i="0">
              <a:latin typeface="Arial Narrow" pitchFamily="34" charset="0"/>
            </a:endParaRPr>
          </a:p>
        </p:txBody>
      </p:sp>
      <p:sp>
        <p:nvSpPr>
          <p:cNvPr id="5" name="Cube 4"/>
          <p:cNvSpPr/>
          <p:nvPr/>
        </p:nvSpPr>
        <p:spPr>
          <a:xfrm>
            <a:off x="1371600" y="3276600"/>
            <a:ext cx="6934200" cy="16795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7893" name="TextBox 5"/>
          <p:cNvSpPr txBox="1">
            <a:spLocks noChangeArrowheads="1"/>
          </p:cNvSpPr>
          <p:nvPr/>
        </p:nvSpPr>
        <p:spPr bwMode="auto">
          <a:xfrm>
            <a:off x="3594100" y="4737100"/>
            <a:ext cx="3644900" cy="292100"/>
          </a:xfrm>
          <a:prstGeom prst="rect">
            <a:avLst/>
          </a:prstGeom>
          <a:noFill/>
          <a:ln w="9525">
            <a:noFill/>
            <a:miter lim="800000"/>
            <a:headEnd/>
            <a:tailEnd/>
          </a:ln>
        </p:spPr>
        <p:txBody>
          <a:bodyPr>
            <a:spAutoFit/>
          </a:bodyPr>
          <a:lstStyle/>
          <a:p>
            <a:r>
              <a:rPr lang="en-US" sz="1300" i="0">
                <a:latin typeface="Arial Narrow" pitchFamily="34" charset="0"/>
              </a:rPr>
              <a:t>Silicon Oxide</a:t>
            </a:r>
          </a:p>
        </p:txBody>
      </p:sp>
      <p:sp>
        <p:nvSpPr>
          <p:cNvPr id="37894" name="TextBox 6"/>
          <p:cNvSpPr txBox="1">
            <a:spLocks noChangeArrowheads="1"/>
          </p:cNvSpPr>
          <p:nvPr/>
        </p:nvSpPr>
        <p:spPr bwMode="auto">
          <a:xfrm>
            <a:off x="3124200" y="5040313"/>
            <a:ext cx="1905000" cy="369887"/>
          </a:xfrm>
          <a:prstGeom prst="rect">
            <a:avLst/>
          </a:prstGeom>
          <a:solidFill>
            <a:schemeClr val="bg1"/>
          </a:solidFill>
          <a:ln w="9525">
            <a:noFill/>
            <a:miter lim="800000"/>
            <a:headEnd/>
            <a:tailEnd/>
          </a:ln>
        </p:spPr>
        <p:txBody>
          <a:bodyPr>
            <a:spAutoFit/>
          </a:bodyPr>
          <a:lstStyle/>
          <a:p>
            <a:r>
              <a:rPr lang="en-US" sz="1800" i="0">
                <a:latin typeface="Arial Narrow" pitchFamily="34" charset="0"/>
              </a:rPr>
              <a:t>Peripheral circuits</a:t>
            </a:r>
          </a:p>
        </p:txBody>
      </p:sp>
      <p:sp>
        <p:nvSpPr>
          <p:cNvPr id="37895" name="TextBox 7"/>
          <p:cNvSpPr txBox="1">
            <a:spLocks noChangeArrowheads="1"/>
          </p:cNvSpPr>
          <p:nvPr/>
        </p:nvSpPr>
        <p:spPr bwMode="auto">
          <a:xfrm>
            <a:off x="3657600" y="3581400"/>
            <a:ext cx="3644900" cy="338138"/>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37896" name="AutoShape 2" descr="Dark upward diagonal"/>
          <p:cNvSpPr>
            <a:spLocks noChangeArrowheads="1"/>
          </p:cNvSpPr>
          <p:nvPr/>
        </p:nvSpPr>
        <p:spPr bwMode="auto">
          <a:xfrm>
            <a:off x="1371600" y="3124200"/>
            <a:ext cx="6858000" cy="1652588"/>
          </a:xfrm>
          <a:prstGeom prst="cube">
            <a:avLst>
              <a:gd name="adj" fmla="val 89944"/>
            </a:avLst>
          </a:prstGeom>
          <a:solidFill>
            <a:schemeClr val="tx1"/>
          </a:solidFill>
          <a:ln w="9525">
            <a:solidFill>
              <a:schemeClr val="tx1"/>
            </a:solidFill>
            <a:miter lim="800000"/>
            <a:headEnd/>
            <a:tailEnd/>
          </a:ln>
        </p:spPr>
        <p:txBody>
          <a:bodyPr/>
          <a:lstStyle/>
          <a:p>
            <a:endParaRPr lang="en-US" sz="1800" i="0">
              <a:latin typeface="Arial Narrow" pitchFamily="34" charset="0"/>
            </a:endParaRPr>
          </a:p>
        </p:txBody>
      </p:sp>
      <p:sp>
        <p:nvSpPr>
          <p:cNvPr id="25" name="Rectangle 24"/>
          <p:cNvSpPr/>
          <p:nvPr/>
        </p:nvSpPr>
        <p:spPr>
          <a:xfrm>
            <a:off x="2438400" y="4572000"/>
            <a:ext cx="762000"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p>
        </p:txBody>
      </p:sp>
      <p:sp>
        <p:nvSpPr>
          <p:cNvPr id="26" name="Rectangle 25"/>
          <p:cNvSpPr/>
          <p:nvPr/>
        </p:nvSpPr>
        <p:spPr>
          <a:xfrm>
            <a:off x="4800600" y="4572000"/>
            <a:ext cx="762000"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p>
        </p:txBody>
      </p:sp>
      <p:sp>
        <p:nvSpPr>
          <p:cNvPr id="27" name="Cube 26"/>
          <p:cNvSpPr/>
          <p:nvPr/>
        </p:nvSpPr>
        <p:spPr>
          <a:xfrm>
            <a:off x="1371600" y="2892425"/>
            <a:ext cx="6934200" cy="16795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7900" name="TextBox 27"/>
          <p:cNvSpPr txBox="1">
            <a:spLocks noChangeArrowheads="1"/>
          </p:cNvSpPr>
          <p:nvPr/>
        </p:nvSpPr>
        <p:spPr bwMode="auto">
          <a:xfrm>
            <a:off x="3581400" y="4343400"/>
            <a:ext cx="3644900" cy="292100"/>
          </a:xfrm>
          <a:prstGeom prst="rect">
            <a:avLst/>
          </a:prstGeom>
          <a:noFill/>
          <a:ln w="9525">
            <a:noFill/>
            <a:miter lim="800000"/>
            <a:headEnd/>
            <a:tailEnd/>
          </a:ln>
        </p:spPr>
        <p:txBody>
          <a:bodyPr>
            <a:spAutoFit/>
          </a:bodyPr>
          <a:lstStyle/>
          <a:p>
            <a:r>
              <a:rPr lang="en-US" sz="1300" i="0">
                <a:latin typeface="Arial Narrow" pitchFamily="34" charset="0"/>
              </a:rPr>
              <a:t>Silicon Oxide</a:t>
            </a:r>
          </a:p>
        </p:txBody>
      </p:sp>
      <p:sp>
        <p:nvSpPr>
          <p:cNvPr id="37901" name="TextBox 28"/>
          <p:cNvSpPr txBox="1">
            <a:spLocks noChangeArrowheads="1"/>
          </p:cNvSpPr>
          <p:nvPr/>
        </p:nvSpPr>
        <p:spPr bwMode="auto">
          <a:xfrm>
            <a:off x="3657600" y="3203575"/>
            <a:ext cx="3644900" cy="339725"/>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37902" name="AutoShape 2" descr="Dark upward diagonal"/>
          <p:cNvSpPr>
            <a:spLocks noChangeArrowheads="1"/>
          </p:cNvSpPr>
          <p:nvPr/>
        </p:nvSpPr>
        <p:spPr bwMode="auto">
          <a:xfrm>
            <a:off x="1371600" y="2746375"/>
            <a:ext cx="6858000" cy="1654175"/>
          </a:xfrm>
          <a:prstGeom prst="cube">
            <a:avLst>
              <a:gd name="adj" fmla="val 89944"/>
            </a:avLst>
          </a:prstGeom>
          <a:solidFill>
            <a:schemeClr val="tx1"/>
          </a:solidFill>
          <a:ln w="9525">
            <a:solidFill>
              <a:schemeClr val="tx1"/>
            </a:solidFill>
            <a:miter lim="800000"/>
            <a:headEnd/>
            <a:tailEnd/>
          </a:ln>
        </p:spPr>
        <p:txBody>
          <a:bodyPr/>
          <a:lstStyle/>
          <a:p>
            <a:endParaRPr lang="en-US" sz="1800" i="0">
              <a:latin typeface="Arial Narrow" pitchFamily="34" charset="0"/>
            </a:endParaRPr>
          </a:p>
        </p:txBody>
      </p:sp>
      <p:sp>
        <p:nvSpPr>
          <p:cNvPr id="31" name="Rectangle 30"/>
          <p:cNvSpPr/>
          <p:nvPr/>
        </p:nvSpPr>
        <p:spPr>
          <a:xfrm>
            <a:off x="2438400" y="4194175"/>
            <a:ext cx="762000"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p>
        </p:txBody>
      </p:sp>
      <p:sp>
        <p:nvSpPr>
          <p:cNvPr id="32" name="Rectangle 31"/>
          <p:cNvSpPr/>
          <p:nvPr/>
        </p:nvSpPr>
        <p:spPr>
          <a:xfrm>
            <a:off x="4800600" y="4194175"/>
            <a:ext cx="762000"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p>
        </p:txBody>
      </p:sp>
      <p:sp>
        <p:nvSpPr>
          <p:cNvPr id="33" name="Cube 32"/>
          <p:cNvSpPr/>
          <p:nvPr/>
        </p:nvSpPr>
        <p:spPr>
          <a:xfrm>
            <a:off x="1371600" y="2514600"/>
            <a:ext cx="6934200" cy="16795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7906" name="TextBox 33"/>
          <p:cNvSpPr txBox="1">
            <a:spLocks noChangeArrowheads="1"/>
          </p:cNvSpPr>
          <p:nvPr/>
        </p:nvSpPr>
        <p:spPr bwMode="auto">
          <a:xfrm>
            <a:off x="3581400" y="3965575"/>
            <a:ext cx="3644900" cy="293688"/>
          </a:xfrm>
          <a:prstGeom prst="rect">
            <a:avLst/>
          </a:prstGeom>
          <a:noFill/>
          <a:ln w="9525">
            <a:noFill/>
            <a:miter lim="800000"/>
            <a:headEnd/>
            <a:tailEnd/>
          </a:ln>
        </p:spPr>
        <p:txBody>
          <a:bodyPr>
            <a:spAutoFit/>
          </a:bodyPr>
          <a:lstStyle/>
          <a:p>
            <a:r>
              <a:rPr lang="en-US" sz="1300" i="0">
                <a:latin typeface="Arial Narrow" pitchFamily="34" charset="0"/>
              </a:rPr>
              <a:t>Silicon Oxide</a:t>
            </a:r>
          </a:p>
        </p:txBody>
      </p:sp>
      <p:sp>
        <p:nvSpPr>
          <p:cNvPr id="37907" name="TextBox 34"/>
          <p:cNvSpPr txBox="1">
            <a:spLocks noChangeArrowheads="1"/>
          </p:cNvSpPr>
          <p:nvPr/>
        </p:nvSpPr>
        <p:spPr bwMode="auto">
          <a:xfrm>
            <a:off x="3657600" y="2822575"/>
            <a:ext cx="3644900" cy="339725"/>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37908" name="AutoShape 2" descr="Dark upward diagonal"/>
          <p:cNvSpPr>
            <a:spLocks noChangeArrowheads="1"/>
          </p:cNvSpPr>
          <p:nvPr/>
        </p:nvSpPr>
        <p:spPr bwMode="auto">
          <a:xfrm>
            <a:off x="1371600" y="2365375"/>
            <a:ext cx="6858000" cy="1654175"/>
          </a:xfrm>
          <a:prstGeom prst="cube">
            <a:avLst>
              <a:gd name="adj" fmla="val 89944"/>
            </a:avLst>
          </a:prstGeom>
          <a:solidFill>
            <a:schemeClr val="tx1"/>
          </a:solidFill>
          <a:ln w="9525">
            <a:solidFill>
              <a:schemeClr val="tx1"/>
            </a:solidFill>
            <a:miter lim="800000"/>
            <a:headEnd/>
            <a:tailEnd/>
          </a:ln>
        </p:spPr>
        <p:txBody>
          <a:bodyPr/>
          <a:lstStyle/>
          <a:p>
            <a:endParaRPr lang="en-US" sz="1800" i="0">
              <a:latin typeface="Arial Narrow" pitchFamily="34" charset="0"/>
            </a:endParaRPr>
          </a:p>
        </p:txBody>
      </p:sp>
      <p:sp>
        <p:nvSpPr>
          <p:cNvPr id="37" name="Rectangle 36"/>
          <p:cNvSpPr/>
          <p:nvPr/>
        </p:nvSpPr>
        <p:spPr>
          <a:xfrm>
            <a:off x="2438400" y="3813175"/>
            <a:ext cx="762000"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p>
        </p:txBody>
      </p:sp>
      <p:sp>
        <p:nvSpPr>
          <p:cNvPr id="38" name="Rectangle 37"/>
          <p:cNvSpPr/>
          <p:nvPr/>
        </p:nvSpPr>
        <p:spPr>
          <a:xfrm>
            <a:off x="4800600" y="3813175"/>
            <a:ext cx="762000"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p>
        </p:txBody>
      </p:sp>
      <p:sp>
        <p:nvSpPr>
          <p:cNvPr id="39" name="Cube 38"/>
          <p:cNvSpPr/>
          <p:nvPr/>
        </p:nvSpPr>
        <p:spPr>
          <a:xfrm>
            <a:off x="1371600" y="2133600"/>
            <a:ext cx="6934200" cy="16795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7912" name="TextBox 39"/>
          <p:cNvSpPr txBox="1">
            <a:spLocks noChangeArrowheads="1"/>
          </p:cNvSpPr>
          <p:nvPr/>
        </p:nvSpPr>
        <p:spPr bwMode="auto">
          <a:xfrm>
            <a:off x="3581400" y="3584575"/>
            <a:ext cx="3644900" cy="293688"/>
          </a:xfrm>
          <a:prstGeom prst="rect">
            <a:avLst/>
          </a:prstGeom>
          <a:noFill/>
          <a:ln w="9525">
            <a:noFill/>
            <a:miter lim="800000"/>
            <a:headEnd/>
            <a:tailEnd/>
          </a:ln>
        </p:spPr>
        <p:txBody>
          <a:bodyPr>
            <a:spAutoFit/>
          </a:bodyPr>
          <a:lstStyle/>
          <a:p>
            <a:r>
              <a:rPr lang="en-US" sz="1300" i="0">
                <a:latin typeface="Arial Narrow" pitchFamily="34" charset="0"/>
              </a:rPr>
              <a:t>Silicon Oxide</a:t>
            </a:r>
          </a:p>
        </p:txBody>
      </p:sp>
      <p:sp>
        <p:nvSpPr>
          <p:cNvPr id="37913" name="TextBox 40"/>
          <p:cNvSpPr txBox="1">
            <a:spLocks noChangeArrowheads="1"/>
          </p:cNvSpPr>
          <p:nvPr/>
        </p:nvSpPr>
        <p:spPr bwMode="auto">
          <a:xfrm>
            <a:off x="2667000" y="3733800"/>
            <a:ext cx="685800" cy="307975"/>
          </a:xfrm>
          <a:prstGeom prst="rect">
            <a:avLst/>
          </a:prstGeom>
          <a:noFill/>
          <a:ln w="9525">
            <a:noFill/>
            <a:miter lim="800000"/>
            <a:headEnd/>
            <a:tailEnd/>
          </a:ln>
        </p:spPr>
        <p:txBody>
          <a:bodyPr>
            <a:spAutoFit/>
          </a:bodyPr>
          <a:lstStyle/>
          <a:p>
            <a:r>
              <a:rPr lang="en-US" sz="1400" b="1" i="0">
                <a:solidFill>
                  <a:schemeClr val="bg1"/>
                </a:solidFill>
                <a:latin typeface="Arial Narrow" pitchFamily="34" charset="0"/>
              </a:rPr>
              <a:t>p</a:t>
            </a:r>
          </a:p>
        </p:txBody>
      </p:sp>
      <p:sp>
        <p:nvSpPr>
          <p:cNvPr id="37914" name="TextBox 41"/>
          <p:cNvSpPr txBox="1">
            <a:spLocks noChangeArrowheads="1"/>
          </p:cNvSpPr>
          <p:nvPr/>
        </p:nvSpPr>
        <p:spPr bwMode="auto">
          <a:xfrm>
            <a:off x="1828800" y="3733800"/>
            <a:ext cx="685800" cy="307975"/>
          </a:xfrm>
          <a:prstGeom prst="rect">
            <a:avLst/>
          </a:prstGeom>
          <a:noFill/>
          <a:ln w="9525">
            <a:noFill/>
            <a:miter lim="800000"/>
            <a:headEnd/>
            <a:tailEnd/>
          </a:ln>
        </p:spPr>
        <p:txBody>
          <a:bodyPr>
            <a:spAutoFit/>
          </a:bodyPr>
          <a:lstStyle/>
          <a:p>
            <a:r>
              <a:rPr lang="en-US" sz="1400" b="1" i="0">
                <a:solidFill>
                  <a:schemeClr val="bg1"/>
                </a:solidFill>
                <a:latin typeface="Arial Narrow" pitchFamily="34" charset="0"/>
              </a:rPr>
              <a:t>n+</a:t>
            </a:r>
          </a:p>
        </p:txBody>
      </p:sp>
      <p:sp>
        <p:nvSpPr>
          <p:cNvPr id="37915" name="TextBox 42"/>
          <p:cNvSpPr txBox="1">
            <a:spLocks noChangeArrowheads="1"/>
          </p:cNvSpPr>
          <p:nvPr/>
        </p:nvSpPr>
        <p:spPr bwMode="auto">
          <a:xfrm>
            <a:off x="3810000" y="3733800"/>
            <a:ext cx="685800" cy="307975"/>
          </a:xfrm>
          <a:prstGeom prst="rect">
            <a:avLst/>
          </a:prstGeom>
          <a:noFill/>
          <a:ln w="9525">
            <a:noFill/>
            <a:miter lim="800000"/>
            <a:headEnd/>
            <a:tailEnd/>
          </a:ln>
        </p:spPr>
        <p:txBody>
          <a:bodyPr>
            <a:spAutoFit/>
          </a:bodyPr>
          <a:lstStyle/>
          <a:p>
            <a:r>
              <a:rPr lang="en-US" sz="1400" b="1" i="0">
                <a:solidFill>
                  <a:schemeClr val="bg1"/>
                </a:solidFill>
                <a:latin typeface="Arial Narrow" pitchFamily="34" charset="0"/>
              </a:rPr>
              <a:t>n+</a:t>
            </a:r>
          </a:p>
        </p:txBody>
      </p:sp>
      <p:sp>
        <p:nvSpPr>
          <p:cNvPr id="37916" name="TextBox 42"/>
          <p:cNvSpPr txBox="1">
            <a:spLocks noChangeArrowheads="1"/>
          </p:cNvSpPr>
          <p:nvPr/>
        </p:nvSpPr>
        <p:spPr bwMode="auto">
          <a:xfrm>
            <a:off x="6030913" y="3756025"/>
            <a:ext cx="685800" cy="307975"/>
          </a:xfrm>
          <a:prstGeom prst="rect">
            <a:avLst/>
          </a:prstGeom>
          <a:noFill/>
          <a:ln w="9525">
            <a:noFill/>
            <a:miter lim="800000"/>
            <a:headEnd/>
            <a:tailEnd/>
          </a:ln>
        </p:spPr>
        <p:txBody>
          <a:bodyPr>
            <a:spAutoFit/>
          </a:bodyPr>
          <a:lstStyle/>
          <a:p>
            <a:r>
              <a:rPr lang="en-US" sz="1400" b="1" i="0">
                <a:solidFill>
                  <a:schemeClr val="bg1"/>
                </a:solidFill>
                <a:latin typeface="Arial Narrow" pitchFamily="34" charset="0"/>
              </a:rPr>
              <a:t>n+</a:t>
            </a:r>
          </a:p>
        </p:txBody>
      </p:sp>
      <p:sp>
        <p:nvSpPr>
          <p:cNvPr id="37917" name="TextBox 40"/>
          <p:cNvSpPr txBox="1">
            <a:spLocks noChangeArrowheads="1"/>
          </p:cNvSpPr>
          <p:nvPr/>
        </p:nvSpPr>
        <p:spPr bwMode="auto">
          <a:xfrm>
            <a:off x="5040313" y="3746500"/>
            <a:ext cx="685800" cy="307975"/>
          </a:xfrm>
          <a:prstGeom prst="rect">
            <a:avLst/>
          </a:prstGeom>
          <a:noFill/>
          <a:ln w="9525">
            <a:noFill/>
            <a:miter lim="800000"/>
            <a:headEnd/>
            <a:tailEnd/>
          </a:ln>
        </p:spPr>
        <p:txBody>
          <a:bodyPr>
            <a:spAutoFit/>
          </a:bodyPr>
          <a:lstStyle/>
          <a:p>
            <a:r>
              <a:rPr lang="en-US" sz="1400" b="1" i="0">
                <a:solidFill>
                  <a:schemeClr val="bg1"/>
                </a:solidFill>
                <a:latin typeface="Arial Narrow" pitchFamily="34" charset="0"/>
              </a:rPr>
              <a:t>p</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p:txBody>
          <a:bodyPr/>
          <a:lstStyle/>
          <a:p>
            <a:pPr algn="l"/>
            <a:r>
              <a:rPr lang="en-US" sz="2400" b="1" i="1" dirty="0" smtClean="0"/>
              <a:t>Process Flow: Step 7</a:t>
            </a:r>
            <a:br>
              <a:rPr lang="en-US" sz="2400" b="1" i="1" dirty="0" smtClean="0"/>
            </a:br>
            <a:r>
              <a:rPr lang="en-US" sz="2400" b="1" i="1" dirty="0" smtClean="0"/>
              <a:t>Use lithography and etch to define Silicon regions</a:t>
            </a:r>
          </a:p>
        </p:txBody>
      </p:sp>
      <p:sp>
        <p:nvSpPr>
          <p:cNvPr id="38915" name="AutoShape 2" descr="Dark upward diagonal"/>
          <p:cNvSpPr>
            <a:spLocks noChangeArrowheads="1"/>
          </p:cNvSpPr>
          <p:nvPr/>
        </p:nvSpPr>
        <p:spPr bwMode="auto">
          <a:xfrm>
            <a:off x="990600" y="2895600"/>
            <a:ext cx="6934200" cy="1905000"/>
          </a:xfrm>
          <a:prstGeom prst="cube">
            <a:avLst>
              <a:gd name="adj" fmla="val 80870"/>
            </a:avLst>
          </a:prstGeom>
          <a:pattFill prst="dkUpDiag">
            <a:fgClr>
              <a:srgbClr val="000000"/>
            </a:fgClr>
            <a:bgClr>
              <a:srgbClr val="FFFFFF"/>
            </a:bgClr>
          </a:pattFill>
          <a:ln w="9525">
            <a:solidFill>
              <a:srgbClr val="000000"/>
            </a:solidFill>
            <a:miter lim="800000"/>
            <a:headEnd/>
            <a:tailEnd/>
          </a:ln>
        </p:spPr>
        <p:txBody>
          <a:bodyPr/>
          <a:lstStyle/>
          <a:p>
            <a:endParaRPr lang="en-US" sz="1800" i="0">
              <a:latin typeface="Arial Narrow" pitchFamily="34" charset="0"/>
            </a:endParaRPr>
          </a:p>
        </p:txBody>
      </p:sp>
      <p:sp>
        <p:nvSpPr>
          <p:cNvPr id="5" name="Cube 4"/>
          <p:cNvSpPr/>
          <p:nvPr/>
        </p:nvSpPr>
        <p:spPr>
          <a:xfrm>
            <a:off x="990600" y="2740025"/>
            <a:ext cx="6934200" cy="16795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8917" name="TextBox 5"/>
          <p:cNvSpPr txBox="1">
            <a:spLocks noChangeArrowheads="1"/>
          </p:cNvSpPr>
          <p:nvPr/>
        </p:nvSpPr>
        <p:spPr bwMode="auto">
          <a:xfrm>
            <a:off x="3136900" y="4203700"/>
            <a:ext cx="3644900" cy="292100"/>
          </a:xfrm>
          <a:prstGeom prst="rect">
            <a:avLst/>
          </a:prstGeom>
          <a:noFill/>
          <a:ln w="9525">
            <a:noFill/>
            <a:miter lim="800000"/>
            <a:headEnd/>
            <a:tailEnd/>
          </a:ln>
        </p:spPr>
        <p:txBody>
          <a:bodyPr>
            <a:spAutoFit/>
          </a:bodyPr>
          <a:lstStyle/>
          <a:p>
            <a:r>
              <a:rPr lang="en-US" sz="1300" i="0">
                <a:latin typeface="Arial Narrow" pitchFamily="34" charset="0"/>
              </a:rPr>
              <a:t>Silicon Oxide</a:t>
            </a:r>
          </a:p>
        </p:txBody>
      </p:sp>
      <p:sp>
        <p:nvSpPr>
          <p:cNvPr id="38918" name="TextBox 6"/>
          <p:cNvSpPr txBox="1">
            <a:spLocks noChangeArrowheads="1"/>
          </p:cNvSpPr>
          <p:nvPr/>
        </p:nvSpPr>
        <p:spPr bwMode="auto">
          <a:xfrm>
            <a:off x="2895600" y="4495800"/>
            <a:ext cx="1219200" cy="276225"/>
          </a:xfrm>
          <a:prstGeom prst="rect">
            <a:avLst/>
          </a:prstGeom>
          <a:solidFill>
            <a:schemeClr val="bg1"/>
          </a:solidFill>
          <a:ln w="9525">
            <a:noFill/>
            <a:miter lim="800000"/>
            <a:headEnd/>
            <a:tailEnd/>
          </a:ln>
        </p:spPr>
        <p:txBody>
          <a:bodyPr>
            <a:spAutoFit/>
          </a:bodyPr>
          <a:lstStyle/>
          <a:p>
            <a:r>
              <a:rPr lang="en-US" sz="1200" i="0">
                <a:latin typeface="Arial Narrow" pitchFamily="34" charset="0"/>
              </a:rPr>
              <a:t>Peripheral circuits</a:t>
            </a:r>
          </a:p>
        </p:txBody>
      </p:sp>
      <p:sp>
        <p:nvSpPr>
          <p:cNvPr id="38919" name="TextBox 7"/>
          <p:cNvSpPr txBox="1">
            <a:spLocks noChangeArrowheads="1"/>
          </p:cNvSpPr>
          <p:nvPr/>
        </p:nvSpPr>
        <p:spPr bwMode="auto">
          <a:xfrm>
            <a:off x="6705600" y="5062538"/>
            <a:ext cx="1981200" cy="339725"/>
          </a:xfrm>
          <a:prstGeom prst="rect">
            <a:avLst/>
          </a:prstGeom>
          <a:solidFill>
            <a:schemeClr val="bg1"/>
          </a:solidFill>
          <a:ln w="9525">
            <a:noFill/>
            <a:miter lim="800000"/>
            <a:headEnd/>
            <a:tailEnd/>
          </a:ln>
        </p:spPr>
        <p:txBody>
          <a:bodyPr>
            <a:spAutoFit/>
          </a:bodyPr>
          <a:lstStyle/>
          <a:p>
            <a:r>
              <a:rPr lang="en-US" sz="1600" i="0">
                <a:latin typeface="Arial Narrow" pitchFamily="34" charset="0"/>
              </a:rPr>
              <a:t>p Silicon</a:t>
            </a:r>
          </a:p>
        </p:txBody>
      </p:sp>
      <p:sp>
        <p:nvSpPr>
          <p:cNvPr id="38920" name="TextBox 8"/>
          <p:cNvSpPr txBox="1">
            <a:spLocks noChangeArrowheads="1"/>
          </p:cNvSpPr>
          <p:nvPr/>
        </p:nvSpPr>
        <p:spPr bwMode="auto">
          <a:xfrm>
            <a:off x="4279900" y="2609850"/>
            <a:ext cx="3644900" cy="338138"/>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10" name="AutoShape 2" descr="Dark upward diagonal"/>
          <p:cNvSpPr>
            <a:spLocks noChangeArrowheads="1"/>
          </p:cNvSpPr>
          <p:nvPr/>
        </p:nvSpPr>
        <p:spPr bwMode="auto">
          <a:xfrm>
            <a:off x="1993900" y="2686050"/>
            <a:ext cx="5778500" cy="51435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11" name="Cube 10"/>
          <p:cNvSpPr/>
          <p:nvPr/>
        </p:nvSpPr>
        <p:spPr>
          <a:xfrm>
            <a:off x="1993900" y="2609850"/>
            <a:ext cx="5791200" cy="461963"/>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8923" name="TextBox 11"/>
          <p:cNvSpPr txBox="1">
            <a:spLocks noChangeArrowheads="1"/>
          </p:cNvSpPr>
          <p:nvPr/>
        </p:nvSpPr>
        <p:spPr bwMode="auto">
          <a:xfrm>
            <a:off x="4267200" y="2362200"/>
            <a:ext cx="3644900" cy="338138"/>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13" name="AutoShape 2" descr="Dark upward diagonal"/>
          <p:cNvSpPr>
            <a:spLocks noChangeArrowheads="1"/>
          </p:cNvSpPr>
          <p:nvPr/>
        </p:nvSpPr>
        <p:spPr bwMode="auto">
          <a:xfrm>
            <a:off x="1981200" y="2438400"/>
            <a:ext cx="5791200" cy="51435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14" name="Cube 13"/>
          <p:cNvSpPr/>
          <p:nvPr/>
        </p:nvSpPr>
        <p:spPr>
          <a:xfrm>
            <a:off x="1981200" y="2362200"/>
            <a:ext cx="5791200" cy="4603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8926" name="TextBox 14"/>
          <p:cNvSpPr txBox="1">
            <a:spLocks noChangeArrowheads="1"/>
          </p:cNvSpPr>
          <p:nvPr/>
        </p:nvSpPr>
        <p:spPr bwMode="auto">
          <a:xfrm>
            <a:off x="4279900" y="2381250"/>
            <a:ext cx="3644900" cy="338138"/>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38927" name="TextBox 15"/>
          <p:cNvSpPr txBox="1">
            <a:spLocks noChangeArrowheads="1"/>
          </p:cNvSpPr>
          <p:nvPr/>
        </p:nvSpPr>
        <p:spPr bwMode="auto">
          <a:xfrm>
            <a:off x="4267200" y="2133600"/>
            <a:ext cx="3644900" cy="338138"/>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17" name="AutoShape 2" descr="Dark upward diagonal"/>
          <p:cNvSpPr>
            <a:spLocks noChangeArrowheads="1"/>
          </p:cNvSpPr>
          <p:nvPr/>
        </p:nvSpPr>
        <p:spPr bwMode="auto">
          <a:xfrm>
            <a:off x="1981200" y="2209800"/>
            <a:ext cx="5791200" cy="51435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18" name="Cube 17"/>
          <p:cNvSpPr/>
          <p:nvPr/>
        </p:nvSpPr>
        <p:spPr>
          <a:xfrm>
            <a:off x="1981200" y="2133600"/>
            <a:ext cx="5791200" cy="4603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8930" name="TextBox 18"/>
          <p:cNvSpPr txBox="1">
            <a:spLocks noChangeArrowheads="1"/>
          </p:cNvSpPr>
          <p:nvPr/>
        </p:nvSpPr>
        <p:spPr bwMode="auto">
          <a:xfrm>
            <a:off x="3441700" y="3371850"/>
            <a:ext cx="3644900" cy="338138"/>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20" name="AutoShape 2" descr="Dark upward diagonal"/>
          <p:cNvSpPr>
            <a:spLocks noChangeArrowheads="1"/>
          </p:cNvSpPr>
          <p:nvPr/>
        </p:nvSpPr>
        <p:spPr bwMode="auto">
          <a:xfrm>
            <a:off x="1155700" y="3448050"/>
            <a:ext cx="5778500" cy="514350"/>
          </a:xfrm>
          <a:prstGeom prst="cube">
            <a:avLst>
              <a:gd name="adj" fmla="val 77054"/>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1" name="AutoShape 2" descr="Dark upward diagonal"/>
          <p:cNvSpPr>
            <a:spLocks noChangeArrowheads="1"/>
          </p:cNvSpPr>
          <p:nvPr/>
        </p:nvSpPr>
        <p:spPr bwMode="auto">
          <a:xfrm>
            <a:off x="6019800" y="3081338"/>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2" name="Cube 21"/>
          <p:cNvSpPr/>
          <p:nvPr/>
        </p:nvSpPr>
        <p:spPr>
          <a:xfrm>
            <a:off x="1155700" y="3371850"/>
            <a:ext cx="5791200" cy="461963"/>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8934" name="TextBox 22"/>
          <p:cNvSpPr txBox="1">
            <a:spLocks noChangeArrowheads="1"/>
          </p:cNvSpPr>
          <p:nvPr/>
        </p:nvSpPr>
        <p:spPr bwMode="auto">
          <a:xfrm>
            <a:off x="3429000" y="3124200"/>
            <a:ext cx="3644900" cy="338138"/>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24" name="AutoShape 2" descr="Dark upward diagonal"/>
          <p:cNvSpPr>
            <a:spLocks noChangeArrowheads="1"/>
          </p:cNvSpPr>
          <p:nvPr/>
        </p:nvSpPr>
        <p:spPr bwMode="auto">
          <a:xfrm>
            <a:off x="2133600" y="3081338"/>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5" name="AutoShape 2" descr="Dark upward diagonal"/>
          <p:cNvSpPr>
            <a:spLocks noChangeArrowheads="1"/>
          </p:cNvSpPr>
          <p:nvPr/>
        </p:nvSpPr>
        <p:spPr bwMode="auto">
          <a:xfrm>
            <a:off x="2057400" y="297180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6" name="AutoShape 2" descr="Dark upward diagonal"/>
          <p:cNvSpPr>
            <a:spLocks noChangeArrowheads="1"/>
          </p:cNvSpPr>
          <p:nvPr/>
        </p:nvSpPr>
        <p:spPr bwMode="auto">
          <a:xfrm>
            <a:off x="2057400" y="2895600"/>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7" name="AutoShape 2" descr="Dark upward diagonal"/>
          <p:cNvSpPr>
            <a:spLocks noChangeArrowheads="1"/>
          </p:cNvSpPr>
          <p:nvPr/>
        </p:nvSpPr>
        <p:spPr bwMode="auto">
          <a:xfrm>
            <a:off x="1981200" y="281940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8" name="AutoShape 2" descr="Dark upward diagonal"/>
          <p:cNvSpPr>
            <a:spLocks noChangeArrowheads="1"/>
          </p:cNvSpPr>
          <p:nvPr/>
        </p:nvSpPr>
        <p:spPr bwMode="auto">
          <a:xfrm>
            <a:off x="1981200" y="2667000"/>
            <a:ext cx="990600" cy="53340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9" name="AutoShape 2" descr="Dark upward diagonal"/>
          <p:cNvSpPr>
            <a:spLocks noChangeArrowheads="1"/>
          </p:cNvSpPr>
          <p:nvPr/>
        </p:nvSpPr>
        <p:spPr bwMode="auto">
          <a:xfrm>
            <a:off x="1981200" y="251460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0" name="AutoShape 2" descr="Dark upward diagonal"/>
          <p:cNvSpPr>
            <a:spLocks noChangeArrowheads="1"/>
          </p:cNvSpPr>
          <p:nvPr/>
        </p:nvSpPr>
        <p:spPr bwMode="auto">
          <a:xfrm>
            <a:off x="1143000" y="3200400"/>
            <a:ext cx="5791200" cy="51435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1" name="Cube 30"/>
          <p:cNvSpPr/>
          <p:nvPr/>
        </p:nvSpPr>
        <p:spPr>
          <a:xfrm>
            <a:off x="1143000" y="3124200"/>
            <a:ext cx="5791200" cy="4603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2" name="AutoShape 2" descr="Dark upward diagonal"/>
          <p:cNvSpPr>
            <a:spLocks noChangeArrowheads="1"/>
          </p:cNvSpPr>
          <p:nvPr/>
        </p:nvSpPr>
        <p:spPr bwMode="auto">
          <a:xfrm>
            <a:off x="5943600" y="297180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3" name="AutoShape 2" descr="Dark upward diagonal"/>
          <p:cNvSpPr>
            <a:spLocks noChangeArrowheads="1"/>
          </p:cNvSpPr>
          <p:nvPr/>
        </p:nvSpPr>
        <p:spPr bwMode="auto">
          <a:xfrm>
            <a:off x="5943600" y="2895600"/>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8945" name="TextBox 33"/>
          <p:cNvSpPr txBox="1">
            <a:spLocks noChangeArrowheads="1"/>
          </p:cNvSpPr>
          <p:nvPr/>
        </p:nvSpPr>
        <p:spPr bwMode="auto">
          <a:xfrm>
            <a:off x="3441700" y="3143250"/>
            <a:ext cx="3644900" cy="338138"/>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38946" name="TextBox 34"/>
          <p:cNvSpPr txBox="1">
            <a:spLocks noChangeArrowheads="1"/>
          </p:cNvSpPr>
          <p:nvPr/>
        </p:nvSpPr>
        <p:spPr bwMode="auto">
          <a:xfrm>
            <a:off x="3429000" y="2895600"/>
            <a:ext cx="2895600" cy="338138"/>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36" name="AutoShape 2" descr="Dark upward diagonal"/>
          <p:cNvSpPr>
            <a:spLocks noChangeArrowheads="1"/>
          </p:cNvSpPr>
          <p:nvPr/>
        </p:nvSpPr>
        <p:spPr bwMode="auto">
          <a:xfrm>
            <a:off x="5867400" y="281940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7" name="AutoShape 2" descr="Dark upward diagonal"/>
          <p:cNvSpPr>
            <a:spLocks noChangeArrowheads="1"/>
          </p:cNvSpPr>
          <p:nvPr/>
        </p:nvSpPr>
        <p:spPr bwMode="auto">
          <a:xfrm>
            <a:off x="1143000" y="2971800"/>
            <a:ext cx="5791200" cy="51435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8" name="AutoShape 2" descr="Dark upward diagonal"/>
          <p:cNvSpPr>
            <a:spLocks noChangeArrowheads="1"/>
          </p:cNvSpPr>
          <p:nvPr/>
        </p:nvSpPr>
        <p:spPr bwMode="auto">
          <a:xfrm>
            <a:off x="5867400" y="2667000"/>
            <a:ext cx="990600" cy="53340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9" name="AutoShape 2" descr="Dark upward diagonal"/>
          <p:cNvSpPr>
            <a:spLocks noChangeArrowheads="1"/>
          </p:cNvSpPr>
          <p:nvPr/>
        </p:nvSpPr>
        <p:spPr bwMode="auto">
          <a:xfrm>
            <a:off x="5867400" y="251460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0" name="Cube 39"/>
          <p:cNvSpPr/>
          <p:nvPr/>
        </p:nvSpPr>
        <p:spPr>
          <a:xfrm>
            <a:off x="1143000" y="2895600"/>
            <a:ext cx="5791200" cy="4603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41" name="AutoShape 2" descr="Dark upward diagonal"/>
          <p:cNvSpPr>
            <a:spLocks noChangeArrowheads="1"/>
          </p:cNvSpPr>
          <p:nvPr/>
        </p:nvSpPr>
        <p:spPr bwMode="auto">
          <a:xfrm>
            <a:off x="5257800" y="3810000"/>
            <a:ext cx="990600" cy="53340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2" name="AutoShape 2" descr="Dark upward diagonal"/>
          <p:cNvSpPr>
            <a:spLocks noChangeArrowheads="1"/>
          </p:cNvSpPr>
          <p:nvPr/>
        </p:nvSpPr>
        <p:spPr bwMode="auto">
          <a:xfrm>
            <a:off x="5257800" y="373380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3" name="AutoShape 2" descr="Dark upward diagonal"/>
          <p:cNvSpPr>
            <a:spLocks noChangeArrowheads="1"/>
          </p:cNvSpPr>
          <p:nvPr/>
        </p:nvSpPr>
        <p:spPr bwMode="auto">
          <a:xfrm>
            <a:off x="5257800" y="3657600"/>
            <a:ext cx="990600" cy="53340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4" name="AutoShape 2" descr="Dark upward diagonal"/>
          <p:cNvSpPr>
            <a:spLocks noChangeArrowheads="1"/>
          </p:cNvSpPr>
          <p:nvPr/>
        </p:nvSpPr>
        <p:spPr bwMode="auto">
          <a:xfrm>
            <a:off x="5181600" y="358140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5" name="AutoShape 2" descr="Dark upward diagonal"/>
          <p:cNvSpPr>
            <a:spLocks noChangeArrowheads="1"/>
          </p:cNvSpPr>
          <p:nvPr/>
        </p:nvSpPr>
        <p:spPr bwMode="auto">
          <a:xfrm>
            <a:off x="5181600" y="3429000"/>
            <a:ext cx="990600" cy="53340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6" name="AutoShape 2" descr="Dark upward diagonal"/>
          <p:cNvSpPr>
            <a:spLocks noChangeArrowheads="1"/>
          </p:cNvSpPr>
          <p:nvPr/>
        </p:nvSpPr>
        <p:spPr bwMode="auto">
          <a:xfrm>
            <a:off x="5181600" y="327660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7" name="AutoShape 2" descr="Dark upward diagonal"/>
          <p:cNvSpPr>
            <a:spLocks noChangeArrowheads="1"/>
          </p:cNvSpPr>
          <p:nvPr/>
        </p:nvSpPr>
        <p:spPr bwMode="auto">
          <a:xfrm>
            <a:off x="1371600" y="3810000"/>
            <a:ext cx="990600" cy="53340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8" name="AutoShape 2" descr="Dark upward diagonal"/>
          <p:cNvSpPr>
            <a:spLocks noChangeArrowheads="1"/>
          </p:cNvSpPr>
          <p:nvPr/>
        </p:nvSpPr>
        <p:spPr bwMode="auto">
          <a:xfrm>
            <a:off x="1371600" y="373380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9" name="AutoShape 2" descr="Dark upward diagonal"/>
          <p:cNvSpPr>
            <a:spLocks noChangeArrowheads="1"/>
          </p:cNvSpPr>
          <p:nvPr/>
        </p:nvSpPr>
        <p:spPr bwMode="auto">
          <a:xfrm>
            <a:off x="1371600" y="3657600"/>
            <a:ext cx="990600" cy="53340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0" name="AutoShape 2" descr="Dark upward diagonal"/>
          <p:cNvSpPr>
            <a:spLocks noChangeArrowheads="1"/>
          </p:cNvSpPr>
          <p:nvPr/>
        </p:nvSpPr>
        <p:spPr bwMode="auto">
          <a:xfrm>
            <a:off x="1295400" y="358140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1" name="AutoShape 2" descr="Dark upward diagonal"/>
          <p:cNvSpPr>
            <a:spLocks noChangeArrowheads="1"/>
          </p:cNvSpPr>
          <p:nvPr/>
        </p:nvSpPr>
        <p:spPr bwMode="auto">
          <a:xfrm>
            <a:off x="1295400" y="3429000"/>
            <a:ext cx="990600" cy="53340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2" name="AutoShape 2" descr="Dark upward diagonal"/>
          <p:cNvSpPr>
            <a:spLocks noChangeArrowheads="1"/>
          </p:cNvSpPr>
          <p:nvPr/>
        </p:nvSpPr>
        <p:spPr bwMode="auto">
          <a:xfrm>
            <a:off x="1295400" y="327660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3" name="AutoShape 2" descr="Dark upward diagonal"/>
          <p:cNvSpPr>
            <a:spLocks noChangeArrowheads="1"/>
          </p:cNvSpPr>
          <p:nvPr/>
        </p:nvSpPr>
        <p:spPr bwMode="auto">
          <a:xfrm>
            <a:off x="8001000" y="5138738"/>
            <a:ext cx="533400" cy="2286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8965" name="TextBox 53"/>
          <p:cNvSpPr txBox="1">
            <a:spLocks noChangeArrowheads="1"/>
          </p:cNvSpPr>
          <p:nvPr/>
        </p:nvSpPr>
        <p:spPr bwMode="auto">
          <a:xfrm>
            <a:off x="6477000" y="5402263"/>
            <a:ext cx="1981200" cy="338137"/>
          </a:xfrm>
          <a:prstGeom prst="rect">
            <a:avLst/>
          </a:prstGeom>
          <a:solidFill>
            <a:schemeClr val="bg1"/>
          </a:solidFill>
          <a:ln w="9525">
            <a:noFill/>
            <a:miter lim="800000"/>
            <a:headEnd/>
            <a:tailEnd/>
          </a:ln>
        </p:spPr>
        <p:txBody>
          <a:bodyPr>
            <a:spAutoFit/>
          </a:bodyPr>
          <a:lstStyle/>
          <a:p>
            <a:r>
              <a:rPr lang="en-US" sz="1600" i="0">
                <a:latin typeface="Arial Narrow" pitchFamily="34" charset="0"/>
              </a:rPr>
              <a:t>Silicon oxide </a:t>
            </a:r>
          </a:p>
        </p:txBody>
      </p:sp>
      <p:sp>
        <p:nvSpPr>
          <p:cNvPr id="55" name="AutoShape 2" descr="Dark upward diagonal"/>
          <p:cNvSpPr>
            <a:spLocks noChangeArrowheads="1"/>
          </p:cNvSpPr>
          <p:nvPr/>
        </p:nvSpPr>
        <p:spPr bwMode="auto">
          <a:xfrm>
            <a:off x="7924800" y="5511800"/>
            <a:ext cx="609600" cy="2286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8967" name="TextBox 55"/>
          <p:cNvSpPr txBox="1">
            <a:spLocks noChangeArrowheads="1"/>
          </p:cNvSpPr>
          <p:nvPr/>
        </p:nvSpPr>
        <p:spPr bwMode="auto">
          <a:xfrm>
            <a:off x="7239000" y="4648200"/>
            <a:ext cx="1295400" cy="338138"/>
          </a:xfrm>
          <a:prstGeom prst="rect">
            <a:avLst/>
          </a:prstGeom>
          <a:solidFill>
            <a:schemeClr val="bg1"/>
          </a:solidFill>
          <a:ln w="9525">
            <a:noFill/>
            <a:miter lim="800000"/>
            <a:headEnd/>
            <a:tailEnd/>
          </a:ln>
        </p:spPr>
        <p:txBody>
          <a:bodyPr>
            <a:spAutoFit/>
          </a:bodyPr>
          <a:lstStyle/>
          <a:p>
            <a:r>
              <a:rPr lang="en-US" sz="1600" i="0" u="sng">
                <a:latin typeface="Arial Narrow" pitchFamily="34" charset="0"/>
              </a:rPr>
              <a:t>Symbols</a:t>
            </a:r>
          </a:p>
        </p:txBody>
      </p:sp>
      <p:sp>
        <p:nvSpPr>
          <p:cNvPr id="57" name="Rectangle 56"/>
          <p:cNvSpPr/>
          <p:nvPr/>
        </p:nvSpPr>
        <p:spPr>
          <a:xfrm>
            <a:off x="2971800" y="3352800"/>
            <a:ext cx="381000" cy="152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p>
        </p:txBody>
      </p:sp>
      <p:sp>
        <p:nvSpPr>
          <p:cNvPr id="58" name="Rectangle 57"/>
          <p:cNvSpPr/>
          <p:nvPr/>
        </p:nvSpPr>
        <p:spPr>
          <a:xfrm>
            <a:off x="4343400" y="3352800"/>
            <a:ext cx="381000" cy="152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p>
        </p:txBody>
      </p:sp>
      <p:sp>
        <p:nvSpPr>
          <p:cNvPr id="59" name="Rectangle 58"/>
          <p:cNvSpPr/>
          <p:nvPr/>
        </p:nvSpPr>
        <p:spPr>
          <a:xfrm>
            <a:off x="2971800" y="3581400"/>
            <a:ext cx="381000" cy="152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p>
        </p:txBody>
      </p:sp>
      <p:sp>
        <p:nvSpPr>
          <p:cNvPr id="60" name="Rectangle 59"/>
          <p:cNvSpPr/>
          <p:nvPr/>
        </p:nvSpPr>
        <p:spPr>
          <a:xfrm>
            <a:off x="4343400" y="3581400"/>
            <a:ext cx="381000" cy="152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p>
        </p:txBody>
      </p:sp>
      <p:sp>
        <p:nvSpPr>
          <p:cNvPr id="61" name="Rectangle 60"/>
          <p:cNvSpPr/>
          <p:nvPr/>
        </p:nvSpPr>
        <p:spPr>
          <a:xfrm>
            <a:off x="2971800" y="3810000"/>
            <a:ext cx="381000" cy="152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p>
        </p:txBody>
      </p:sp>
      <p:sp>
        <p:nvSpPr>
          <p:cNvPr id="62" name="Rectangle 61"/>
          <p:cNvSpPr/>
          <p:nvPr/>
        </p:nvSpPr>
        <p:spPr>
          <a:xfrm>
            <a:off x="4343400" y="3810000"/>
            <a:ext cx="381000" cy="152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p>
        </p:txBody>
      </p:sp>
      <p:sp>
        <p:nvSpPr>
          <p:cNvPr id="63" name="Rectangle 62"/>
          <p:cNvSpPr/>
          <p:nvPr/>
        </p:nvSpPr>
        <p:spPr>
          <a:xfrm>
            <a:off x="3429000" y="2590800"/>
            <a:ext cx="381000" cy="152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p>
        </p:txBody>
      </p:sp>
      <p:sp>
        <p:nvSpPr>
          <p:cNvPr id="64" name="Rectangle 63"/>
          <p:cNvSpPr/>
          <p:nvPr/>
        </p:nvSpPr>
        <p:spPr>
          <a:xfrm>
            <a:off x="5029200" y="2590800"/>
            <a:ext cx="381000" cy="152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p>
        </p:txBody>
      </p:sp>
      <p:sp>
        <p:nvSpPr>
          <p:cNvPr id="38976" name="TextBox 64"/>
          <p:cNvSpPr txBox="1">
            <a:spLocks noChangeArrowheads="1"/>
          </p:cNvSpPr>
          <p:nvPr/>
        </p:nvSpPr>
        <p:spPr bwMode="auto">
          <a:xfrm>
            <a:off x="6629400" y="5791200"/>
            <a:ext cx="1981200" cy="338138"/>
          </a:xfrm>
          <a:prstGeom prst="rect">
            <a:avLst/>
          </a:prstGeom>
          <a:solidFill>
            <a:schemeClr val="bg1"/>
          </a:solidFill>
          <a:ln w="9525">
            <a:noFill/>
            <a:miter lim="800000"/>
            <a:headEnd/>
            <a:tailEnd/>
          </a:ln>
        </p:spPr>
        <p:txBody>
          <a:bodyPr>
            <a:spAutoFit/>
          </a:bodyPr>
          <a:lstStyle/>
          <a:p>
            <a:r>
              <a:rPr lang="en-US" sz="1800" i="0">
                <a:latin typeface="Arial Narrow" pitchFamily="34" charset="0"/>
              </a:rPr>
              <a:t>n+</a:t>
            </a:r>
            <a:r>
              <a:rPr lang="en-US" sz="1600" i="0">
                <a:latin typeface="Arial Narrow" pitchFamily="34" charset="0"/>
              </a:rPr>
              <a:t> Silicon</a:t>
            </a:r>
          </a:p>
        </p:txBody>
      </p:sp>
      <p:sp>
        <p:nvSpPr>
          <p:cNvPr id="66" name="AutoShape 2" descr="Dark upward diagonal"/>
          <p:cNvSpPr>
            <a:spLocks noChangeArrowheads="1"/>
          </p:cNvSpPr>
          <p:nvPr/>
        </p:nvSpPr>
        <p:spPr bwMode="auto">
          <a:xfrm>
            <a:off x="7924800" y="5867400"/>
            <a:ext cx="533400" cy="22860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8978" name="TextBox 66"/>
          <p:cNvSpPr txBox="1">
            <a:spLocks noChangeArrowheads="1"/>
          </p:cNvSpPr>
          <p:nvPr/>
        </p:nvSpPr>
        <p:spPr bwMode="auto">
          <a:xfrm>
            <a:off x="3475038" y="1617663"/>
            <a:ext cx="5364162" cy="369887"/>
          </a:xfrm>
          <a:prstGeom prst="rect">
            <a:avLst/>
          </a:prstGeom>
          <a:noFill/>
          <a:ln w="9525">
            <a:noFill/>
            <a:miter lim="800000"/>
            <a:headEnd/>
            <a:tailEnd/>
          </a:ln>
        </p:spPr>
        <p:txBody>
          <a:bodyPr>
            <a:spAutoFit/>
          </a:bodyPr>
          <a:lstStyle/>
          <a:p>
            <a:r>
              <a:rPr lang="en-US" sz="1800" i="0">
                <a:solidFill>
                  <a:srgbClr val="FF0000"/>
                </a:solidFill>
                <a:latin typeface="Arial Narrow" pitchFamily="34" charset="0"/>
              </a:rPr>
              <a:t>This n+ Si region will act as wiring for the array… details later</a:t>
            </a:r>
          </a:p>
        </p:txBody>
      </p:sp>
      <p:sp>
        <p:nvSpPr>
          <p:cNvPr id="70" name="Left Brace 69"/>
          <p:cNvSpPr/>
          <p:nvPr/>
        </p:nvSpPr>
        <p:spPr>
          <a:xfrm rot="2400000">
            <a:off x="6078538" y="1709738"/>
            <a:ext cx="293687" cy="2185987"/>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b="1" i="0" dirty="0"/>
          </a:p>
        </p:txBody>
      </p:sp>
      <p:cxnSp>
        <p:nvCxnSpPr>
          <p:cNvPr id="74" name="Straight Connector 73"/>
          <p:cNvCxnSpPr>
            <a:stCxn id="70" idx="1"/>
          </p:cNvCxnSpPr>
          <p:nvPr/>
        </p:nvCxnSpPr>
        <p:spPr>
          <a:xfrm rot="10800000" flipH="1">
            <a:off x="6113463" y="1981200"/>
            <a:ext cx="58737" cy="7270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358775" y="274638"/>
            <a:ext cx="8461375" cy="1143000"/>
          </a:xfrm>
        </p:spPr>
        <p:txBody>
          <a:bodyPr/>
          <a:lstStyle/>
          <a:p>
            <a:pPr algn="l"/>
            <a:r>
              <a:rPr lang="en-US" sz="2400" b="1" i="1" dirty="0" smtClean="0"/>
              <a:t>Process Flow: Step 8</a:t>
            </a:r>
            <a:br>
              <a:rPr lang="en-US" sz="2400" b="1" i="1" dirty="0" smtClean="0"/>
            </a:br>
            <a:r>
              <a:rPr lang="en-US" sz="2400" b="1" i="1" dirty="0" smtClean="0"/>
              <a:t>Deposit gate dielectric, gate electrode materials, CMP, litho and etch</a:t>
            </a:r>
          </a:p>
        </p:txBody>
      </p:sp>
      <p:sp>
        <p:nvSpPr>
          <p:cNvPr id="39939" name="AutoShape 2" descr="Dark upward diagonal"/>
          <p:cNvSpPr>
            <a:spLocks noChangeArrowheads="1"/>
          </p:cNvSpPr>
          <p:nvPr/>
        </p:nvSpPr>
        <p:spPr bwMode="auto">
          <a:xfrm>
            <a:off x="1143000" y="3005138"/>
            <a:ext cx="6934200" cy="1905000"/>
          </a:xfrm>
          <a:prstGeom prst="cube">
            <a:avLst>
              <a:gd name="adj" fmla="val 80870"/>
            </a:avLst>
          </a:prstGeom>
          <a:pattFill prst="dkUpDiag">
            <a:fgClr>
              <a:srgbClr val="000000"/>
            </a:fgClr>
            <a:bgClr>
              <a:srgbClr val="FFFFFF"/>
            </a:bgClr>
          </a:pattFill>
          <a:ln w="9525">
            <a:solidFill>
              <a:srgbClr val="000000"/>
            </a:solidFill>
            <a:miter lim="800000"/>
            <a:headEnd/>
            <a:tailEnd/>
          </a:ln>
        </p:spPr>
        <p:txBody>
          <a:bodyPr/>
          <a:lstStyle/>
          <a:p>
            <a:endParaRPr lang="en-US" sz="1800" i="0">
              <a:latin typeface="Arial Narrow" pitchFamily="34" charset="0"/>
            </a:endParaRPr>
          </a:p>
        </p:txBody>
      </p:sp>
      <p:sp>
        <p:nvSpPr>
          <p:cNvPr id="5" name="Cube 4"/>
          <p:cNvSpPr/>
          <p:nvPr/>
        </p:nvSpPr>
        <p:spPr>
          <a:xfrm>
            <a:off x="1143000" y="2849563"/>
            <a:ext cx="6934200" cy="16795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9941" name="TextBox 5"/>
          <p:cNvSpPr txBox="1">
            <a:spLocks noChangeArrowheads="1"/>
          </p:cNvSpPr>
          <p:nvPr/>
        </p:nvSpPr>
        <p:spPr bwMode="auto">
          <a:xfrm>
            <a:off x="3289300" y="4313238"/>
            <a:ext cx="3644900" cy="292100"/>
          </a:xfrm>
          <a:prstGeom prst="rect">
            <a:avLst/>
          </a:prstGeom>
          <a:noFill/>
          <a:ln w="9525">
            <a:noFill/>
            <a:miter lim="800000"/>
            <a:headEnd/>
            <a:tailEnd/>
          </a:ln>
        </p:spPr>
        <p:txBody>
          <a:bodyPr>
            <a:spAutoFit/>
          </a:bodyPr>
          <a:lstStyle/>
          <a:p>
            <a:r>
              <a:rPr lang="en-US" sz="1300" i="0">
                <a:latin typeface="Arial Narrow" pitchFamily="34" charset="0"/>
              </a:rPr>
              <a:t>Silicon Oxide</a:t>
            </a:r>
          </a:p>
        </p:txBody>
      </p:sp>
      <p:sp>
        <p:nvSpPr>
          <p:cNvPr id="39942" name="TextBox 6"/>
          <p:cNvSpPr txBox="1">
            <a:spLocks noChangeArrowheads="1"/>
          </p:cNvSpPr>
          <p:nvPr/>
        </p:nvSpPr>
        <p:spPr bwMode="auto">
          <a:xfrm>
            <a:off x="3048000" y="4572000"/>
            <a:ext cx="1219200" cy="276225"/>
          </a:xfrm>
          <a:prstGeom prst="rect">
            <a:avLst/>
          </a:prstGeom>
          <a:solidFill>
            <a:schemeClr val="bg1"/>
          </a:solidFill>
          <a:ln w="9525">
            <a:noFill/>
            <a:miter lim="800000"/>
            <a:headEnd/>
            <a:tailEnd/>
          </a:ln>
        </p:spPr>
        <p:txBody>
          <a:bodyPr>
            <a:spAutoFit/>
          </a:bodyPr>
          <a:lstStyle/>
          <a:p>
            <a:r>
              <a:rPr lang="en-US" sz="1200" i="0">
                <a:latin typeface="Arial Narrow" pitchFamily="34" charset="0"/>
              </a:rPr>
              <a:t>Peripheral circuits</a:t>
            </a:r>
          </a:p>
        </p:txBody>
      </p:sp>
      <p:sp>
        <p:nvSpPr>
          <p:cNvPr id="39943" name="TextBox 7"/>
          <p:cNvSpPr txBox="1">
            <a:spLocks noChangeArrowheads="1"/>
          </p:cNvSpPr>
          <p:nvPr/>
        </p:nvSpPr>
        <p:spPr bwMode="auto">
          <a:xfrm>
            <a:off x="1752600" y="5494338"/>
            <a:ext cx="1981200" cy="339725"/>
          </a:xfrm>
          <a:prstGeom prst="rect">
            <a:avLst/>
          </a:prstGeom>
          <a:solidFill>
            <a:schemeClr val="bg1"/>
          </a:solidFill>
          <a:ln w="9525">
            <a:noFill/>
            <a:miter lim="800000"/>
            <a:headEnd/>
            <a:tailEnd/>
          </a:ln>
        </p:spPr>
        <p:txBody>
          <a:bodyPr>
            <a:spAutoFit/>
          </a:bodyPr>
          <a:lstStyle/>
          <a:p>
            <a:r>
              <a:rPr lang="en-US" sz="1800" i="0">
                <a:latin typeface="Arial Narrow" pitchFamily="34" charset="0"/>
              </a:rPr>
              <a:t>n+</a:t>
            </a:r>
            <a:r>
              <a:rPr lang="en-US" sz="1600" i="0">
                <a:latin typeface="Arial Narrow" pitchFamily="34" charset="0"/>
              </a:rPr>
              <a:t> Silicon </a:t>
            </a:r>
          </a:p>
        </p:txBody>
      </p:sp>
      <p:sp>
        <p:nvSpPr>
          <p:cNvPr id="39944" name="TextBox 8"/>
          <p:cNvSpPr txBox="1">
            <a:spLocks noChangeArrowheads="1"/>
          </p:cNvSpPr>
          <p:nvPr/>
        </p:nvSpPr>
        <p:spPr bwMode="auto">
          <a:xfrm>
            <a:off x="4432300" y="2719388"/>
            <a:ext cx="3644900" cy="339725"/>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10" name="AutoShape 2" descr="Dark upward diagonal"/>
          <p:cNvSpPr>
            <a:spLocks noChangeArrowheads="1"/>
          </p:cNvSpPr>
          <p:nvPr/>
        </p:nvSpPr>
        <p:spPr bwMode="auto">
          <a:xfrm>
            <a:off x="2146300" y="2795588"/>
            <a:ext cx="5778500" cy="51435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11" name="Cube 10"/>
          <p:cNvSpPr/>
          <p:nvPr/>
        </p:nvSpPr>
        <p:spPr>
          <a:xfrm>
            <a:off x="2146300" y="2719388"/>
            <a:ext cx="5791200" cy="461962"/>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9947" name="TextBox 11"/>
          <p:cNvSpPr txBox="1">
            <a:spLocks noChangeArrowheads="1"/>
          </p:cNvSpPr>
          <p:nvPr/>
        </p:nvSpPr>
        <p:spPr bwMode="auto">
          <a:xfrm>
            <a:off x="4419600" y="2471738"/>
            <a:ext cx="3644900" cy="339725"/>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13" name="AutoShape 2" descr="Dark upward diagonal"/>
          <p:cNvSpPr>
            <a:spLocks noChangeArrowheads="1"/>
          </p:cNvSpPr>
          <p:nvPr/>
        </p:nvSpPr>
        <p:spPr bwMode="auto">
          <a:xfrm>
            <a:off x="2133600" y="2547938"/>
            <a:ext cx="5791200" cy="51435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14" name="Cube 13"/>
          <p:cNvSpPr/>
          <p:nvPr/>
        </p:nvSpPr>
        <p:spPr>
          <a:xfrm>
            <a:off x="2133600" y="2471738"/>
            <a:ext cx="5791200" cy="461962"/>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9950" name="TextBox 14"/>
          <p:cNvSpPr txBox="1">
            <a:spLocks noChangeArrowheads="1"/>
          </p:cNvSpPr>
          <p:nvPr/>
        </p:nvSpPr>
        <p:spPr bwMode="auto">
          <a:xfrm>
            <a:off x="4432300" y="2490788"/>
            <a:ext cx="3644900" cy="339725"/>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39951" name="TextBox 15"/>
          <p:cNvSpPr txBox="1">
            <a:spLocks noChangeArrowheads="1"/>
          </p:cNvSpPr>
          <p:nvPr/>
        </p:nvSpPr>
        <p:spPr bwMode="auto">
          <a:xfrm>
            <a:off x="4419600" y="2243138"/>
            <a:ext cx="3644900" cy="339725"/>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17" name="AutoShape 2" descr="Dark upward diagonal"/>
          <p:cNvSpPr>
            <a:spLocks noChangeArrowheads="1"/>
          </p:cNvSpPr>
          <p:nvPr/>
        </p:nvSpPr>
        <p:spPr bwMode="auto">
          <a:xfrm>
            <a:off x="2133600" y="2319338"/>
            <a:ext cx="5791200" cy="51435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18" name="Cube 17"/>
          <p:cNvSpPr/>
          <p:nvPr/>
        </p:nvSpPr>
        <p:spPr>
          <a:xfrm>
            <a:off x="2133600" y="2243138"/>
            <a:ext cx="5791200" cy="461962"/>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9954" name="TextBox 18"/>
          <p:cNvSpPr txBox="1">
            <a:spLocks noChangeArrowheads="1"/>
          </p:cNvSpPr>
          <p:nvPr/>
        </p:nvSpPr>
        <p:spPr bwMode="auto">
          <a:xfrm>
            <a:off x="3594100" y="3481388"/>
            <a:ext cx="3644900" cy="339725"/>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20" name="AutoShape 2" descr="Dark upward diagonal"/>
          <p:cNvSpPr>
            <a:spLocks noChangeArrowheads="1"/>
          </p:cNvSpPr>
          <p:nvPr/>
        </p:nvSpPr>
        <p:spPr bwMode="auto">
          <a:xfrm>
            <a:off x="1308100" y="3557588"/>
            <a:ext cx="5778500" cy="514350"/>
          </a:xfrm>
          <a:prstGeom prst="cube">
            <a:avLst>
              <a:gd name="adj" fmla="val 77054"/>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1" name="AutoShape 2" descr="Dark upward diagonal"/>
          <p:cNvSpPr>
            <a:spLocks noChangeArrowheads="1"/>
          </p:cNvSpPr>
          <p:nvPr/>
        </p:nvSpPr>
        <p:spPr bwMode="auto">
          <a:xfrm>
            <a:off x="6172200" y="3190875"/>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2" name="Cube 21"/>
          <p:cNvSpPr/>
          <p:nvPr/>
        </p:nvSpPr>
        <p:spPr>
          <a:xfrm>
            <a:off x="1308100" y="3481388"/>
            <a:ext cx="5791200" cy="461962"/>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9958" name="TextBox 22"/>
          <p:cNvSpPr txBox="1">
            <a:spLocks noChangeArrowheads="1"/>
          </p:cNvSpPr>
          <p:nvPr/>
        </p:nvSpPr>
        <p:spPr bwMode="auto">
          <a:xfrm>
            <a:off x="3581400" y="3233738"/>
            <a:ext cx="3644900" cy="339725"/>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24" name="AutoShape 2" descr="Dark upward diagonal"/>
          <p:cNvSpPr>
            <a:spLocks noChangeArrowheads="1"/>
          </p:cNvSpPr>
          <p:nvPr/>
        </p:nvSpPr>
        <p:spPr bwMode="auto">
          <a:xfrm>
            <a:off x="2286000" y="3190875"/>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5" name="AutoShape 2" descr="Dark upward diagonal"/>
          <p:cNvSpPr>
            <a:spLocks noChangeArrowheads="1"/>
          </p:cNvSpPr>
          <p:nvPr/>
        </p:nvSpPr>
        <p:spPr bwMode="auto">
          <a:xfrm>
            <a:off x="2209800" y="3081338"/>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6" name="AutoShape 2" descr="Dark upward diagonal"/>
          <p:cNvSpPr>
            <a:spLocks noChangeArrowheads="1"/>
          </p:cNvSpPr>
          <p:nvPr/>
        </p:nvSpPr>
        <p:spPr bwMode="auto">
          <a:xfrm>
            <a:off x="2209800" y="3005138"/>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7" name="AutoShape 2" descr="Dark upward diagonal"/>
          <p:cNvSpPr>
            <a:spLocks noChangeArrowheads="1"/>
          </p:cNvSpPr>
          <p:nvPr/>
        </p:nvSpPr>
        <p:spPr bwMode="auto">
          <a:xfrm>
            <a:off x="2133600" y="2928938"/>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8" name="AutoShape 2" descr="Dark upward diagonal"/>
          <p:cNvSpPr>
            <a:spLocks noChangeArrowheads="1"/>
          </p:cNvSpPr>
          <p:nvPr/>
        </p:nvSpPr>
        <p:spPr bwMode="auto">
          <a:xfrm>
            <a:off x="2133600" y="2776538"/>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9" name="AutoShape 2" descr="Dark upward diagonal"/>
          <p:cNvSpPr>
            <a:spLocks noChangeArrowheads="1"/>
          </p:cNvSpPr>
          <p:nvPr/>
        </p:nvSpPr>
        <p:spPr bwMode="auto">
          <a:xfrm>
            <a:off x="2133600" y="2624138"/>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0" name="AutoShape 2" descr="Dark upward diagonal"/>
          <p:cNvSpPr>
            <a:spLocks noChangeArrowheads="1"/>
          </p:cNvSpPr>
          <p:nvPr/>
        </p:nvSpPr>
        <p:spPr bwMode="auto">
          <a:xfrm>
            <a:off x="1295400" y="3309938"/>
            <a:ext cx="5791200" cy="51435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1" name="Cube 30"/>
          <p:cNvSpPr/>
          <p:nvPr/>
        </p:nvSpPr>
        <p:spPr>
          <a:xfrm>
            <a:off x="1295400" y="3233738"/>
            <a:ext cx="5791200" cy="461962"/>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2" name="AutoShape 2" descr="Dark upward diagonal"/>
          <p:cNvSpPr>
            <a:spLocks noChangeArrowheads="1"/>
          </p:cNvSpPr>
          <p:nvPr/>
        </p:nvSpPr>
        <p:spPr bwMode="auto">
          <a:xfrm>
            <a:off x="6096000" y="3081338"/>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3" name="AutoShape 2" descr="Dark upward diagonal"/>
          <p:cNvSpPr>
            <a:spLocks noChangeArrowheads="1"/>
          </p:cNvSpPr>
          <p:nvPr/>
        </p:nvSpPr>
        <p:spPr bwMode="auto">
          <a:xfrm>
            <a:off x="6096000" y="3005138"/>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9969" name="TextBox 33"/>
          <p:cNvSpPr txBox="1">
            <a:spLocks noChangeArrowheads="1"/>
          </p:cNvSpPr>
          <p:nvPr/>
        </p:nvSpPr>
        <p:spPr bwMode="auto">
          <a:xfrm>
            <a:off x="3594100" y="3252788"/>
            <a:ext cx="3644900" cy="339725"/>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39970" name="TextBox 34"/>
          <p:cNvSpPr txBox="1">
            <a:spLocks noChangeArrowheads="1"/>
          </p:cNvSpPr>
          <p:nvPr/>
        </p:nvSpPr>
        <p:spPr bwMode="auto">
          <a:xfrm>
            <a:off x="3581400" y="3005138"/>
            <a:ext cx="2895600" cy="339725"/>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36" name="AutoShape 2" descr="Dark upward diagonal"/>
          <p:cNvSpPr>
            <a:spLocks noChangeArrowheads="1"/>
          </p:cNvSpPr>
          <p:nvPr/>
        </p:nvSpPr>
        <p:spPr bwMode="auto">
          <a:xfrm>
            <a:off x="6019800" y="2928938"/>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7" name="AutoShape 2" descr="Dark upward diagonal"/>
          <p:cNvSpPr>
            <a:spLocks noChangeArrowheads="1"/>
          </p:cNvSpPr>
          <p:nvPr/>
        </p:nvSpPr>
        <p:spPr bwMode="auto">
          <a:xfrm>
            <a:off x="1295400" y="3081338"/>
            <a:ext cx="5791200" cy="51435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8" name="AutoShape 2" descr="Dark upward diagonal"/>
          <p:cNvSpPr>
            <a:spLocks noChangeArrowheads="1"/>
          </p:cNvSpPr>
          <p:nvPr/>
        </p:nvSpPr>
        <p:spPr bwMode="auto">
          <a:xfrm>
            <a:off x="6019800" y="2776538"/>
            <a:ext cx="990600" cy="53340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9" name="AutoShape 2" descr="Dark upward diagonal"/>
          <p:cNvSpPr>
            <a:spLocks noChangeArrowheads="1"/>
          </p:cNvSpPr>
          <p:nvPr/>
        </p:nvSpPr>
        <p:spPr bwMode="auto">
          <a:xfrm>
            <a:off x="6019800" y="2624138"/>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9975" name="AutoShape 2" descr="Horizontal brick"/>
          <p:cNvSpPr>
            <a:spLocks noChangeArrowheads="1"/>
          </p:cNvSpPr>
          <p:nvPr/>
        </p:nvSpPr>
        <p:spPr bwMode="auto">
          <a:xfrm>
            <a:off x="5105400" y="2624138"/>
            <a:ext cx="466725" cy="609600"/>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39976" name="AutoShape 2" descr="Horizontal brick"/>
          <p:cNvSpPr>
            <a:spLocks noChangeArrowheads="1"/>
          </p:cNvSpPr>
          <p:nvPr/>
        </p:nvSpPr>
        <p:spPr bwMode="auto">
          <a:xfrm>
            <a:off x="3648075" y="2624138"/>
            <a:ext cx="466725" cy="609600"/>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39977" name="AutoShape 3" descr="75%"/>
          <p:cNvSpPr>
            <a:spLocks noChangeArrowheads="1"/>
          </p:cNvSpPr>
          <p:nvPr/>
        </p:nvSpPr>
        <p:spPr bwMode="auto">
          <a:xfrm>
            <a:off x="5041900" y="2624138"/>
            <a:ext cx="468313" cy="685800"/>
          </a:xfrm>
          <a:prstGeom prst="cube">
            <a:avLst>
              <a:gd name="adj" fmla="val 6019"/>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39978" name="AutoShape 3" descr="75%"/>
          <p:cNvSpPr>
            <a:spLocks noChangeArrowheads="1"/>
          </p:cNvSpPr>
          <p:nvPr/>
        </p:nvSpPr>
        <p:spPr bwMode="auto">
          <a:xfrm>
            <a:off x="3352800" y="2624138"/>
            <a:ext cx="685800" cy="685800"/>
          </a:xfrm>
          <a:prstGeom prst="cube">
            <a:avLst>
              <a:gd name="adj" fmla="val 39009"/>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4" name="Cube 43"/>
          <p:cNvSpPr/>
          <p:nvPr/>
        </p:nvSpPr>
        <p:spPr>
          <a:xfrm>
            <a:off x="1295400" y="3005138"/>
            <a:ext cx="5791200" cy="461962"/>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45" name="AutoShape 2" descr="Dark upward diagonal"/>
          <p:cNvSpPr>
            <a:spLocks noChangeArrowheads="1"/>
          </p:cNvSpPr>
          <p:nvPr/>
        </p:nvSpPr>
        <p:spPr bwMode="auto">
          <a:xfrm>
            <a:off x="5410200" y="3919538"/>
            <a:ext cx="990600" cy="53340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6" name="AutoShape 2" descr="Dark upward diagonal"/>
          <p:cNvSpPr>
            <a:spLocks noChangeArrowheads="1"/>
          </p:cNvSpPr>
          <p:nvPr/>
        </p:nvSpPr>
        <p:spPr bwMode="auto">
          <a:xfrm>
            <a:off x="5410200" y="3843338"/>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7" name="AutoShape 2" descr="Dark upward diagonal"/>
          <p:cNvSpPr>
            <a:spLocks noChangeArrowheads="1"/>
          </p:cNvSpPr>
          <p:nvPr/>
        </p:nvSpPr>
        <p:spPr bwMode="auto">
          <a:xfrm>
            <a:off x="5410200" y="3767138"/>
            <a:ext cx="990600" cy="53340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8" name="AutoShape 2" descr="Dark upward diagonal"/>
          <p:cNvSpPr>
            <a:spLocks noChangeArrowheads="1"/>
          </p:cNvSpPr>
          <p:nvPr/>
        </p:nvSpPr>
        <p:spPr bwMode="auto">
          <a:xfrm>
            <a:off x="5334000" y="3690938"/>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9" name="AutoShape 2" descr="Dark upward diagonal"/>
          <p:cNvSpPr>
            <a:spLocks noChangeArrowheads="1"/>
          </p:cNvSpPr>
          <p:nvPr/>
        </p:nvSpPr>
        <p:spPr bwMode="auto">
          <a:xfrm>
            <a:off x="5334000" y="3538538"/>
            <a:ext cx="990600" cy="53340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0" name="AutoShape 2" descr="Dark upward diagonal"/>
          <p:cNvSpPr>
            <a:spLocks noChangeArrowheads="1"/>
          </p:cNvSpPr>
          <p:nvPr/>
        </p:nvSpPr>
        <p:spPr bwMode="auto">
          <a:xfrm>
            <a:off x="5334000" y="3386138"/>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1" name="AutoShape 2" descr="Dark upward diagonal"/>
          <p:cNvSpPr>
            <a:spLocks noChangeArrowheads="1"/>
          </p:cNvSpPr>
          <p:nvPr/>
        </p:nvSpPr>
        <p:spPr bwMode="auto">
          <a:xfrm>
            <a:off x="1524000" y="3919538"/>
            <a:ext cx="990600" cy="53340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2" name="AutoShape 2" descr="Dark upward diagonal"/>
          <p:cNvSpPr>
            <a:spLocks noChangeArrowheads="1"/>
          </p:cNvSpPr>
          <p:nvPr/>
        </p:nvSpPr>
        <p:spPr bwMode="auto">
          <a:xfrm>
            <a:off x="1524000" y="3843338"/>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3" name="AutoShape 2" descr="Dark upward diagonal"/>
          <p:cNvSpPr>
            <a:spLocks noChangeArrowheads="1"/>
          </p:cNvSpPr>
          <p:nvPr/>
        </p:nvSpPr>
        <p:spPr bwMode="auto">
          <a:xfrm>
            <a:off x="1524000" y="3767138"/>
            <a:ext cx="990600" cy="53340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4" name="AutoShape 2" descr="Dark upward diagonal"/>
          <p:cNvSpPr>
            <a:spLocks noChangeArrowheads="1"/>
          </p:cNvSpPr>
          <p:nvPr/>
        </p:nvSpPr>
        <p:spPr bwMode="auto">
          <a:xfrm>
            <a:off x="1447800" y="3690938"/>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5" name="AutoShape 2" descr="Dark upward diagonal"/>
          <p:cNvSpPr>
            <a:spLocks noChangeArrowheads="1"/>
          </p:cNvSpPr>
          <p:nvPr/>
        </p:nvSpPr>
        <p:spPr bwMode="auto">
          <a:xfrm>
            <a:off x="1447800" y="3538538"/>
            <a:ext cx="990600" cy="53340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6" name="AutoShape 2" descr="Dark upward diagonal"/>
          <p:cNvSpPr>
            <a:spLocks noChangeArrowheads="1"/>
          </p:cNvSpPr>
          <p:nvPr/>
        </p:nvSpPr>
        <p:spPr bwMode="auto">
          <a:xfrm>
            <a:off x="1447800" y="3386138"/>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7" name="AutoShape 2" descr="Dark upward diagonal"/>
          <p:cNvSpPr>
            <a:spLocks noChangeArrowheads="1"/>
          </p:cNvSpPr>
          <p:nvPr/>
        </p:nvSpPr>
        <p:spPr bwMode="auto">
          <a:xfrm>
            <a:off x="3048000" y="5570538"/>
            <a:ext cx="533400" cy="228600"/>
          </a:xfrm>
          <a:prstGeom prst="cube">
            <a:avLst>
              <a:gd name="adj" fmla="val 82210"/>
            </a:avLst>
          </a:prstGeom>
          <a:solidFill>
            <a:schemeClr val="tx1"/>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9993" name="TextBox 57"/>
          <p:cNvSpPr txBox="1">
            <a:spLocks noChangeArrowheads="1"/>
          </p:cNvSpPr>
          <p:nvPr/>
        </p:nvSpPr>
        <p:spPr bwMode="auto">
          <a:xfrm>
            <a:off x="1524000" y="5834063"/>
            <a:ext cx="1981200" cy="338137"/>
          </a:xfrm>
          <a:prstGeom prst="rect">
            <a:avLst/>
          </a:prstGeom>
          <a:solidFill>
            <a:schemeClr val="bg1"/>
          </a:solidFill>
          <a:ln w="9525">
            <a:noFill/>
            <a:miter lim="800000"/>
            <a:headEnd/>
            <a:tailEnd/>
          </a:ln>
        </p:spPr>
        <p:txBody>
          <a:bodyPr>
            <a:spAutoFit/>
          </a:bodyPr>
          <a:lstStyle/>
          <a:p>
            <a:r>
              <a:rPr lang="en-US" sz="1600" i="0">
                <a:latin typeface="Arial Narrow" pitchFamily="34" charset="0"/>
              </a:rPr>
              <a:t>Silicon oxide </a:t>
            </a:r>
          </a:p>
        </p:txBody>
      </p:sp>
      <p:sp>
        <p:nvSpPr>
          <p:cNvPr id="59" name="AutoShape 2" descr="Dark upward diagonal"/>
          <p:cNvSpPr>
            <a:spLocks noChangeArrowheads="1"/>
          </p:cNvSpPr>
          <p:nvPr/>
        </p:nvSpPr>
        <p:spPr bwMode="auto">
          <a:xfrm>
            <a:off x="2971800" y="5943600"/>
            <a:ext cx="609600" cy="2286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9995" name="TextBox 59"/>
          <p:cNvSpPr txBox="1">
            <a:spLocks noChangeArrowheads="1"/>
          </p:cNvSpPr>
          <p:nvPr/>
        </p:nvSpPr>
        <p:spPr bwMode="auto">
          <a:xfrm>
            <a:off x="4038600" y="5037138"/>
            <a:ext cx="1295400" cy="339725"/>
          </a:xfrm>
          <a:prstGeom prst="rect">
            <a:avLst/>
          </a:prstGeom>
          <a:solidFill>
            <a:schemeClr val="bg1"/>
          </a:solidFill>
          <a:ln w="9525">
            <a:noFill/>
            <a:miter lim="800000"/>
            <a:headEnd/>
            <a:tailEnd/>
          </a:ln>
        </p:spPr>
        <p:txBody>
          <a:bodyPr>
            <a:spAutoFit/>
          </a:bodyPr>
          <a:lstStyle/>
          <a:p>
            <a:r>
              <a:rPr lang="en-US" sz="1600" i="0" u="sng">
                <a:latin typeface="Arial Narrow" pitchFamily="34" charset="0"/>
              </a:rPr>
              <a:t>Symbols</a:t>
            </a:r>
          </a:p>
        </p:txBody>
      </p:sp>
      <p:sp>
        <p:nvSpPr>
          <p:cNvPr id="39996" name="AutoShape 2" descr="Horizontal brick"/>
          <p:cNvSpPr>
            <a:spLocks noChangeArrowheads="1"/>
          </p:cNvSpPr>
          <p:nvPr/>
        </p:nvSpPr>
        <p:spPr bwMode="auto">
          <a:xfrm>
            <a:off x="2657475" y="3995738"/>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39997" name="AutoShape 2" descr="Horizontal brick"/>
          <p:cNvSpPr>
            <a:spLocks noChangeArrowheads="1"/>
          </p:cNvSpPr>
          <p:nvPr/>
        </p:nvSpPr>
        <p:spPr bwMode="auto">
          <a:xfrm>
            <a:off x="4181475" y="3995738"/>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39998" name="AutoShape 2" descr="Horizontal brick"/>
          <p:cNvSpPr>
            <a:spLocks noChangeArrowheads="1"/>
          </p:cNvSpPr>
          <p:nvPr/>
        </p:nvSpPr>
        <p:spPr bwMode="auto">
          <a:xfrm>
            <a:off x="2962275" y="3386138"/>
            <a:ext cx="466725" cy="609600"/>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39999" name="AutoShape 2" descr="Horizontal brick"/>
          <p:cNvSpPr>
            <a:spLocks noChangeArrowheads="1"/>
          </p:cNvSpPr>
          <p:nvPr/>
        </p:nvSpPr>
        <p:spPr bwMode="auto">
          <a:xfrm>
            <a:off x="4419600" y="3386138"/>
            <a:ext cx="466725" cy="609600"/>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0000" name="AutoShape 2" descr="Horizontal brick"/>
          <p:cNvSpPr>
            <a:spLocks noChangeArrowheads="1"/>
          </p:cNvSpPr>
          <p:nvPr/>
        </p:nvSpPr>
        <p:spPr bwMode="auto">
          <a:xfrm>
            <a:off x="2971800" y="3005138"/>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0001" name="AutoShape 2" descr="Horizontal brick"/>
          <p:cNvSpPr>
            <a:spLocks noChangeArrowheads="1"/>
          </p:cNvSpPr>
          <p:nvPr/>
        </p:nvSpPr>
        <p:spPr bwMode="auto">
          <a:xfrm>
            <a:off x="4495800" y="3005138"/>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0002" name="AutoShape 2" descr="Horizontal brick"/>
          <p:cNvSpPr>
            <a:spLocks noChangeArrowheads="1"/>
          </p:cNvSpPr>
          <p:nvPr/>
        </p:nvSpPr>
        <p:spPr bwMode="auto">
          <a:xfrm>
            <a:off x="5181600" y="2243138"/>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0003" name="AutoShape 2" descr="Horizontal brick"/>
          <p:cNvSpPr>
            <a:spLocks noChangeArrowheads="1"/>
          </p:cNvSpPr>
          <p:nvPr/>
        </p:nvSpPr>
        <p:spPr bwMode="auto">
          <a:xfrm>
            <a:off x="3648075" y="2319338"/>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0004" name="AutoShape 3" descr="75%"/>
          <p:cNvSpPr>
            <a:spLocks noChangeArrowheads="1"/>
          </p:cNvSpPr>
          <p:nvPr/>
        </p:nvSpPr>
        <p:spPr bwMode="auto">
          <a:xfrm>
            <a:off x="2438400" y="3309938"/>
            <a:ext cx="914400" cy="1143000"/>
          </a:xfrm>
          <a:prstGeom prst="cube">
            <a:avLst>
              <a:gd name="adj" fmla="val 48366"/>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0005" name="AutoShape 3" descr="75%"/>
          <p:cNvSpPr>
            <a:spLocks noChangeArrowheads="1"/>
          </p:cNvSpPr>
          <p:nvPr/>
        </p:nvSpPr>
        <p:spPr bwMode="auto">
          <a:xfrm>
            <a:off x="2895600" y="2928938"/>
            <a:ext cx="838200" cy="457200"/>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0006" name="AutoShape 3" descr="75%"/>
          <p:cNvSpPr>
            <a:spLocks noChangeArrowheads="1"/>
          </p:cNvSpPr>
          <p:nvPr/>
        </p:nvSpPr>
        <p:spPr bwMode="auto">
          <a:xfrm>
            <a:off x="4419600" y="2928938"/>
            <a:ext cx="838200" cy="457200"/>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0007" name="AutoShape 3" descr="75%"/>
          <p:cNvSpPr>
            <a:spLocks noChangeArrowheads="1"/>
          </p:cNvSpPr>
          <p:nvPr/>
        </p:nvSpPr>
        <p:spPr bwMode="auto">
          <a:xfrm>
            <a:off x="5105400" y="2166938"/>
            <a:ext cx="838200" cy="457200"/>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0008" name="AutoShape 3" descr="75%"/>
          <p:cNvSpPr>
            <a:spLocks noChangeArrowheads="1"/>
          </p:cNvSpPr>
          <p:nvPr/>
        </p:nvSpPr>
        <p:spPr bwMode="auto">
          <a:xfrm>
            <a:off x="2438400" y="1862138"/>
            <a:ext cx="1981200" cy="1905000"/>
          </a:xfrm>
          <a:prstGeom prst="cube">
            <a:avLst>
              <a:gd name="adj" fmla="val 78380"/>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0009" name="AutoShape 3" descr="75%"/>
          <p:cNvSpPr>
            <a:spLocks noChangeArrowheads="1"/>
          </p:cNvSpPr>
          <p:nvPr/>
        </p:nvSpPr>
        <p:spPr bwMode="auto">
          <a:xfrm>
            <a:off x="6019800" y="5562600"/>
            <a:ext cx="609600" cy="152400"/>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0010" name="TextBox 74"/>
          <p:cNvSpPr txBox="1">
            <a:spLocks noChangeArrowheads="1"/>
          </p:cNvSpPr>
          <p:nvPr/>
        </p:nvSpPr>
        <p:spPr bwMode="auto">
          <a:xfrm>
            <a:off x="4419600" y="5486400"/>
            <a:ext cx="1600200" cy="338138"/>
          </a:xfrm>
          <a:prstGeom prst="rect">
            <a:avLst/>
          </a:prstGeom>
          <a:solidFill>
            <a:schemeClr val="bg1"/>
          </a:solidFill>
          <a:ln w="9525">
            <a:noFill/>
            <a:miter lim="800000"/>
            <a:headEnd/>
            <a:tailEnd/>
          </a:ln>
        </p:spPr>
        <p:txBody>
          <a:bodyPr>
            <a:spAutoFit/>
          </a:bodyPr>
          <a:lstStyle/>
          <a:p>
            <a:r>
              <a:rPr lang="en-US" sz="1600" i="0">
                <a:latin typeface="Arial Narrow" pitchFamily="34" charset="0"/>
              </a:rPr>
              <a:t>Gate electrode </a:t>
            </a:r>
          </a:p>
        </p:txBody>
      </p:sp>
      <p:sp>
        <p:nvSpPr>
          <p:cNvPr id="40011" name="TextBox 75"/>
          <p:cNvSpPr txBox="1">
            <a:spLocks noChangeArrowheads="1"/>
          </p:cNvSpPr>
          <p:nvPr/>
        </p:nvSpPr>
        <p:spPr bwMode="auto">
          <a:xfrm>
            <a:off x="4419600" y="5910263"/>
            <a:ext cx="1600200" cy="338137"/>
          </a:xfrm>
          <a:prstGeom prst="rect">
            <a:avLst/>
          </a:prstGeom>
          <a:solidFill>
            <a:schemeClr val="bg1"/>
          </a:solidFill>
          <a:ln w="9525">
            <a:noFill/>
            <a:miter lim="800000"/>
            <a:headEnd/>
            <a:tailEnd/>
          </a:ln>
        </p:spPr>
        <p:txBody>
          <a:bodyPr>
            <a:spAutoFit/>
          </a:bodyPr>
          <a:lstStyle/>
          <a:p>
            <a:r>
              <a:rPr lang="en-US" sz="1600" i="0">
                <a:latin typeface="Arial Narrow" pitchFamily="34" charset="0"/>
              </a:rPr>
              <a:t>Gate dielectric </a:t>
            </a:r>
          </a:p>
        </p:txBody>
      </p:sp>
      <p:sp>
        <p:nvSpPr>
          <p:cNvPr id="40012" name="AutoShape 2" descr="Horizontal brick"/>
          <p:cNvSpPr>
            <a:spLocks noChangeArrowheads="1"/>
          </p:cNvSpPr>
          <p:nvPr/>
        </p:nvSpPr>
        <p:spPr bwMode="auto">
          <a:xfrm>
            <a:off x="6010275" y="6019800"/>
            <a:ext cx="542925" cy="1524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0013" name="AutoShape 3" descr="75%"/>
          <p:cNvSpPr>
            <a:spLocks noChangeArrowheads="1"/>
          </p:cNvSpPr>
          <p:nvPr/>
        </p:nvSpPr>
        <p:spPr bwMode="auto">
          <a:xfrm>
            <a:off x="3962400" y="3386138"/>
            <a:ext cx="838200" cy="990600"/>
          </a:xfrm>
          <a:prstGeom prst="cube">
            <a:avLst>
              <a:gd name="adj" fmla="val 36245"/>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0014" name="AutoShape 3" descr="75%"/>
          <p:cNvSpPr>
            <a:spLocks noChangeArrowheads="1"/>
          </p:cNvSpPr>
          <p:nvPr/>
        </p:nvSpPr>
        <p:spPr bwMode="auto">
          <a:xfrm>
            <a:off x="3962400" y="1785938"/>
            <a:ext cx="1981200" cy="1905000"/>
          </a:xfrm>
          <a:prstGeom prst="cube">
            <a:avLst>
              <a:gd name="adj" fmla="val 78380"/>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utoShape 3" descr="75%"/>
          <p:cNvSpPr>
            <a:spLocks noChangeArrowheads="1"/>
          </p:cNvSpPr>
          <p:nvPr/>
        </p:nvSpPr>
        <p:spPr bwMode="auto">
          <a:xfrm>
            <a:off x="914400" y="1865313"/>
            <a:ext cx="6934200" cy="2743200"/>
          </a:xfrm>
          <a:prstGeom prst="cube">
            <a:avLst>
              <a:gd name="adj" fmla="val 58088"/>
            </a:avLst>
          </a:prstGeom>
          <a:solidFill>
            <a:schemeClr val="bg1">
              <a:lumMod val="85000"/>
              <a:alpha val="33000"/>
            </a:schemeClr>
          </a:solidFill>
          <a:ln w="9525">
            <a:noFill/>
            <a:miter lim="800000"/>
            <a:headEnd/>
            <a:tailEnd/>
          </a:ln>
        </p:spPr>
        <p:txBody>
          <a:bodyPr/>
          <a:lstStyle/>
          <a:p>
            <a:pPr>
              <a:defRPr/>
            </a:pPr>
            <a:endParaRPr lang="en-US" sz="1800" i="0">
              <a:latin typeface="Arial" pitchFamily="34" charset="0"/>
              <a:cs typeface="Arial" pitchFamily="34" charset="0"/>
            </a:endParaRPr>
          </a:p>
        </p:txBody>
      </p:sp>
      <p:sp>
        <p:nvSpPr>
          <p:cNvPr id="40963" name="Title 1"/>
          <p:cNvSpPr>
            <a:spLocks noGrp="1"/>
          </p:cNvSpPr>
          <p:nvPr>
            <p:ph type="title" idx="4294967295"/>
          </p:nvPr>
        </p:nvSpPr>
        <p:spPr/>
        <p:txBody>
          <a:bodyPr/>
          <a:lstStyle/>
          <a:p>
            <a:pPr algn="l"/>
            <a:r>
              <a:rPr lang="en-US" sz="2400" b="1" i="1" dirty="0" smtClean="0"/>
              <a:t>Process Flow: Step 9</a:t>
            </a:r>
            <a:br>
              <a:rPr lang="en-US" sz="2400" b="1" i="1" dirty="0" smtClean="0"/>
            </a:br>
            <a:r>
              <a:rPr lang="en-US" sz="2400" b="1" i="1" dirty="0" smtClean="0"/>
              <a:t>Deposit oxide, CMP. Oxide shown transparent for clarity.</a:t>
            </a:r>
          </a:p>
        </p:txBody>
      </p:sp>
      <p:sp>
        <p:nvSpPr>
          <p:cNvPr id="40964" name="AutoShape 2" descr="Dark upward diagonal"/>
          <p:cNvSpPr>
            <a:spLocks noChangeArrowheads="1"/>
          </p:cNvSpPr>
          <p:nvPr/>
        </p:nvSpPr>
        <p:spPr bwMode="auto">
          <a:xfrm>
            <a:off x="914400" y="3160713"/>
            <a:ext cx="6934200" cy="1905000"/>
          </a:xfrm>
          <a:prstGeom prst="cube">
            <a:avLst>
              <a:gd name="adj" fmla="val 80870"/>
            </a:avLst>
          </a:prstGeom>
          <a:pattFill prst="dkUpDiag">
            <a:fgClr>
              <a:srgbClr val="000000"/>
            </a:fgClr>
            <a:bgClr>
              <a:srgbClr val="FFFFFF"/>
            </a:bgClr>
          </a:pattFill>
          <a:ln w="9525">
            <a:solidFill>
              <a:srgbClr val="000000"/>
            </a:solidFill>
            <a:miter lim="800000"/>
            <a:headEnd/>
            <a:tailEnd/>
          </a:ln>
        </p:spPr>
        <p:txBody>
          <a:bodyPr/>
          <a:lstStyle/>
          <a:p>
            <a:endParaRPr lang="en-US" sz="1800" i="0">
              <a:latin typeface="Arial Narrow" pitchFamily="34" charset="0"/>
            </a:endParaRPr>
          </a:p>
        </p:txBody>
      </p:sp>
      <p:sp>
        <p:nvSpPr>
          <p:cNvPr id="5" name="Cube 4"/>
          <p:cNvSpPr/>
          <p:nvPr/>
        </p:nvSpPr>
        <p:spPr>
          <a:xfrm>
            <a:off x="914400" y="3005138"/>
            <a:ext cx="6934200" cy="16795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40966" name="TextBox 5"/>
          <p:cNvSpPr txBox="1">
            <a:spLocks noChangeArrowheads="1"/>
          </p:cNvSpPr>
          <p:nvPr/>
        </p:nvSpPr>
        <p:spPr bwMode="auto">
          <a:xfrm>
            <a:off x="3060700" y="4468813"/>
            <a:ext cx="3644900" cy="292100"/>
          </a:xfrm>
          <a:prstGeom prst="rect">
            <a:avLst/>
          </a:prstGeom>
          <a:noFill/>
          <a:ln w="9525">
            <a:noFill/>
            <a:miter lim="800000"/>
            <a:headEnd/>
            <a:tailEnd/>
          </a:ln>
        </p:spPr>
        <p:txBody>
          <a:bodyPr>
            <a:spAutoFit/>
          </a:bodyPr>
          <a:lstStyle/>
          <a:p>
            <a:r>
              <a:rPr lang="en-US" sz="1300" i="0">
                <a:latin typeface="Arial Narrow" pitchFamily="34" charset="0"/>
              </a:rPr>
              <a:t>Silicon Oxide</a:t>
            </a:r>
          </a:p>
        </p:txBody>
      </p:sp>
      <p:sp>
        <p:nvSpPr>
          <p:cNvPr id="40967" name="TextBox 6"/>
          <p:cNvSpPr txBox="1">
            <a:spLocks noChangeArrowheads="1"/>
          </p:cNvSpPr>
          <p:nvPr/>
        </p:nvSpPr>
        <p:spPr bwMode="auto">
          <a:xfrm>
            <a:off x="2819400" y="4760913"/>
            <a:ext cx="1524000" cy="276225"/>
          </a:xfrm>
          <a:prstGeom prst="rect">
            <a:avLst/>
          </a:prstGeom>
          <a:solidFill>
            <a:schemeClr val="bg1"/>
          </a:solidFill>
          <a:ln w="9525">
            <a:noFill/>
            <a:miter lim="800000"/>
            <a:headEnd/>
            <a:tailEnd/>
          </a:ln>
        </p:spPr>
        <p:txBody>
          <a:bodyPr>
            <a:spAutoFit/>
          </a:bodyPr>
          <a:lstStyle/>
          <a:p>
            <a:r>
              <a:rPr lang="en-US" sz="1200" i="0">
                <a:latin typeface="Arial Narrow" pitchFamily="34" charset="0"/>
              </a:rPr>
              <a:t>Peripheral circuits </a:t>
            </a:r>
          </a:p>
        </p:txBody>
      </p:sp>
      <p:sp>
        <p:nvSpPr>
          <p:cNvPr id="40968" name="TextBox 7"/>
          <p:cNvSpPr txBox="1">
            <a:spLocks noChangeArrowheads="1"/>
          </p:cNvSpPr>
          <p:nvPr/>
        </p:nvSpPr>
        <p:spPr bwMode="auto">
          <a:xfrm>
            <a:off x="4203700" y="2874963"/>
            <a:ext cx="3644900" cy="338137"/>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9" name="AutoShape 2" descr="Dark upward diagonal"/>
          <p:cNvSpPr>
            <a:spLocks noChangeArrowheads="1"/>
          </p:cNvSpPr>
          <p:nvPr/>
        </p:nvSpPr>
        <p:spPr bwMode="auto">
          <a:xfrm>
            <a:off x="1917700" y="2951163"/>
            <a:ext cx="5778500" cy="51435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10" name="Cube 9"/>
          <p:cNvSpPr/>
          <p:nvPr/>
        </p:nvSpPr>
        <p:spPr>
          <a:xfrm>
            <a:off x="1917700" y="2874963"/>
            <a:ext cx="5791200" cy="4603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40971" name="TextBox 10"/>
          <p:cNvSpPr txBox="1">
            <a:spLocks noChangeArrowheads="1"/>
          </p:cNvSpPr>
          <p:nvPr/>
        </p:nvSpPr>
        <p:spPr bwMode="auto">
          <a:xfrm>
            <a:off x="4191000" y="2627313"/>
            <a:ext cx="3644900" cy="338137"/>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12" name="AutoShape 2" descr="Dark upward diagonal"/>
          <p:cNvSpPr>
            <a:spLocks noChangeArrowheads="1"/>
          </p:cNvSpPr>
          <p:nvPr/>
        </p:nvSpPr>
        <p:spPr bwMode="auto">
          <a:xfrm>
            <a:off x="1905000" y="2703513"/>
            <a:ext cx="5791200" cy="51435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13" name="Cube 12"/>
          <p:cNvSpPr/>
          <p:nvPr/>
        </p:nvSpPr>
        <p:spPr>
          <a:xfrm>
            <a:off x="1905000" y="2627313"/>
            <a:ext cx="5791200" cy="4603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40974" name="TextBox 13"/>
          <p:cNvSpPr txBox="1">
            <a:spLocks noChangeArrowheads="1"/>
          </p:cNvSpPr>
          <p:nvPr/>
        </p:nvSpPr>
        <p:spPr bwMode="auto">
          <a:xfrm>
            <a:off x="4203700" y="2646363"/>
            <a:ext cx="3644900" cy="338137"/>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40975" name="TextBox 14"/>
          <p:cNvSpPr txBox="1">
            <a:spLocks noChangeArrowheads="1"/>
          </p:cNvSpPr>
          <p:nvPr/>
        </p:nvSpPr>
        <p:spPr bwMode="auto">
          <a:xfrm>
            <a:off x="4191000" y="2398713"/>
            <a:ext cx="3644900" cy="338137"/>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16" name="AutoShape 2" descr="Dark upward diagonal"/>
          <p:cNvSpPr>
            <a:spLocks noChangeArrowheads="1"/>
          </p:cNvSpPr>
          <p:nvPr/>
        </p:nvSpPr>
        <p:spPr bwMode="auto">
          <a:xfrm>
            <a:off x="1905000" y="2474913"/>
            <a:ext cx="5791200" cy="51435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17" name="Cube 16"/>
          <p:cNvSpPr/>
          <p:nvPr/>
        </p:nvSpPr>
        <p:spPr>
          <a:xfrm>
            <a:off x="1905000" y="2398713"/>
            <a:ext cx="5791200" cy="4603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40978" name="TextBox 17"/>
          <p:cNvSpPr txBox="1">
            <a:spLocks noChangeArrowheads="1"/>
          </p:cNvSpPr>
          <p:nvPr/>
        </p:nvSpPr>
        <p:spPr bwMode="auto">
          <a:xfrm>
            <a:off x="3365500" y="3636963"/>
            <a:ext cx="3644900" cy="338137"/>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19" name="AutoShape 2" descr="Dark upward diagonal"/>
          <p:cNvSpPr>
            <a:spLocks noChangeArrowheads="1"/>
          </p:cNvSpPr>
          <p:nvPr/>
        </p:nvSpPr>
        <p:spPr bwMode="auto">
          <a:xfrm>
            <a:off x="1079500" y="3713163"/>
            <a:ext cx="5778500" cy="514350"/>
          </a:xfrm>
          <a:prstGeom prst="cube">
            <a:avLst>
              <a:gd name="adj" fmla="val 77054"/>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0" name="AutoShape 2" descr="Dark upward diagonal"/>
          <p:cNvSpPr>
            <a:spLocks noChangeArrowheads="1"/>
          </p:cNvSpPr>
          <p:nvPr/>
        </p:nvSpPr>
        <p:spPr bwMode="auto">
          <a:xfrm>
            <a:off x="5943600" y="3346450"/>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1" name="Cube 20"/>
          <p:cNvSpPr/>
          <p:nvPr/>
        </p:nvSpPr>
        <p:spPr>
          <a:xfrm>
            <a:off x="1079500" y="3636963"/>
            <a:ext cx="5791200" cy="4603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40982" name="TextBox 21"/>
          <p:cNvSpPr txBox="1">
            <a:spLocks noChangeArrowheads="1"/>
          </p:cNvSpPr>
          <p:nvPr/>
        </p:nvSpPr>
        <p:spPr bwMode="auto">
          <a:xfrm>
            <a:off x="3352800" y="3389313"/>
            <a:ext cx="3644900" cy="338137"/>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23" name="AutoShape 2" descr="Dark upward diagonal"/>
          <p:cNvSpPr>
            <a:spLocks noChangeArrowheads="1"/>
          </p:cNvSpPr>
          <p:nvPr/>
        </p:nvSpPr>
        <p:spPr bwMode="auto">
          <a:xfrm>
            <a:off x="2057400" y="3346450"/>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4" name="AutoShape 2" descr="Dark upward diagonal"/>
          <p:cNvSpPr>
            <a:spLocks noChangeArrowheads="1"/>
          </p:cNvSpPr>
          <p:nvPr/>
        </p:nvSpPr>
        <p:spPr bwMode="auto">
          <a:xfrm>
            <a:off x="1981200" y="32369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5" name="AutoShape 2" descr="Dark upward diagonal"/>
          <p:cNvSpPr>
            <a:spLocks noChangeArrowheads="1"/>
          </p:cNvSpPr>
          <p:nvPr/>
        </p:nvSpPr>
        <p:spPr bwMode="auto">
          <a:xfrm>
            <a:off x="1981200" y="3160713"/>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6" name="AutoShape 2" descr="Dark upward diagonal"/>
          <p:cNvSpPr>
            <a:spLocks noChangeArrowheads="1"/>
          </p:cNvSpPr>
          <p:nvPr/>
        </p:nvSpPr>
        <p:spPr bwMode="auto">
          <a:xfrm>
            <a:off x="1905000" y="30845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7" name="AutoShape 2" descr="Dark upward diagonal"/>
          <p:cNvSpPr>
            <a:spLocks noChangeArrowheads="1"/>
          </p:cNvSpPr>
          <p:nvPr/>
        </p:nvSpPr>
        <p:spPr bwMode="auto">
          <a:xfrm>
            <a:off x="1905000" y="2932113"/>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8" name="AutoShape 2" descr="Dark upward diagonal"/>
          <p:cNvSpPr>
            <a:spLocks noChangeArrowheads="1"/>
          </p:cNvSpPr>
          <p:nvPr/>
        </p:nvSpPr>
        <p:spPr bwMode="auto">
          <a:xfrm>
            <a:off x="1905000" y="27797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9" name="AutoShape 2" descr="Dark upward diagonal"/>
          <p:cNvSpPr>
            <a:spLocks noChangeArrowheads="1"/>
          </p:cNvSpPr>
          <p:nvPr/>
        </p:nvSpPr>
        <p:spPr bwMode="auto">
          <a:xfrm>
            <a:off x="1066800" y="3465513"/>
            <a:ext cx="5791200" cy="51435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0" name="Cube 29"/>
          <p:cNvSpPr/>
          <p:nvPr/>
        </p:nvSpPr>
        <p:spPr>
          <a:xfrm>
            <a:off x="1066800" y="3389313"/>
            <a:ext cx="5791200" cy="4603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1" name="AutoShape 2" descr="Dark upward diagonal"/>
          <p:cNvSpPr>
            <a:spLocks noChangeArrowheads="1"/>
          </p:cNvSpPr>
          <p:nvPr/>
        </p:nvSpPr>
        <p:spPr bwMode="auto">
          <a:xfrm>
            <a:off x="5867400" y="32369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2" name="AutoShape 2" descr="Dark upward diagonal"/>
          <p:cNvSpPr>
            <a:spLocks noChangeArrowheads="1"/>
          </p:cNvSpPr>
          <p:nvPr/>
        </p:nvSpPr>
        <p:spPr bwMode="auto">
          <a:xfrm>
            <a:off x="5867400" y="3160713"/>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0993" name="TextBox 32"/>
          <p:cNvSpPr txBox="1">
            <a:spLocks noChangeArrowheads="1"/>
          </p:cNvSpPr>
          <p:nvPr/>
        </p:nvSpPr>
        <p:spPr bwMode="auto">
          <a:xfrm>
            <a:off x="3365500" y="3408363"/>
            <a:ext cx="3644900" cy="338137"/>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40994" name="TextBox 33"/>
          <p:cNvSpPr txBox="1">
            <a:spLocks noChangeArrowheads="1"/>
          </p:cNvSpPr>
          <p:nvPr/>
        </p:nvSpPr>
        <p:spPr bwMode="auto">
          <a:xfrm>
            <a:off x="3352800" y="3160713"/>
            <a:ext cx="2895600" cy="338137"/>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35" name="AutoShape 2" descr="Dark upward diagonal"/>
          <p:cNvSpPr>
            <a:spLocks noChangeArrowheads="1"/>
          </p:cNvSpPr>
          <p:nvPr/>
        </p:nvSpPr>
        <p:spPr bwMode="auto">
          <a:xfrm>
            <a:off x="5791200" y="30845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6" name="AutoShape 2" descr="Dark upward diagonal"/>
          <p:cNvSpPr>
            <a:spLocks noChangeArrowheads="1"/>
          </p:cNvSpPr>
          <p:nvPr/>
        </p:nvSpPr>
        <p:spPr bwMode="auto">
          <a:xfrm>
            <a:off x="1066800" y="3236913"/>
            <a:ext cx="5791200" cy="51435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7" name="AutoShape 2" descr="Dark upward diagonal"/>
          <p:cNvSpPr>
            <a:spLocks noChangeArrowheads="1"/>
          </p:cNvSpPr>
          <p:nvPr/>
        </p:nvSpPr>
        <p:spPr bwMode="auto">
          <a:xfrm>
            <a:off x="5791200" y="2932113"/>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8" name="AutoShape 2" descr="Dark upward diagonal"/>
          <p:cNvSpPr>
            <a:spLocks noChangeArrowheads="1"/>
          </p:cNvSpPr>
          <p:nvPr/>
        </p:nvSpPr>
        <p:spPr bwMode="auto">
          <a:xfrm>
            <a:off x="5791200" y="27797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0999" name="AutoShape 2" descr="Horizontal brick"/>
          <p:cNvSpPr>
            <a:spLocks noChangeArrowheads="1"/>
          </p:cNvSpPr>
          <p:nvPr/>
        </p:nvSpPr>
        <p:spPr bwMode="auto">
          <a:xfrm>
            <a:off x="4876800" y="2779713"/>
            <a:ext cx="466725" cy="609600"/>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1000" name="AutoShape 2" descr="Horizontal brick"/>
          <p:cNvSpPr>
            <a:spLocks noChangeArrowheads="1"/>
          </p:cNvSpPr>
          <p:nvPr/>
        </p:nvSpPr>
        <p:spPr bwMode="auto">
          <a:xfrm>
            <a:off x="3419475" y="2779713"/>
            <a:ext cx="466725" cy="609600"/>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1001" name="AutoShape 3" descr="75%"/>
          <p:cNvSpPr>
            <a:spLocks noChangeArrowheads="1"/>
          </p:cNvSpPr>
          <p:nvPr/>
        </p:nvSpPr>
        <p:spPr bwMode="auto">
          <a:xfrm>
            <a:off x="4813300" y="2779713"/>
            <a:ext cx="468313" cy="685800"/>
          </a:xfrm>
          <a:prstGeom prst="cube">
            <a:avLst>
              <a:gd name="adj" fmla="val 6019"/>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1002" name="AutoShape 3" descr="75%"/>
          <p:cNvSpPr>
            <a:spLocks noChangeArrowheads="1"/>
          </p:cNvSpPr>
          <p:nvPr/>
        </p:nvSpPr>
        <p:spPr bwMode="auto">
          <a:xfrm>
            <a:off x="3124200" y="2779713"/>
            <a:ext cx="685800" cy="685800"/>
          </a:xfrm>
          <a:prstGeom prst="cube">
            <a:avLst>
              <a:gd name="adj" fmla="val 39009"/>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3" name="Cube 42"/>
          <p:cNvSpPr/>
          <p:nvPr/>
        </p:nvSpPr>
        <p:spPr>
          <a:xfrm>
            <a:off x="1066800" y="3160713"/>
            <a:ext cx="5791200" cy="4603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44" name="AutoShape 2" descr="Dark upward diagonal"/>
          <p:cNvSpPr>
            <a:spLocks noChangeArrowheads="1"/>
          </p:cNvSpPr>
          <p:nvPr/>
        </p:nvSpPr>
        <p:spPr bwMode="auto">
          <a:xfrm>
            <a:off x="5181600" y="4075113"/>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5" name="AutoShape 2" descr="Dark upward diagonal"/>
          <p:cNvSpPr>
            <a:spLocks noChangeArrowheads="1"/>
          </p:cNvSpPr>
          <p:nvPr/>
        </p:nvSpPr>
        <p:spPr bwMode="auto">
          <a:xfrm>
            <a:off x="5181600" y="39989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6" name="AutoShape 2" descr="Dark upward diagonal"/>
          <p:cNvSpPr>
            <a:spLocks noChangeArrowheads="1"/>
          </p:cNvSpPr>
          <p:nvPr/>
        </p:nvSpPr>
        <p:spPr bwMode="auto">
          <a:xfrm>
            <a:off x="5181600" y="3922713"/>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7" name="AutoShape 2" descr="Dark upward diagonal"/>
          <p:cNvSpPr>
            <a:spLocks noChangeArrowheads="1"/>
          </p:cNvSpPr>
          <p:nvPr/>
        </p:nvSpPr>
        <p:spPr bwMode="auto">
          <a:xfrm>
            <a:off x="5105400" y="38465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8" name="AutoShape 2" descr="Dark upward diagonal"/>
          <p:cNvSpPr>
            <a:spLocks noChangeArrowheads="1"/>
          </p:cNvSpPr>
          <p:nvPr/>
        </p:nvSpPr>
        <p:spPr bwMode="auto">
          <a:xfrm>
            <a:off x="5105400" y="3694113"/>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9" name="AutoShape 2" descr="Dark upward diagonal"/>
          <p:cNvSpPr>
            <a:spLocks noChangeArrowheads="1"/>
          </p:cNvSpPr>
          <p:nvPr/>
        </p:nvSpPr>
        <p:spPr bwMode="auto">
          <a:xfrm>
            <a:off x="5105400" y="35417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0" name="AutoShape 2" descr="Dark upward diagonal"/>
          <p:cNvSpPr>
            <a:spLocks noChangeArrowheads="1"/>
          </p:cNvSpPr>
          <p:nvPr/>
        </p:nvSpPr>
        <p:spPr bwMode="auto">
          <a:xfrm>
            <a:off x="1295400" y="4075113"/>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1" name="AutoShape 2" descr="Dark upward diagonal"/>
          <p:cNvSpPr>
            <a:spLocks noChangeArrowheads="1"/>
          </p:cNvSpPr>
          <p:nvPr/>
        </p:nvSpPr>
        <p:spPr bwMode="auto">
          <a:xfrm>
            <a:off x="1295400" y="39989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2" name="AutoShape 2" descr="Dark upward diagonal"/>
          <p:cNvSpPr>
            <a:spLocks noChangeArrowheads="1"/>
          </p:cNvSpPr>
          <p:nvPr/>
        </p:nvSpPr>
        <p:spPr bwMode="auto">
          <a:xfrm>
            <a:off x="1295400" y="3922713"/>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3" name="AutoShape 2" descr="Dark upward diagonal"/>
          <p:cNvSpPr>
            <a:spLocks noChangeArrowheads="1"/>
          </p:cNvSpPr>
          <p:nvPr/>
        </p:nvSpPr>
        <p:spPr bwMode="auto">
          <a:xfrm>
            <a:off x="1219200" y="38465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4" name="AutoShape 2" descr="Dark upward diagonal"/>
          <p:cNvSpPr>
            <a:spLocks noChangeArrowheads="1"/>
          </p:cNvSpPr>
          <p:nvPr/>
        </p:nvSpPr>
        <p:spPr bwMode="auto">
          <a:xfrm>
            <a:off x="1219200" y="3694113"/>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5" name="AutoShape 2" descr="Dark upward diagonal"/>
          <p:cNvSpPr>
            <a:spLocks noChangeArrowheads="1"/>
          </p:cNvSpPr>
          <p:nvPr/>
        </p:nvSpPr>
        <p:spPr bwMode="auto">
          <a:xfrm>
            <a:off x="1219200" y="35417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1016" name="AutoShape 2" descr="Horizontal brick"/>
          <p:cNvSpPr>
            <a:spLocks noChangeArrowheads="1"/>
          </p:cNvSpPr>
          <p:nvPr/>
        </p:nvSpPr>
        <p:spPr bwMode="auto">
          <a:xfrm>
            <a:off x="2428875" y="4151313"/>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1017" name="AutoShape 2" descr="Horizontal brick"/>
          <p:cNvSpPr>
            <a:spLocks noChangeArrowheads="1"/>
          </p:cNvSpPr>
          <p:nvPr/>
        </p:nvSpPr>
        <p:spPr bwMode="auto">
          <a:xfrm>
            <a:off x="3952875" y="4151313"/>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1018" name="AutoShape 2" descr="Horizontal brick"/>
          <p:cNvSpPr>
            <a:spLocks noChangeArrowheads="1"/>
          </p:cNvSpPr>
          <p:nvPr/>
        </p:nvSpPr>
        <p:spPr bwMode="auto">
          <a:xfrm>
            <a:off x="2733675" y="3541713"/>
            <a:ext cx="466725" cy="609600"/>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1019" name="AutoShape 2" descr="Horizontal brick"/>
          <p:cNvSpPr>
            <a:spLocks noChangeArrowheads="1"/>
          </p:cNvSpPr>
          <p:nvPr/>
        </p:nvSpPr>
        <p:spPr bwMode="auto">
          <a:xfrm>
            <a:off x="4191000" y="3541713"/>
            <a:ext cx="466725" cy="609600"/>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1020" name="AutoShape 2" descr="Horizontal brick"/>
          <p:cNvSpPr>
            <a:spLocks noChangeArrowheads="1"/>
          </p:cNvSpPr>
          <p:nvPr/>
        </p:nvSpPr>
        <p:spPr bwMode="auto">
          <a:xfrm>
            <a:off x="2743200" y="3160713"/>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1021" name="AutoShape 2" descr="Horizontal brick"/>
          <p:cNvSpPr>
            <a:spLocks noChangeArrowheads="1"/>
          </p:cNvSpPr>
          <p:nvPr/>
        </p:nvSpPr>
        <p:spPr bwMode="auto">
          <a:xfrm>
            <a:off x="4267200" y="3160713"/>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1022" name="AutoShape 2" descr="Horizontal brick"/>
          <p:cNvSpPr>
            <a:spLocks noChangeArrowheads="1"/>
          </p:cNvSpPr>
          <p:nvPr/>
        </p:nvSpPr>
        <p:spPr bwMode="auto">
          <a:xfrm>
            <a:off x="4953000" y="2398713"/>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1023" name="AutoShape 2" descr="Horizontal brick"/>
          <p:cNvSpPr>
            <a:spLocks noChangeArrowheads="1"/>
          </p:cNvSpPr>
          <p:nvPr/>
        </p:nvSpPr>
        <p:spPr bwMode="auto">
          <a:xfrm>
            <a:off x="3419475" y="2474913"/>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1024" name="AutoShape 3" descr="75%"/>
          <p:cNvSpPr>
            <a:spLocks noChangeArrowheads="1"/>
          </p:cNvSpPr>
          <p:nvPr/>
        </p:nvSpPr>
        <p:spPr bwMode="auto">
          <a:xfrm>
            <a:off x="2209800" y="3465513"/>
            <a:ext cx="914400" cy="1143000"/>
          </a:xfrm>
          <a:prstGeom prst="cube">
            <a:avLst>
              <a:gd name="adj" fmla="val 48366"/>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1025" name="AutoShape 3" descr="75%"/>
          <p:cNvSpPr>
            <a:spLocks noChangeArrowheads="1"/>
          </p:cNvSpPr>
          <p:nvPr/>
        </p:nvSpPr>
        <p:spPr bwMode="auto">
          <a:xfrm>
            <a:off x="2667000" y="3084513"/>
            <a:ext cx="838200" cy="457200"/>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1026" name="AutoShape 3" descr="75%"/>
          <p:cNvSpPr>
            <a:spLocks noChangeArrowheads="1"/>
          </p:cNvSpPr>
          <p:nvPr/>
        </p:nvSpPr>
        <p:spPr bwMode="auto">
          <a:xfrm>
            <a:off x="4191000" y="3084513"/>
            <a:ext cx="838200" cy="457200"/>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1027" name="AutoShape 3" descr="75%"/>
          <p:cNvSpPr>
            <a:spLocks noChangeArrowheads="1"/>
          </p:cNvSpPr>
          <p:nvPr/>
        </p:nvSpPr>
        <p:spPr bwMode="auto">
          <a:xfrm>
            <a:off x="4876800" y="2322513"/>
            <a:ext cx="838200" cy="457200"/>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1028" name="AutoShape 3" descr="75%"/>
          <p:cNvSpPr>
            <a:spLocks noChangeArrowheads="1"/>
          </p:cNvSpPr>
          <p:nvPr/>
        </p:nvSpPr>
        <p:spPr bwMode="auto">
          <a:xfrm>
            <a:off x="3733800" y="3541713"/>
            <a:ext cx="838200" cy="990600"/>
          </a:xfrm>
          <a:prstGeom prst="cube">
            <a:avLst>
              <a:gd name="adj" fmla="val 36245"/>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1029" name="AutoShape 3" descr="75%"/>
          <p:cNvSpPr>
            <a:spLocks noChangeArrowheads="1"/>
          </p:cNvSpPr>
          <p:nvPr/>
        </p:nvSpPr>
        <p:spPr bwMode="auto">
          <a:xfrm>
            <a:off x="3733800" y="1941513"/>
            <a:ext cx="1981200" cy="1905000"/>
          </a:xfrm>
          <a:prstGeom prst="cube">
            <a:avLst>
              <a:gd name="adj" fmla="val 78380"/>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1030" name="AutoShape 3" descr="75%"/>
          <p:cNvSpPr>
            <a:spLocks noChangeArrowheads="1"/>
          </p:cNvSpPr>
          <p:nvPr/>
        </p:nvSpPr>
        <p:spPr bwMode="auto">
          <a:xfrm>
            <a:off x="2209800" y="2017713"/>
            <a:ext cx="1981200" cy="1905000"/>
          </a:xfrm>
          <a:prstGeom prst="cube">
            <a:avLst>
              <a:gd name="adj" fmla="val 78380"/>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72" name="Freeform 71"/>
          <p:cNvSpPr/>
          <p:nvPr/>
        </p:nvSpPr>
        <p:spPr>
          <a:xfrm>
            <a:off x="6656388" y="1636713"/>
            <a:ext cx="536575" cy="117475"/>
          </a:xfrm>
          <a:custGeom>
            <a:avLst/>
            <a:gdLst>
              <a:gd name="connsiteX0" fmla="*/ 535432 w 535432"/>
              <a:gd name="connsiteY0" fmla="*/ 0 h 423081"/>
              <a:gd name="connsiteX1" fmla="*/ 235181 w 535432"/>
              <a:gd name="connsiteY1" fmla="*/ 13648 h 423081"/>
              <a:gd name="connsiteX2" fmla="*/ 139647 w 535432"/>
              <a:gd name="connsiteY2" fmla="*/ 95534 h 423081"/>
              <a:gd name="connsiteX3" fmla="*/ 112352 w 535432"/>
              <a:gd name="connsiteY3" fmla="*/ 136478 h 423081"/>
              <a:gd name="connsiteX4" fmla="*/ 44113 w 535432"/>
              <a:gd name="connsiteY4" fmla="*/ 245660 h 423081"/>
              <a:gd name="connsiteX5" fmla="*/ 3169 w 535432"/>
              <a:gd name="connsiteY5" fmla="*/ 327546 h 423081"/>
              <a:gd name="connsiteX6" fmla="*/ 3169 w 535432"/>
              <a:gd name="connsiteY6" fmla="*/ 423081 h 42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432" h="423081">
                <a:moveTo>
                  <a:pt x="535432" y="0"/>
                </a:moveTo>
                <a:cubicBezTo>
                  <a:pt x="435348" y="4549"/>
                  <a:pt x="334708" y="2164"/>
                  <a:pt x="235181" y="13648"/>
                </a:cubicBezTo>
                <a:cubicBezTo>
                  <a:pt x="185148" y="19421"/>
                  <a:pt x="164955" y="60102"/>
                  <a:pt x="139647" y="95534"/>
                </a:cubicBezTo>
                <a:cubicBezTo>
                  <a:pt x="130113" y="108881"/>
                  <a:pt x="121886" y="123131"/>
                  <a:pt x="112352" y="136478"/>
                </a:cubicBezTo>
                <a:cubicBezTo>
                  <a:pt x="19145" y="266969"/>
                  <a:pt x="117407" y="117395"/>
                  <a:pt x="44113" y="245660"/>
                </a:cubicBezTo>
                <a:cubicBezTo>
                  <a:pt x="25990" y="277376"/>
                  <a:pt x="6960" y="289633"/>
                  <a:pt x="3169" y="327546"/>
                </a:cubicBezTo>
                <a:cubicBezTo>
                  <a:pt x="0" y="359233"/>
                  <a:pt x="3169" y="391236"/>
                  <a:pt x="3169" y="42308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i="0"/>
          </a:p>
        </p:txBody>
      </p:sp>
      <p:cxnSp>
        <p:nvCxnSpPr>
          <p:cNvPr id="73" name="Straight Arrow Connector 72"/>
          <p:cNvCxnSpPr/>
          <p:nvPr/>
        </p:nvCxnSpPr>
        <p:spPr>
          <a:xfrm flipH="1">
            <a:off x="6629400" y="1722438"/>
            <a:ext cx="41275" cy="177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033" name="TextBox 73"/>
          <p:cNvSpPr txBox="1">
            <a:spLocks noChangeArrowheads="1"/>
          </p:cNvSpPr>
          <p:nvPr/>
        </p:nvSpPr>
        <p:spPr bwMode="auto">
          <a:xfrm>
            <a:off x="7239000" y="1560513"/>
            <a:ext cx="1600200" cy="338137"/>
          </a:xfrm>
          <a:prstGeom prst="rect">
            <a:avLst/>
          </a:prstGeom>
          <a:noFill/>
          <a:ln w="9525">
            <a:noFill/>
            <a:miter lim="800000"/>
            <a:headEnd/>
            <a:tailEnd/>
          </a:ln>
        </p:spPr>
        <p:txBody>
          <a:bodyPr>
            <a:spAutoFit/>
          </a:bodyPr>
          <a:lstStyle/>
          <a:p>
            <a:r>
              <a:rPr lang="en-US" sz="1600" i="0">
                <a:latin typeface="Arial Narrow" pitchFamily="34" charset="0"/>
              </a:rPr>
              <a:t>Silicon oxide</a:t>
            </a:r>
          </a:p>
        </p:txBody>
      </p:sp>
      <p:sp>
        <p:nvSpPr>
          <p:cNvPr id="41034" name="TextBox 74"/>
          <p:cNvSpPr txBox="1">
            <a:spLocks noChangeArrowheads="1"/>
          </p:cNvSpPr>
          <p:nvPr/>
        </p:nvSpPr>
        <p:spPr bwMode="auto">
          <a:xfrm>
            <a:off x="4267200" y="1603375"/>
            <a:ext cx="1143000" cy="584200"/>
          </a:xfrm>
          <a:prstGeom prst="rect">
            <a:avLst/>
          </a:prstGeom>
          <a:noFill/>
          <a:ln w="9525">
            <a:noFill/>
            <a:miter lim="800000"/>
            <a:headEnd/>
            <a:tailEnd/>
          </a:ln>
        </p:spPr>
        <p:txBody>
          <a:bodyPr>
            <a:spAutoFit/>
          </a:bodyPr>
          <a:lstStyle/>
          <a:p>
            <a:r>
              <a:rPr lang="en-US" sz="1600" i="0">
                <a:latin typeface="Arial Narrow" pitchFamily="34" charset="0"/>
              </a:rPr>
              <a:t>Word Line (WL) </a:t>
            </a:r>
          </a:p>
        </p:txBody>
      </p:sp>
      <p:sp>
        <p:nvSpPr>
          <p:cNvPr id="76" name="Freeform 75"/>
          <p:cNvSpPr/>
          <p:nvPr/>
        </p:nvSpPr>
        <p:spPr>
          <a:xfrm>
            <a:off x="3619500" y="1789113"/>
            <a:ext cx="638175" cy="438150"/>
          </a:xfrm>
          <a:custGeom>
            <a:avLst/>
            <a:gdLst>
              <a:gd name="connsiteX0" fmla="*/ 639170 w 639170"/>
              <a:gd name="connsiteY0" fmla="*/ 0 h 873457"/>
              <a:gd name="connsiteX1" fmla="*/ 79612 w 639170"/>
              <a:gd name="connsiteY1" fmla="*/ 204717 h 873457"/>
              <a:gd name="connsiteX2" fmla="*/ 161499 w 639170"/>
              <a:gd name="connsiteY2" fmla="*/ 873457 h 873457"/>
            </a:gdLst>
            <a:ahLst/>
            <a:cxnLst>
              <a:cxn ang="0">
                <a:pos x="connsiteX0" y="connsiteY0"/>
              </a:cxn>
              <a:cxn ang="0">
                <a:pos x="connsiteX1" y="connsiteY1"/>
              </a:cxn>
              <a:cxn ang="0">
                <a:pos x="connsiteX2" y="connsiteY2"/>
              </a:cxn>
            </a:cxnLst>
            <a:rect l="l" t="t" r="r" b="b"/>
            <a:pathLst>
              <a:path w="639170" h="873457">
                <a:moveTo>
                  <a:pt x="639170" y="0"/>
                </a:moveTo>
                <a:cubicBezTo>
                  <a:pt x="399197" y="29570"/>
                  <a:pt x="159224" y="59141"/>
                  <a:pt x="79612" y="204717"/>
                </a:cubicBezTo>
                <a:cubicBezTo>
                  <a:pt x="0" y="350293"/>
                  <a:pt x="80749" y="611875"/>
                  <a:pt x="161499" y="87345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i="0"/>
          </a:p>
        </p:txBody>
      </p:sp>
      <p:sp>
        <p:nvSpPr>
          <p:cNvPr id="77" name="Freeform 76"/>
          <p:cNvSpPr/>
          <p:nvPr/>
        </p:nvSpPr>
        <p:spPr>
          <a:xfrm>
            <a:off x="5148263" y="1712913"/>
            <a:ext cx="338137" cy="528637"/>
          </a:xfrm>
          <a:custGeom>
            <a:avLst/>
            <a:gdLst>
              <a:gd name="connsiteX0" fmla="*/ 0 w 593678"/>
              <a:gd name="connsiteY0" fmla="*/ 25021 h 912126"/>
              <a:gd name="connsiteX1" fmla="*/ 518615 w 593678"/>
              <a:gd name="connsiteY1" fmla="*/ 147851 h 912126"/>
              <a:gd name="connsiteX2" fmla="*/ 450376 w 593678"/>
              <a:gd name="connsiteY2" fmla="*/ 912126 h 912126"/>
            </a:gdLst>
            <a:ahLst/>
            <a:cxnLst>
              <a:cxn ang="0">
                <a:pos x="connsiteX0" y="connsiteY0"/>
              </a:cxn>
              <a:cxn ang="0">
                <a:pos x="connsiteX1" y="connsiteY1"/>
              </a:cxn>
              <a:cxn ang="0">
                <a:pos x="connsiteX2" y="connsiteY2"/>
              </a:cxn>
            </a:cxnLst>
            <a:rect l="l" t="t" r="r" b="b"/>
            <a:pathLst>
              <a:path w="593678" h="912126">
                <a:moveTo>
                  <a:pt x="0" y="25021"/>
                </a:moveTo>
                <a:cubicBezTo>
                  <a:pt x="221776" y="12510"/>
                  <a:pt x="443552" y="0"/>
                  <a:pt x="518615" y="147851"/>
                </a:cubicBezTo>
                <a:cubicBezTo>
                  <a:pt x="593678" y="295702"/>
                  <a:pt x="522027" y="603914"/>
                  <a:pt x="450376" y="91212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i="0"/>
          </a:p>
        </p:txBody>
      </p:sp>
      <p:cxnSp>
        <p:nvCxnSpPr>
          <p:cNvPr id="78" name="Straight Arrow Connector 77"/>
          <p:cNvCxnSpPr/>
          <p:nvPr/>
        </p:nvCxnSpPr>
        <p:spPr>
          <a:xfrm rot="5400000">
            <a:off x="2705100" y="2360613"/>
            <a:ext cx="914400" cy="838200"/>
          </a:xfrm>
          <a:prstGeom prst="straightConnector1">
            <a:avLst/>
          </a:prstGeom>
          <a:ln w="28575">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038" name="TextBox 78"/>
          <p:cNvSpPr txBox="1">
            <a:spLocks noChangeArrowheads="1"/>
          </p:cNvSpPr>
          <p:nvPr/>
        </p:nvSpPr>
        <p:spPr bwMode="auto">
          <a:xfrm rot="-2700000">
            <a:off x="1903413" y="2103438"/>
            <a:ext cx="2438400" cy="369887"/>
          </a:xfrm>
          <a:prstGeom prst="rect">
            <a:avLst/>
          </a:prstGeom>
          <a:noFill/>
          <a:ln w="9525">
            <a:noFill/>
            <a:miter lim="800000"/>
            <a:headEnd/>
            <a:tailEnd/>
          </a:ln>
        </p:spPr>
        <p:txBody>
          <a:bodyPr>
            <a:spAutoFit/>
          </a:bodyPr>
          <a:lstStyle/>
          <a:p>
            <a:r>
              <a:rPr lang="en-US" sz="1800" i="0"/>
              <a:t>WL current path</a:t>
            </a:r>
          </a:p>
        </p:txBody>
      </p:sp>
      <p:cxnSp>
        <p:nvCxnSpPr>
          <p:cNvPr id="80" name="Straight Arrow Connector 79"/>
          <p:cNvCxnSpPr/>
          <p:nvPr/>
        </p:nvCxnSpPr>
        <p:spPr>
          <a:xfrm rot="5400000">
            <a:off x="5829300" y="3046413"/>
            <a:ext cx="914400" cy="838200"/>
          </a:xfrm>
          <a:prstGeom prst="straightConnector1">
            <a:avLst/>
          </a:prstGeom>
          <a:ln w="28575">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040" name="TextBox 80"/>
          <p:cNvSpPr txBox="1">
            <a:spLocks noChangeArrowheads="1"/>
          </p:cNvSpPr>
          <p:nvPr/>
        </p:nvSpPr>
        <p:spPr bwMode="auto">
          <a:xfrm rot="-2700000">
            <a:off x="5256213" y="2744788"/>
            <a:ext cx="2438400" cy="369887"/>
          </a:xfrm>
          <a:prstGeom prst="rect">
            <a:avLst/>
          </a:prstGeom>
          <a:noFill/>
          <a:ln w="9525">
            <a:noFill/>
            <a:miter lim="800000"/>
            <a:headEnd/>
            <a:tailEnd/>
          </a:ln>
        </p:spPr>
        <p:txBody>
          <a:bodyPr>
            <a:spAutoFit/>
          </a:bodyPr>
          <a:lstStyle/>
          <a:p>
            <a:r>
              <a:rPr lang="en-US" sz="1800" i="0"/>
              <a:t>SL current path</a:t>
            </a:r>
          </a:p>
        </p:txBody>
      </p:sp>
      <p:sp>
        <p:nvSpPr>
          <p:cNvPr id="41041" name="TextBox 81"/>
          <p:cNvSpPr txBox="1">
            <a:spLocks noChangeArrowheads="1"/>
          </p:cNvSpPr>
          <p:nvPr/>
        </p:nvSpPr>
        <p:spPr bwMode="auto">
          <a:xfrm>
            <a:off x="7772400" y="4684713"/>
            <a:ext cx="1143000" cy="584200"/>
          </a:xfrm>
          <a:prstGeom prst="rect">
            <a:avLst/>
          </a:prstGeom>
          <a:noFill/>
          <a:ln w="9525">
            <a:noFill/>
            <a:miter lim="800000"/>
            <a:headEnd/>
            <a:tailEnd/>
          </a:ln>
        </p:spPr>
        <p:txBody>
          <a:bodyPr>
            <a:spAutoFit/>
          </a:bodyPr>
          <a:lstStyle/>
          <a:p>
            <a:r>
              <a:rPr lang="en-US" sz="1600" i="0">
                <a:latin typeface="Arial Narrow" pitchFamily="34" charset="0"/>
              </a:rPr>
              <a:t>Source-Line (SL)</a:t>
            </a:r>
          </a:p>
        </p:txBody>
      </p:sp>
      <p:sp>
        <p:nvSpPr>
          <p:cNvPr id="83" name="Freeform 82"/>
          <p:cNvSpPr/>
          <p:nvPr/>
        </p:nvSpPr>
        <p:spPr>
          <a:xfrm>
            <a:off x="5922963" y="4178300"/>
            <a:ext cx="1697037" cy="963613"/>
          </a:xfrm>
          <a:custGeom>
            <a:avLst/>
            <a:gdLst>
              <a:gd name="connsiteX0" fmla="*/ 0 w 2001079"/>
              <a:gd name="connsiteY0" fmla="*/ 0 h 1345095"/>
              <a:gd name="connsiteX1" fmla="*/ 1086679 w 2001079"/>
              <a:gd name="connsiteY1" fmla="*/ 1179443 h 1345095"/>
              <a:gd name="connsiteX2" fmla="*/ 2001079 w 2001079"/>
              <a:gd name="connsiteY2" fmla="*/ 993913 h 1345095"/>
            </a:gdLst>
            <a:ahLst/>
            <a:cxnLst>
              <a:cxn ang="0">
                <a:pos x="connsiteX0" y="connsiteY0"/>
              </a:cxn>
              <a:cxn ang="0">
                <a:pos x="connsiteX1" y="connsiteY1"/>
              </a:cxn>
              <a:cxn ang="0">
                <a:pos x="connsiteX2" y="connsiteY2"/>
              </a:cxn>
            </a:cxnLst>
            <a:rect l="l" t="t" r="r" b="b"/>
            <a:pathLst>
              <a:path w="2001079" h="1345095">
                <a:moveTo>
                  <a:pt x="0" y="0"/>
                </a:moveTo>
                <a:cubicBezTo>
                  <a:pt x="376583" y="506895"/>
                  <a:pt x="753166" y="1013791"/>
                  <a:pt x="1086679" y="1179443"/>
                </a:cubicBezTo>
                <a:cubicBezTo>
                  <a:pt x="1420192" y="1345095"/>
                  <a:pt x="1710635" y="1169504"/>
                  <a:pt x="2001079" y="99391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i="0"/>
          </a:p>
        </p:txBody>
      </p:sp>
      <p:sp>
        <p:nvSpPr>
          <p:cNvPr id="84" name="Freeform 83"/>
          <p:cNvSpPr/>
          <p:nvPr/>
        </p:nvSpPr>
        <p:spPr>
          <a:xfrm>
            <a:off x="6096000" y="4227513"/>
            <a:ext cx="1524000" cy="685800"/>
          </a:xfrm>
          <a:custGeom>
            <a:avLst/>
            <a:gdLst>
              <a:gd name="connsiteX0" fmla="*/ 0 w 2001079"/>
              <a:gd name="connsiteY0" fmla="*/ 0 h 1345095"/>
              <a:gd name="connsiteX1" fmla="*/ 1086679 w 2001079"/>
              <a:gd name="connsiteY1" fmla="*/ 1179443 h 1345095"/>
              <a:gd name="connsiteX2" fmla="*/ 2001079 w 2001079"/>
              <a:gd name="connsiteY2" fmla="*/ 993913 h 1345095"/>
            </a:gdLst>
            <a:ahLst/>
            <a:cxnLst>
              <a:cxn ang="0">
                <a:pos x="connsiteX0" y="connsiteY0"/>
              </a:cxn>
              <a:cxn ang="0">
                <a:pos x="connsiteX1" y="connsiteY1"/>
              </a:cxn>
              <a:cxn ang="0">
                <a:pos x="connsiteX2" y="connsiteY2"/>
              </a:cxn>
            </a:cxnLst>
            <a:rect l="l" t="t" r="r" b="b"/>
            <a:pathLst>
              <a:path w="2001079" h="1345095">
                <a:moveTo>
                  <a:pt x="0" y="0"/>
                </a:moveTo>
                <a:cubicBezTo>
                  <a:pt x="376583" y="506895"/>
                  <a:pt x="753166" y="1013791"/>
                  <a:pt x="1086679" y="1179443"/>
                </a:cubicBezTo>
                <a:cubicBezTo>
                  <a:pt x="1420192" y="1345095"/>
                  <a:pt x="1710635" y="1169504"/>
                  <a:pt x="2001079" y="99391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i="0"/>
          </a:p>
        </p:txBody>
      </p:sp>
      <p:sp>
        <p:nvSpPr>
          <p:cNvPr id="85" name="Freeform 84"/>
          <p:cNvSpPr/>
          <p:nvPr/>
        </p:nvSpPr>
        <p:spPr>
          <a:xfrm>
            <a:off x="5672138" y="4114800"/>
            <a:ext cx="2000250" cy="1344613"/>
          </a:xfrm>
          <a:custGeom>
            <a:avLst/>
            <a:gdLst>
              <a:gd name="connsiteX0" fmla="*/ 0 w 2001079"/>
              <a:gd name="connsiteY0" fmla="*/ 0 h 1345095"/>
              <a:gd name="connsiteX1" fmla="*/ 1086679 w 2001079"/>
              <a:gd name="connsiteY1" fmla="*/ 1179443 h 1345095"/>
              <a:gd name="connsiteX2" fmla="*/ 2001079 w 2001079"/>
              <a:gd name="connsiteY2" fmla="*/ 993913 h 1345095"/>
            </a:gdLst>
            <a:ahLst/>
            <a:cxnLst>
              <a:cxn ang="0">
                <a:pos x="connsiteX0" y="connsiteY0"/>
              </a:cxn>
              <a:cxn ang="0">
                <a:pos x="connsiteX1" y="connsiteY1"/>
              </a:cxn>
              <a:cxn ang="0">
                <a:pos x="connsiteX2" y="connsiteY2"/>
              </a:cxn>
            </a:cxnLst>
            <a:rect l="l" t="t" r="r" b="b"/>
            <a:pathLst>
              <a:path w="2001079" h="1345095">
                <a:moveTo>
                  <a:pt x="0" y="0"/>
                </a:moveTo>
                <a:cubicBezTo>
                  <a:pt x="376583" y="506895"/>
                  <a:pt x="753166" y="1013791"/>
                  <a:pt x="1086679" y="1179443"/>
                </a:cubicBezTo>
                <a:cubicBezTo>
                  <a:pt x="1420192" y="1345095"/>
                  <a:pt x="1710635" y="1169504"/>
                  <a:pt x="2001079" y="99391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i="0"/>
          </a:p>
        </p:txBody>
      </p:sp>
      <p:sp>
        <p:nvSpPr>
          <p:cNvPr id="41045" name="TextBox 85"/>
          <p:cNvSpPr txBox="1">
            <a:spLocks noChangeArrowheads="1"/>
          </p:cNvSpPr>
          <p:nvPr/>
        </p:nvSpPr>
        <p:spPr bwMode="auto">
          <a:xfrm>
            <a:off x="5562600" y="5759450"/>
            <a:ext cx="1981200" cy="339725"/>
          </a:xfrm>
          <a:prstGeom prst="rect">
            <a:avLst/>
          </a:prstGeom>
          <a:solidFill>
            <a:schemeClr val="bg1"/>
          </a:solidFill>
          <a:ln w="9525">
            <a:noFill/>
            <a:miter lim="800000"/>
            <a:headEnd/>
            <a:tailEnd/>
          </a:ln>
        </p:spPr>
        <p:txBody>
          <a:bodyPr>
            <a:spAutoFit/>
          </a:bodyPr>
          <a:lstStyle/>
          <a:p>
            <a:r>
              <a:rPr lang="en-US" sz="1600" i="0">
                <a:latin typeface="Arial Narrow" pitchFamily="34" charset="0"/>
              </a:rPr>
              <a:t>n+ Silicon</a:t>
            </a:r>
          </a:p>
        </p:txBody>
      </p:sp>
      <p:sp>
        <p:nvSpPr>
          <p:cNvPr id="41046" name="TextBox 86"/>
          <p:cNvSpPr txBox="1">
            <a:spLocks noChangeArrowheads="1"/>
          </p:cNvSpPr>
          <p:nvPr/>
        </p:nvSpPr>
        <p:spPr bwMode="auto">
          <a:xfrm>
            <a:off x="5410200" y="6099175"/>
            <a:ext cx="1981200" cy="338138"/>
          </a:xfrm>
          <a:prstGeom prst="rect">
            <a:avLst/>
          </a:prstGeom>
          <a:solidFill>
            <a:schemeClr val="bg1"/>
          </a:solidFill>
          <a:ln w="9525">
            <a:noFill/>
            <a:miter lim="800000"/>
            <a:headEnd/>
            <a:tailEnd/>
          </a:ln>
        </p:spPr>
        <p:txBody>
          <a:bodyPr>
            <a:spAutoFit/>
          </a:bodyPr>
          <a:lstStyle/>
          <a:p>
            <a:r>
              <a:rPr lang="en-US" sz="1600" i="0">
                <a:latin typeface="Arial Narrow" pitchFamily="34" charset="0"/>
              </a:rPr>
              <a:t>Silicon oxide </a:t>
            </a:r>
          </a:p>
        </p:txBody>
      </p:sp>
      <p:sp>
        <p:nvSpPr>
          <p:cNvPr id="88" name="AutoShape 2" descr="Dark upward diagonal"/>
          <p:cNvSpPr>
            <a:spLocks noChangeArrowheads="1"/>
          </p:cNvSpPr>
          <p:nvPr/>
        </p:nvSpPr>
        <p:spPr bwMode="auto">
          <a:xfrm>
            <a:off x="6858000" y="6208713"/>
            <a:ext cx="609600" cy="2286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1048" name="TextBox 88"/>
          <p:cNvSpPr txBox="1">
            <a:spLocks noChangeArrowheads="1"/>
          </p:cNvSpPr>
          <p:nvPr/>
        </p:nvSpPr>
        <p:spPr bwMode="auto">
          <a:xfrm>
            <a:off x="4114800" y="5260975"/>
            <a:ext cx="1295400" cy="338138"/>
          </a:xfrm>
          <a:prstGeom prst="rect">
            <a:avLst/>
          </a:prstGeom>
          <a:solidFill>
            <a:schemeClr val="bg1"/>
          </a:solidFill>
          <a:ln w="9525">
            <a:noFill/>
            <a:miter lim="800000"/>
            <a:headEnd/>
            <a:tailEnd/>
          </a:ln>
        </p:spPr>
        <p:txBody>
          <a:bodyPr>
            <a:spAutoFit/>
          </a:bodyPr>
          <a:lstStyle/>
          <a:p>
            <a:r>
              <a:rPr lang="en-US" sz="1600" i="0" u="sng">
                <a:latin typeface="Arial Narrow" pitchFamily="34" charset="0"/>
              </a:rPr>
              <a:t>Symbols</a:t>
            </a:r>
          </a:p>
        </p:txBody>
      </p:sp>
      <p:sp>
        <p:nvSpPr>
          <p:cNvPr id="41049" name="AutoShape 3" descr="75%"/>
          <p:cNvSpPr>
            <a:spLocks noChangeArrowheads="1"/>
          </p:cNvSpPr>
          <p:nvPr/>
        </p:nvSpPr>
        <p:spPr bwMode="auto">
          <a:xfrm>
            <a:off x="4648200" y="6175375"/>
            <a:ext cx="609600" cy="152400"/>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1050" name="TextBox 90"/>
          <p:cNvSpPr txBox="1">
            <a:spLocks noChangeArrowheads="1"/>
          </p:cNvSpPr>
          <p:nvPr/>
        </p:nvSpPr>
        <p:spPr bwMode="auto">
          <a:xfrm>
            <a:off x="3048000" y="6099175"/>
            <a:ext cx="1600200" cy="338138"/>
          </a:xfrm>
          <a:prstGeom prst="rect">
            <a:avLst/>
          </a:prstGeom>
          <a:solidFill>
            <a:schemeClr val="bg1"/>
          </a:solidFill>
          <a:ln w="9525">
            <a:noFill/>
            <a:miter lim="800000"/>
            <a:headEnd/>
            <a:tailEnd/>
          </a:ln>
        </p:spPr>
        <p:txBody>
          <a:bodyPr>
            <a:spAutoFit/>
          </a:bodyPr>
          <a:lstStyle/>
          <a:p>
            <a:r>
              <a:rPr lang="en-US" sz="1600" i="0">
                <a:latin typeface="Arial Narrow" pitchFamily="34" charset="0"/>
              </a:rPr>
              <a:t>Gate electrode </a:t>
            </a:r>
          </a:p>
        </p:txBody>
      </p:sp>
      <p:sp>
        <p:nvSpPr>
          <p:cNvPr id="41051" name="TextBox 91"/>
          <p:cNvSpPr txBox="1">
            <a:spLocks noChangeArrowheads="1"/>
          </p:cNvSpPr>
          <p:nvPr/>
        </p:nvSpPr>
        <p:spPr bwMode="auto">
          <a:xfrm>
            <a:off x="838200" y="5683250"/>
            <a:ext cx="1600200" cy="339725"/>
          </a:xfrm>
          <a:prstGeom prst="rect">
            <a:avLst/>
          </a:prstGeom>
          <a:solidFill>
            <a:schemeClr val="bg1"/>
          </a:solidFill>
          <a:ln w="9525">
            <a:noFill/>
            <a:miter lim="800000"/>
            <a:headEnd/>
            <a:tailEnd/>
          </a:ln>
        </p:spPr>
        <p:txBody>
          <a:bodyPr>
            <a:spAutoFit/>
          </a:bodyPr>
          <a:lstStyle/>
          <a:p>
            <a:r>
              <a:rPr lang="en-US" sz="1600" i="0">
                <a:latin typeface="Arial Narrow" pitchFamily="34" charset="0"/>
              </a:rPr>
              <a:t>Gate dielectric </a:t>
            </a:r>
          </a:p>
        </p:txBody>
      </p:sp>
      <p:sp>
        <p:nvSpPr>
          <p:cNvPr id="41052" name="AutoShape 2" descr="Horizontal brick"/>
          <p:cNvSpPr>
            <a:spLocks noChangeArrowheads="1"/>
          </p:cNvSpPr>
          <p:nvPr/>
        </p:nvSpPr>
        <p:spPr bwMode="auto">
          <a:xfrm>
            <a:off x="2428875" y="5794375"/>
            <a:ext cx="542925" cy="1524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94" name="AutoShape 2" descr="Dark upward diagonal"/>
          <p:cNvSpPr>
            <a:spLocks noChangeArrowheads="1"/>
          </p:cNvSpPr>
          <p:nvPr/>
        </p:nvSpPr>
        <p:spPr bwMode="auto">
          <a:xfrm>
            <a:off x="7010400" y="5794375"/>
            <a:ext cx="609600" cy="2286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1054" name="TextBox 94"/>
          <p:cNvSpPr txBox="1">
            <a:spLocks noChangeArrowheads="1"/>
          </p:cNvSpPr>
          <p:nvPr/>
        </p:nvSpPr>
        <p:spPr bwMode="auto">
          <a:xfrm>
            <a:off x="3048000" y="5718175"/>
            <a:ext cx="1981200" cy="338138"/>
          </a:xfrm>
          <a:prstGeom prst="rect">
            <a:avLst/>
          </a:prstGeom>
          <a:solidFill>
            <a:schemeClr val="bg1"/>
          </a:solidFill>
          <a:ln w="9525">
            <a:noFill/>
            <a:miter lim="800000"/>
            <a:headEnd/>
            <a:tailEnd/>
          </a:ln>
        </p:spPr>
        <p:txBody>
          <a:bodyPr>
            <a:spAutoFit/>
          </a:bodyPr>
          <a:lstStyle/>
          <a:p>
            <a:r>
              <a:rPr lang="en-US" sz="1600" i="0">
                <a:latin typeface="Arial Narrow" pitchFamily="34" charset="0"/>
              </a:rPr>
              <a:t>Silicon oxide </a:t>
            </a:r>
          </a:p>
        </p:txBody>
      </p:sp>
      <p:sp>
        <p:nvSpPr>
          <p:cNvPr id="96" name="AutoShape 3" descr="75%"/>
          <p:cNvSpPr>
            <a:spLocks noChangeArrowheads="1"/>
          </p:cNvSpPr>
          <p:nvPr/>
        </p:nvSpPr>
        <p:spPr bwMode="auto">
          <a:xfrm>
            <a:off x="4648200" y="5794375"/>
            <a:ext cx="685800" cy="228600"/>
          </a:xfrm>
          <a:prstGeom prst="cube">
            <a:avLst>
              <a:gd name="adj" fmla="val 58088"/>
            </a:avLst>
          </a:prstGeom>
          <a:solidFill>
            <a:schemeClr val="bg1">
              <a:lumMod val="85000"/>
              <a:alpha val="33000"/>
            </a:schemeClr>
          </a:solidFill>
          <a:ln w="9525">
            <a:noFill/>
            <a:miter lim="800000"/>
            <a:headEnd/>
            <a:tailEnd/>
          </a:ln>
        </p:spPr>
        <p:txBody>
          <a:bodyPr/>
          <a:lstStyle/>
          <a:p>
            <a:pPr>
              <a:defRPr/>
            </a:pPr>
            <a:endParaRPr lang="en-US" sz="1800" i="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utoShape 3" descr="75%"/>
          <p:cNvSpPr>
            <a:spLocks noChangeArrowheads="1"/>
          </p:cNvSpPr>
          <p:nvPr/>
        </p:nvSpPr>
        <p:spPr bwMode="auto">
          <a:xfrm>
            <a:off x="1066800" y="2051050"/>
            <a:ext cx="6934200" cy="2743200"/>
          </a:xfrm>
          <a:prstGeom prst="cube">
            <a:avLst>
              <a:gd name="adj" fmla="val 58088"/>
            </a:avLst>
          </a:prstGeom>
          <a:solidFill>
            <a:schemeClr val="bg1">
              <a:lumMod val="85000"/>
              <a:alpha val="33000"/>
            </a:schemeClr>
          </a:solidFill>
          <a:ln w="9525">
            <a:noFill/>
            <a:miter lim="800000"/>
            <a:headEnd/>
            <a:tailEnd/>
          </a:ln>
        </p:spPr>
        <p:txBody>
          <a:bodyPr/>
          <a:lstStyle/>
          <a:p>
            <a:pPr>
              <a:defRPr/>
            </a:pPr>
            <a:endParaRPr lang="en-US" sz="1800" i="0">
              <a:latin typeface="Arial" pitchFamily="34" charset="0"/>
              <a:cs typeface="Arial" pitchFamily="34" charset="0"/>
            </a:endParaRPr>
          </a:p>
        </p:txBody>
      </p:sp>
      <p:sp>
        <p:nvSpPr>
          <p:cNvPr id="41987" name="Title 1"/>
          <p:cNvSpPr>
            <a:spLocks noGrp="1"/>
          </p:cNvSpPr>
          <p:nvPr>
            <p:ph type="title" idx="4294967295"/>
          </p:nvPr>
        </p:nvSpPr>
        <p:spPr/>
        <p:txBody>
          <a:bodyPr/>
          <a:lstStyle/>
          <a:p>
            <a:pPr algn="l"/>
            <a:r>
              <a:rPr lang="en-US" sz="2400" b="1" i="1" dirty="0" smtClean="0"/>
              <a:t>Process Flow: Step 10</a:t>
            </a:r>
            <a:br>
              <a:rPr lang="en-US" sz="2400" b="1" i="1" dirty="0" smtClean="0"/>
            </a:br>
            <a:r>
              <a:rPr lang="en-US" sz="2400" b="1" i="1" dirty="0" smtClean="0"/>
              <a:t>Make Bit Line (BL) contacts that are shared among various layers. </a:t>
            </a:r>
          </a:p>
        </p:txBody>
      </p:sp>
      <p:sp>
        <p:nvSpPr>
          <p:cNvPr id="41988" name="AutoShape 2" descr="Dark upward diagonal"/>
          <p:cNvSpPr>
            <a:spLocks noChangeArrowheads="1"/>
          </p:cNvSpPr>
          <p:nvPr/>
        </p:nvSpPr>
        <p:spPr bwMode="auto">
          <a:xfrm>
            <a:off x="1066800" y="3346450"/>
            <a:ext cx="6934200" cy="1905000"/>
          </a:xfrm>
          <a:prstGeom prst="cube">
            <a:avLst>
              <a:gd name="adj" fmla="val 80870"/>
            </a:avLst>
          </a:prstGeom>
          <a:pattFill prst="dkUpDiag">
            <a:fgClr>
              <a:srgbClr val="000000"/>
            </a:fgClr>
            <a:bgClr>
              <a:srgbClr val="FFFFFF"/>
            </a:bgClr>
          </a:pattFill>
          <a:ln w="9525">
            <a:solidFill>
              <a:srgbClr val="000000"/>
            </a:solidFill>
            <a:miter lim="800000"/>
            <a:headEnd/>
            <a:tailEnd/>
          </a:ln>
        </p:spPr>
        <p:txBody>
          <a:bodyPr/>
          <a:lstStyle/>
          <a:p>
            <a:endParaRPr lang="en-US" sz="1800" i="0">
              <a:latin typeface="Arial Narrow" pitchFamily="34" charset="0"/>
            </a:endParaRPr>
          </a:p>
        </p:txBody>
      </p:sp>
      <p:sp>
        <p:nvSpPr>
          <p:cNvPr id="5" name="Cube 4"/>
          <p:cNvSpPr/>
          <p:nvPr/>
        </p:nvSpPr>
        <p:spPr>
          <a:xfrm>
            <a:off x="1066800" y="3190875"/>
            <a:ext cx="6934200" cy="16795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41990" name="TextBox 5"/>
          <p:cNvSpPr txBox="1">
            <a:spLocks noChangeArrowheads="1"/>
          </p:cNvSpPr>
          <p:nvPr/>
        </p:nvSpPr>
        <p:spPr bwMode="auto">
          <a:xfrm>
            <a:off x="3213100" y="4654550"/>
            <a:ext cx="3644900" cy="292100"/>
          </a:xfrm>
          <a:prstGeom prst="rect">
            <a:avLst/>
          </a:prstGeom>
          <a:noFill/>
          <a:ln w="9525">
            <a:noFill/>
            <a:miter lim="800000"/>
            <a:headEnd/>
            <a:tailEnd/>
          </a:ln>
        </p:spPr>
        <p:txBody>
          <a:bodyPr>
            <a:spAutoFit/>
          </a:bodyPr>
          <a:lstStyle/>
          <a:p>
            <a:r>
              <a:rPr lang="en-US" sz="1300" i="0">
                <a:latin typeface="Arial Narrow" pitchFamily="34" charset="0"/>
              </a:rPr>
              <a:t>Silicon Oxide</a:t>
            </a:r>
          </a:p>
        </p:txBody>
      </p:sp>
      <p:sp>
        <p:nvSpPr>
          <p:cNvPr id="41991" name="TextBox 6"/>
          <p:cNvSpPr txBox="1">
            <a:spLocks noChangeArrowheads="1"/>
          </p:cNvSpPr>
          <p:nvPr/>
        </p:nvSpPr>
        <p:spPr bwMode="auto">
          <a:xfrm>
            <a:off x="2971800" y="4946650"/>
            <a:ext cx="1524000" cy="277813"/>
          </a:xfrm>
          <a:prstGeom prst="rect">
            <a:avLst/>
          </a:prstGeom>
          <a:solidFill>
            <a:schemeClr val="bg1"/>
          </a:solidFill>
          <a:ln w="9525">
            <a:noFill/>
            <a:miter lim="800000"/>
            <a:headEnd/>
            <a:tailEnd/>
          </a:ln>
        </p:spPr>
        <p:txBody>
          <a:bodyPr>
            <a:spAutoFit/>
          </a:bodyPr>
          <a:lstStyle/>
          <a:p>
            <a:r>
              <a:rPr lang="en-US" sz="1200" i="0">
                <a:latin typeface="Arial Narrow" pitchFamily="34" charset="0"/>
              </a:rPr>
              <a:t>Peripheral circuits </a:t>
            </a:r>
          </a:p>
        </p:txBody>
      </p:sp>
      <p:sp>
        <p:nvSpPr>
          <p:cNvPr id="41992" name="TextBox 7"/>
          <p:cNvSpPr txBox="1">
            <a:spLocks noChangeArrowheads="1"/>
          </p:cNvSpPr>
          <p:nvPr/>
        </p:nvSpPr>
        <p:spPr bwMode="auto">
          <a:xfrm>
            <a:off x="4356100" y="3060700"/>
            <a:ext cx="3644900" cy="339725"/>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9" name="AutoShape 2" descr="Dark upward diagonal"/>
          <p:cNvSpPr>
            <a:spLocks noChangeArrowheads="1"/>
          </p:cNvSpPr>
          <p:nvPr/>
        </p:nvSpPr>
        <p:spPr bwMode="auto">
          <a:xfrm>
            <a:off x="2070100" y="3136900"/>
            <a:ext cx="5778500" cy="51435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10" name="Cube 9"/>
          <p:cNvSpPr/>
          <p:nvPr/>
        </p:nvSpPr>
        <p:spPr>
          <a:xfrm>
            <a:off x="2070100" y="3060700"/>
            <a:ext cx="5791200" cy="461963"/>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41995" name="TextBox 10"/>
          <p:cNvSpPr txBox="1">
            <a:spLocks noChangeArrowheads="1"/>
          </p:cNvSpPr>
          <p:nvPr/>
        </p:nvSpPr>
        <p:spPr bwMode="auto">
          <a:xfrm>
            <a:off x="4343400" y="2813050"/>
            <a:ext cx="3644900" cy="339725"/>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12" name="AutoShape 2" descr="Dark upward diagonal"/>
          <p:cNvSpPr>
            <a:spLocks noChangeArrowheads="1"/>
          </p:cNvSpPr>
          <p:nvPr/>
        </p:nvSpPr>
        <p:spPr bwMode="auto">
          <a:xfrm>
            <a:off x="2057400" y="2889250"/>
            <a:ext cx="5791200" cy="51435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13" name="Cube 12"/>
          <p:cNvSpPr/>
          <p:nvPr/>
        </p:nvSpPr>
        <p:spPr>
          <a:xfrm>
            <a:off x="2057400" y="2813050"/>
            <a:ext cx="5791200" cy="461963"/>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41998" name="TextBox 13"/>
          <p:cNvSpPr txBox="1">
            <a:spLocks noChangeArrowheads="1"/>
          </p:cNvSpPr>
          <p:nvPr/>
        </p:nvSpPr>
        <p:spPr bwMode="auto">
          <a:xfrm>
            <a:off x="4356100" y="2832100"/>
            <a:ext cx="3644900" cy="339725"/>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41999" name="TextBox 14"/>
          <p:cNvSpPr txBox="1">
            <a:spLocks noChangeArrowheads="1"/>
          </p:cNvSpPr>
          <p:nvPr/>
        </p:nvSpPr>
        <p:spPr bwMode="auto">
          <a:xfrm>
            <a:off x="4343400" y="2584450"/>
            <a:ext cx="3644900" cy="339725"/>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16" name="AutoShape 2" descr="Dark upward diagonal"/>
          <p:cNvSpPr>
            <a:spLocks noChangeArrowheads="1"/>
          </p:cNvSpPr>
          <p:nvPr/>
        </p:nvSpPr>
        <p:spPr bwMode="auto">
          <a:xfrm>
            <a:off x="2057400" y="2660650"/>
            <a:ext cx="5791200" cy="51435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17" name="Cube 16"/>
          <p:cNvSpPr/>
          <p:nvPr/>
        </p:nvSpPr>
        <p:spPr>
          <a:xfrm>
            <a:off x="2057400" y="2584450"/>
            <a:ext cx="5791200" cy="461963"/>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42002" name="TextBox 17"/>
          <p:cNvSpPr txBox="1">
            <a:spLocks noChangeArrowheads="1"/>
          </p:cNvSpPr>
          <p:nvPr/>
        </p:nvSpPr>
        <p:spPr bwMode="auto">
          <a:xfrm>
            <a:off x="3517900" y="3822700"/>
            <a:ext cx="3644900" cy="339725"/>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19" name="AutoShape 2" descr="Dark upward diagonal"/>
          <p:cNvSpPr>
            <a:spLocks noChangeArrowheads="1"/>
          </p:cNvSpPr>
          <p:nvPr/>
        </p:nvSpPr>
        <p:spPr bwMode="auto">
          <a:xfrm>
            <a:off x="1231900" y="3898900"/>
            <a:ext cx="5778500" cy="514350"/>
          </a:xfrm>
          <a:prstGeom prst="cube">
            <a:avLst>
              <a:gd name="adj" fmla="val 77054"/>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0" name="AutoShape 2" descr="Dark upward diagonal"/>
          <p:cNvSpPr>
            <a:spLocks noChangeArrowheads="1"/>
          </p:cNvSpPr>
          <p:nvPr/>
        </p:nvSpPr>
        <p:spPr bwMode="auto">
          <a:xfrm>
            <a:off x="6096000" y="3532188"/>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1" name="Cube 20"/>
          <p:cNvSpPr/>
          <p:nvPr/>
        </p:nvSpPr>
        <p:spPr>
          <a:xfrm>
            <a:off x="1231900" y="3822700"/>
            <a:ext cx="5791200" cy="461963"/>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42006" name="TextBox 21"/>
          <p:cNvSpPr txBox="1">
            <a:spLocks noChangeArrowheads="1"/>
          </p:cNvSpPr>
          <p:nvPr/>
        </p:nvSpPr>
        <p:spPr bwMode="auto">
          <a:xfrm>
            <a:off x="3505200" y="3575050"/>
            <a:ext cx="3644900" cy="339725"/>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23" name="AutoShape 2" descr="Dark upward diagonal"/>
          <p:cNvSpPr>
            <a:spLocks noChangeArrowheads="1"/>
          </p:cNvSpPr>
          <p:nvPr/>
        </p:nvSpPr>
        <p:spPr bwMode="auto">
          <a:xfrm>
            <a:off x="2209800" y="3532188"/>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4" name="AutoShape 2" descr="Dark upward diagonal"/>
          <p:cNvSpPr>
            <a:spLocks noChangeArrowheads="1"/>
          </p:cNvSpPr>
          <p:nvPr/>
        </p:nvSpPr>
        <p:spPr bwMode="auto">
          <a:xfrm>
            <a:off x="2133600" y="342265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5" name="AutoShape 2" descr="Dark upward diagonal"/>
          <p:cNvSpPr>
            <a:spLocks noChangeArrowheads="1"/>
          </p:cNvSpPr>
          <p:nvPr/>
        </p:nvSpPr>
        <p:spPr bwMode="auto">
          <a:xfrm>
            <a:off x="2133600" y="3346450"/>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6" name="AutoShape 2" descr="Dark upward diagonal"/>
          <p:cNvSpPr>
            <a:spLocks noChangeArrowheads="1"/>
          </p:cNvSpPr>
          <p:nvPr/>
        </p:nvSpPr>
        <p:spPr bwMode="auto">
          <a:xfrm>
            <a:off x="2057400" y="327025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7" name="AutoShape 2" descr="Dark upward diagonal"/>
          <p:cNvSpPr>
            <a:spLocks noChangeArrowheads="1"/>
          </p:cNvSpPr>
          <p:nvPr/>
        </p:nvSpPr>
        <p:spPr bwMode="auto">
          <a:xfrm>
            <a:off x="2057400" y="3117850"/>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8" name="AutoShape 2" descr="Dark upward diagonal"/>
          <p:cNvSpPr>
            <a:spLocks noChangeArrowheads="1"/>
          </p:cNvSpPr>
          <p:nvPr/>
        </p:nvSpPr>
        <p:spPr bwMode="auto">
          <a:xfrm>
            <a:off x="2057400" y="296545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9" name="AutoShape 2" descr="Dark upward diagonal"/>
          <p:cNvSpPr>
            <a:spLocks noChangeArrowheads="1"/>
          </p:cNvSpPr>
          <p:nvPr/>
        </p:nvSpPr>
        <p:spPr bwMode="auto">
          <a:xfrm>
            <a:off x="1219200" y="3651250"/>
            <a:ext cx="5791200" cy="51435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0" name="Cube 29"/>
          <p:cNvSpPr/>
          <p:nvPr/>
        </p:nvSpPr>
        <p:spPr>
          <a:xfrm>
            <a:off x="1219200" y="3575050"/>
            <a:ext cx="5791200" cy="461963"/>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1" name="AutoShape 2" descr="Dark upward diagonal"/>
          <p:cNvSpPr>
            <a:spLocks noChangeArrowheads="1"/>
          </p:cNvSpPr>
          <p:nvPr/>
        </p:nvSpPr>
        <p:spPr bwMode="auto">
          <a:xfrm>
            <a:off x="6019800" y="342265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2" name="AutoShape 2" descr="Dark upward diagonal"/>
          <p:cNvSpPr>
            <a:spLocks noChangeArrowheads="1"/>
          </p:cNvSpPr>
          <p:nvPr/>
        </p:nvSpPr>
        <p:spPr bwMode="auto">
          <a:xfrm>
            <a:off x="6019800" y="3346450"/>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2017" name="TextBox 32"/>
          <p:cNvSpPr txBox="1">
            <a:spLocks noChangeArrowheads="1"/>
          </p:cNvSpPr>
          <p:nvPr/>
        </p:nvSpPr>
        <p:spPr bwMode="auto">
          <a:xfrm>
            <a:off x="3517900" y="3594100"/>
            <a:ext cx="3644900" cy="339725"/>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42018" name="TextBox 33"/>
          <p:cNvSpPr txBox="1">
            <a:spLocks noChangeArrowheads="1"/>
          </p:cNvSpPr>
          <p:nvPr/>
        </p:nvSpPr>
        <p:spPr bwMode="auto">
          <a:xfrm>
            <a:off x="3505200" y="3346450"/>
            <a:ext cx="2895600" cy="339725"/>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35" name="AutoShape 2" descr="Dark upward diagonal"/>
          <p:cNvSpPr>
            <a:spLocks noChangeArrowheads="1"/>
          </p:cNvSpPr>
          <p:nvPr/>
        </p:nvSpPr>
        <p:spPr bwMode="auto">
          <a:xfrm>
            <a:off x="5943600" y="327025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6" name="AutoShape 2" descr="Dark upward diagonal"/>
          <p:cNvSpPr>
            <a:spLocks noChangeArrowheads="1"/>
          </p:cNvSpPr>
          <p:nvPr/>
        </p:nvSpPr>
        <p:spPr bwMode="auto">
          <a:xfrm>
            <a:off x="1219200" y="3422650"/>
            <a:ext cx="5791200" cy="51435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7" name="AutoShape 2" descr="Dark upward diagonal"/>
          <p:cNvSpPr>
            <a:spLocks noChangeArrowheads="1"/>
          </p:cNvSpPr>
          <p:nvPr/>
        </p:nvSpPr>
        <p:spPr bwMode="auto">
          <a:xfrm>
            <a:off x="5943600" y="3117850"/>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8" name="AutoShape 2" descr="Dark upward diagonal"/>
          <p:cNvSpPr>
            <a:spLocks noChangeArrowheads="1"/>
          </p:cNvSpPr>
          <p:nvPr/>
        </p:nvSpPr>
        <p:spPr bwMode="auto">
          <a:xfrm>
            <a:off x="5943600" y="296545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2023" name="AutoShape 2" descr="Horizontal brick"/>
          <p:cNvSpPr>
            <a:spLocks noChangeArrowheads="1"/>
          </p:cNvSpPr>
          <p:nvPr/>
        </p:nvSpPr>
        <p:spPr bwMode="auto">
          <a:xfrm>
            <a:off x="5029200" y="2965450"/>
            <a:ext cx="466725" cy="609600"/>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2024" name="AutoShape 2" descr="Horizontal brick"/>
          <p:cNvSpPr>
            <a:spLocks noChangeArrowheads="1"/>
          </p:cNvSpPr>
          <p:nvPr/>
        </p:nvSpPr>
        <p:spPr bwMode="auto">
          <a:xfrm>
            <a:off x="3571875" y="2965450"/>
            <a:ext cx="466725" cy="609600"/>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2025" name="AutoShape 3" descr="75%"/>
          <p:cNvSpPr>
            <a:spLocks noChangeArrowheads="1"/>
          </p:cNvSpPr>
          <p:nvPr/>
        </p:nvSpPr>
        <p:spPr bwMode="auto">
          <a:xfrm>
            <a:off x="4965700" y="2965450"/>
            <a:ext cx="468313" cy="685800"/>
          </a:xfrm>
          <a:prstGeom prst="cube">
            <a:avLst>
              <a:gd name="adj" fmla="val 6019"/>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2026" name="AutoShape 3" descr="75%"/>
          <p:cNvSpPr>
            <a:spLocks noChangeArrowheads="1"/>
          </p:cNvSpPr>
          <p:nvPr/>
        </p:nvSpPr>
        <p:spPr bwMode="auto">
          <a:xfrm>
            <a:off x="3276600" y="2965450"/>
            <a:ext cx="685800" cy="685800"/>
          </a:xfrm>
          <a:prstGeom prst="cube">
            <a:avLst>
              <a:gd name="adj" fmla="val 39009"/>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3" name="Cube 42"/>
          <p:cNvSpPr/>
          <p:nvPr/>
        </p:nvSpPr>
        <p:spPr>
          <a:xfrm>
            <a:off x="1219200" y="3346450"/>
            <a:ext cx="5791200" cy="461963"/>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44" name="AutoShape 2" descr="Dark upward diagonal"/>
          <p:cNvSpPr>
            <a:spLocks noChangeArrowheads="1"/>
          </p:cNvSpPr>
          <p:nvPr/>
        </p:nvSpPr>
        <p:spPr bwMode="auto">
          <a:xfrm>
            <a:off x="5334000" y="4260850"/>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5" name="AutoShape 2" descr="Dark upward diagonal"/>
          <p:cNvSpPr>
            <a:spLocks noChangeArrowheads="1"/>
          </p:cNvSpPr>
          <p:nvPr/>
        </p:nvSpPr>
        <p:spPr bwMode="auto">
          <a:xfrm>
            <a:off x="5334000" y="418465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6" name="AutoShape 2" descr="Dark upward diagonal"/>
          <p:cNvSpPr>
            <a:spLocks noChangeArrowheads="1"/>
          </p:cNvSpPr>
          <p:nvPr/>
        </p:nvSpPr>
        <p:spPr bwMode="auto">
          <a:xfrm>
            <a:off x="5334000" y="4108450"/>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7" name="AutoShape 2" descr="Dark upward diagonal"/>
          <p:cNvSpPr>
            <a:spLocks noChangeArrowheads="1"/>
          </p:cNvSpPr>
          <p:nvPr/>
        </p:nvSpPr>
        <p:spPr bwMode="auto">
          <a:xfrm>
            <a:off x="5257800" y="403225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8" name="AutoShape 2" descr="Dark upward diagonal"/>
          <p:cNvSpPr>
            <a:spLocks noChangeArrowheads="1"/>
          </p:cNvSpPr>
          <p:nvPr/>
        </p:nvSpPr>
        <p:spPr bwMode="auto">
          <a:xfrm>
            <a:off x="5257800" y="3879850"/>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9" name="AutoShape 2" descr="Dark upward diagonal"/>
          <p:cNvSpPr>
            <a:spLocks noChangeArrowheads="1"/>
          </p:cNvSpPr>
          <p:nvPr/>
        </p:nvSpPr>
        <p:spPr bwMode="auto">
          <a:xfrm>
            <a:off x="5257800" y="372745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0" name="AutoShape 2" descr="Dark upward diagonal"/>
          <p:cNvSpPr>
            <a:spLocks noChangeArrowheads="1"/>
          </p:cNvSpPr>
          <p:nvPr/>
        </p:nvSpPr>
        <p:spPr bwMode="auto">
          <a:xfrm>
            <a:off x="1447800" y="4260850"/>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1" name="AutoShape 2" descr="Dark upward diagonal"/>
          <p:cNvSpPr>
            <a:spLocks noChangeArrowheads="1"/>
          </p:cNvSpPr>
          <p:nvPr/>
        </p:nvSpPr>
        <p:spPr bwMode="auto">
          <a:xfrm>
            <a:off x="1447800" y="418465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2" name="AutoShape 2" descr="Dark upward diagonal"/>
          <p:cNvSpPr>
            <a:spLocks noChangeArrowheads="1"/>
          </p:cNvSpPr>
          <p:nvPr/>
        </p:nvSpPr>
        <p:spPr bwMode="auto">
          <a:xfrm>
            <a:off x="1447800" y="4108450"/>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3" name="AutoShape 2" descr="Dark upward diagonal"/>
          <p:cNvSpPr>
            <a:spLocks noChangeArrowheads="1"/>
          </p:cNvSpPr>
          <p:nvPr/>
        </p:nvSpPr>
        <p:spPr bwMode="auto">
          <a:xfrm>
            <a:off x="1371600" y="403225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4" name="AutoShape 2" descr="Dark upward diagonal"/>
          <p:cNvSpPr>
            <a:spLocks noChangeArrowheads="1"/>
          </p:cNvSpPr>
          <p:nvPr/>
        </p:nvSpPr>
        <p:spPr bwMode="auto">
          <a:xfrm>
            <a:off x="1371600" y="3879850"/>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5" name="AutoShape 2" descr="Dark upward diagonal"/>
          <p:cNvSpPr>
            <a:spLocks noChangeArrowheads="1"/>
          </p:cNvSpPr>
          <p:nvPr/>
        </p:nvSpPr>
        <p:spPr bwMode="auto">
          <a:xfrm>
            <a:off x="1371600" y="3727450"/>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2040" name="AutoShape 2" descr="Horizontal brick"/>
          <p:cNvSpPr>
            <a:spLocks noChangeArrowheads="1"/>
          </p:cNvSpPr>
          <p:nvPr/>
        </p:nvSpPr>
        <p:spPr bwMode="auto">
          <a:xfrm>
            <a:off x="2581275" y="4337050"/>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2041" name="AutoShape 2" descr="Horizontal brick"/>
          <p:cNvSpPr>
            <a:spLocks noChangeArrowheads="1"/>
          </p:cNvSpPr>
          <p:nvPr/>
        </p:nvSpPr>
        <p:spPr bwMode="auto">
          <a:xfrm>
            <a:off x="4105275" y="4337050"/>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2042" name="AutoShape 2" descr="Horizontal brick"/>
          <p:cNvSpPr>
            <a:spLocks noChangeArrowheads="1"/>
          </p:cNvSpPr>
          <p:nvPr/>
        </p:nvSpPr>
        <p:spPr bwMode="auto">
          <a:xfrm>
            <a:off x="2886075" y="3727450"/>
            <a:ext cx="466725" cy="609600"/>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2043" name="AutoShape 2" descr="Horizontal brick"/>
          <p:cNvSpPr>
            <a:spLocks noChangeArrowheads="1"/>
          </p:cNvSpPr>
          <p:nvPr/>
        </p:nvSpPr>
        <p:spPr bwMode="auto">
          <a:xfrm>
            <a:off x="4343400" y="3727450"/>
            <a:ext cx="466725" cy="609600"/>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2044" name="AutoShape 2" descr="Horizontal brick"/>
          <p:cNvSpPr>
            <a:spLocks noChangeArrowheads="1"/>
          </p:cNvSpPr>
          <p:nvPr/>
        </p:nvSpPr>
        <p:spPr bwMode="auto">
          <a:xfrm>
            <a:off x="2895600" y="3346450"/>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2045" name="AutoShape 2" descr="Horizontal brick"/>
          <p:cNvSpPr>
            <a:spLocks noChangeArrowheads="1"/>
          </p:cNvSpPr>
          <p:nvPr/>
        </p:nvSpPr>
        <p:spPr bwMode="auto">
          <a:xfrm>
            <a:off x="4419600" y="3346450"/>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2046" name="AutoShape 2" descr="Horizontal brick"/>
          <p:cNvSpPr>
            <a:spLocks noChangeArrowheads="1"/>
          </p:cNvSpPr>
          <p:nvPr/>
        </p:nvSpPr>
        <p:spPr bwMode="auto">
          <a:xfrm>
            <a:off x="5105400" y="2584450"/>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2047" name="AutoShape 2" descr="Horizontal brick"/>
          <p:cNvSpPr>
            <a:spLocks noChangeArrowheads="1"/>
          </p:cNvSpPr>
          <p:nvPr/>
        </p:nvSpPr>
        <p:spPr bwMode="auto">
          <a:xfrm>
            <a:off x="3571875" y="2660650"/>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2048" name="AutoShape 3" descr="75%"/>
          <p:cNvSpPr>
            <a:spLocks noChangeArrowheads="1"/>
          </p:cNvSpPr>
          <p:nvPr/>
        </p:nvSpPr>
        <p:spPr bwMode="auto">
          <a:xfrm>
            <a:off x="2362200" y="3651250"/>
            <a:ext cx="914400" cy="1143000"/>
          </a:xfrm>
          <a:prstGeom prst="cube">
            <a:avLst>
              <a:gd name="adj" fmla="val 48366"/>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2049" name="AutoShape 3" descr="75%"/>
          <p:cNvSpPr>
            <a:spLocks noChangeArrowheads="1"/>
          </p:cNvSpPr>
          <p:nvPr/>
        </p:nvSpPr>
        <p:spPr bwMode="auto">
          <a:xfrm>
            <a:off x="2819400" y="3270250"/>
            <a:ext cx="838200" cy="457200"/>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2050" name="AutoShape 3" descr="75%"/>
          <p:cNvSpPr>
            <a:spLocks noChangeArrowheads="1"/>
          </p:cNvSpPr>
          <p:nvPr/>
        </p:nvSpPr>
        <p:spPr bwMode="auto">
          <a:xfrm>
            <a:off x="4343400" y="3270250"/>
            <a:ext cx="838200" cy="457200"/>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2051" name="AutoShape 3" descr="75%"/>
          <p:cNvSpPr>
            <a:spLocks noChangeArrowheads="1"/>
          </p:cNvSpPr>
          <p:nvPr/>
        </p:nvSpPr>
        <p:spPr bwMode="auto">
          <a:xfrm>
            <a:off x="5029200" y="2508250"/>
            <a:ext cx="838200" cy="457200"/>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2052" name="AutoShape 3" descr="75%"/>
          <p:cNvSpPr>
            <a:spLocks noChangeArrowheads="1"/>
          </p:cNvSpPr>
          <p:nvPr/>
        </p:nvSpPr>
        <p:spPr bwMode="auto">
          <a:xfrm>
            <a:off x="3886200" y="3727450"/>
            <a:ext cx="838200" cy="990600"/>
          </a:xfrm>
          <a:prstGeom prst="cube">
            <a:avLst>
              <a:gd name="adj" fmla="val 36245"/>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2053" name="AutoShape 3" descr="75%"/>
          <p:cNvSpPr>
            <a:spLocks noChangeArrowheads="1"/>
          </p:cNvSpPr>
          <p:nvPr/>
        </p:nvSpPr>
        <p:spPr bwMode="auto">
          <a:xfrm>
            <a:off x="3886200" y="2127250"/>
            <a:ext cx="1981200" cy="1905000"/>
          </a:xfrm>
          <a:prstGeom prst="cube">
            <a:avLst>
              <a:gd name="adj" fmla="val 78380"/>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2054" name="AutoShape 3" descr="75%"/>
          <p:cNvSpPr>
            <a:spLocks noChangeArrowheads="1"/>
          </p:cNvSpPr>
          <p:nvPr/>
        </p:nvSpPr>
        <p:spPr bwMode="auto">
          <a:xfrm>
            <a:off x="2362200" y="2203450"/>
            <a:ext cx="1981200" cy="1905000"/>
          </a:xfrm>
          <a:prstGeom prst="cube">
            <a:avLst>
              <a:gd name="adj" fmla="val 78380"/>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72" name="Freeform 71"/>
          <p:cNvSpPr/>
          <p:nvPr/>
        </p:nvSpPr>
        <p:spPr>
          <a:xfrm>
            <a:off x="6808788" y="1746250"/>
            <a:ext cx="536575" cy="195263"/>
          </a:xfrm>
          <a:custGeom>
            <a:avLst/>
            <a:gdLst>
              <a:gd name="connsiteX0" fmla="*/ 535432 w 535432"/>
              <a:gd name="connsiteY0" fmla="*/ 0 h 423081"/>
              <a:gd name="connsiteX1" fmla="*/ 235181 w 535432"/>
              <a:gd name="connsiteY1" fmla="*/ 13648 h 423081"/>
              <a:gd name="connsiteX2" fmla="*/ 139647 w 535432"/>
              <a:gd name="connsiteY2" fmla="*/ 95534 h 423081"/>
              <a:gd name="connsiteX3" fmla="*/ 112352 w 535432"/>
              <a:gd name="connsiteY3" fmla="*/ 136478 h 423081"/>
              <a:gd name="connsiteX4" fmla="*/ 44113 w 535432"/>
              <a:gd name="connsiteY4" fmla="*/ 245660 h 423081"/>
              <a:gd name="connsiteX5" fmla="*/ 3169 w 535432"/>
              <a:gd name="connsiteY5" fmla="*/ 327546 h 423081"/>
              <a:gd name="connsiteX6" fmla="*/ 3169 w 535432"/>
              <a:gd name="connsiteY6" fmla="*/ 423081 h 42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432" h="423081">
                <a:moveTo>
                  <a:pt x="535432" y="0"/>
                </a:moveTo>
                <a:cubicBezTo>
                  <a:pt x="435348" y="4549"/>
                  <a:pt x="334708" y="2164"/>
                  <a:pt x="235181" y="13648"/>
                </a:cubicBezTo>
                <a:cubicBezTo>
                  <a:pt x="185148" y="19421"/>
                  <a:pt x="164955" y="60102"/>
                  <a:pt x="139647" y="95534"/>
                </a:cubicBezTo>
                <a:cubicBezTo>
                  <a:pt x="130113" y="108881"/>
                  <a:pt x="121886" y="123131"/>
                  <a:pt x="112352" y="136478"/>
                </a:cubicBezTo>
                <a:cubicBezTo>
                  <a:pt x="19145" y="266969"/>
                  <a:pt x="117407" y="117395"/>
                  <a:pt x="44113" y="245660"/>
                </a:cubicBezTo>
                <a:cubicBezTo>
                  <a:pt x="25990" y="277376"/>
                  <a:pt x="6960" y="289633"/>
                  <a:pt x="3169" y="327546"/>
                </a:cubicBezTo>
                <a:cubicBezTo>
                  <a:pt x="0" y="359233"/>
                  <a:pt x="3169" y="391236"/>
                  <a:pt x="3169" y="42308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i="0"/>
          </a:p>
        </p:txBody>
      </p:sp>
      <p:cxnSp>
        <p:nvCxnSpPr>
          <p:cNvPr id="73" name="Straight Arrow Connector 72"/>
          <p:cNvCxnSpPr/>
          <p:nvPr/>
        </p:nvCxnSpPr>
        <p:spPr>
          <a:xfrm flipH="1">
            <a:off x="6781800" y="1909763"/>
            <a:ext cx="41275" cy="177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57" name="TextBox 73"/>
          <p:cNvSpPr txBox="1">
            <a:spLocks noChangeArrowheads="1"/>
          </p:cNvSpPr>
          <p:nvPr/>
        </p:nvSpPr>
        <p:spPr bwMode="auto">
          <a:xfrm>
            <a:off x="7391400" y="1560513"/>
            <a:ext cx="1676400" cy="338137"/>
          </a:xfrm>
          <a:prstGeom prst="rect">
            <a:avLst/>
          </a:prstGeom>
          <a:noFill/>
          <a:ln w="9525">
            <a:noFill/>
            <a:miter lim="800000"/>
            <a:headEnd/>
            <a:tailEnd/>
          </a:ln>
        </p:spPr>
        <p:txBody>
          <a:bodyPr>
            <a:spAutoFit/>
          </a:bodyPr>
          <a:lstStyle/>
          <a:p>
            <a:r>
              <a:rPr lang="en-US" sz="1600" i="0">
                <a:latin typeface="Arial Narrow" pitchFamily="34" charset="0"/>
              </a:rPr>
              <a:t>Silicon oxide</a:t>
            </a:r>
          </a:p>
        </p:txBody>
      </p:sp>
      <p:sp>
        <p:nvSpPr>
          <p:cNvPr id="42058" name="TextBox 74"/>
          <p:cNvSpPr txBox="1">
            <a:spLocks noChangeArrowheads="1"/>
          </p:cNvSpPr>
          <p:nvPr/>
        </p:nvSpPr>
        <p:spPr bwMode="auto">
          <a:xfrm>
            <a:off x="4419600" y="1636713"/>
            <a:ext cx="1143000" cy="338137"/>
          </a:xfrm>
          <a:prstGeom prst="rect">
            <a:avLst/>
          </a:prstGeom>
          <a:noFill/>
          <a:ln w="9525">
            <a:noFill/>
            <a:miter lim="800000"/>
            <a:headEnd/>
            <a:tailEnd/>
          </a:ln>
        </p:spPr>
        <p:txBody>
          <a:bodyPr>
            <a:spAutoFit/>
          </a:bodyPr>
          <a:lstStyle/>
          <a:p>
            <a:r>
              <a:rPr lang="en-US" sz="1600" i="0">
                <a:latin typeface="Arial Narrow" pitchFamily="34" charset="0"/>
              </a:rPr>
              <a:t>WL </a:t>
            </a:r>
          </a:p>
        </p:txBody>
      </p:sp>
      <p:sp>
        <p:nvSpPr>
          <p:cNvPr id="76" name="Freeform 75"/>
          <p:cNvSpPr/>
          <p:nvPr/>
        </p:nvSpPr>
        <p:spPr>
          <a:xfrm>
            <a:off x="3771900" y="1822450"/>
            <a:ext cx="638175" cy="592138"/>
          </a:xfrm>
          <a:custGeom>
            <a:avLst/>
            <a:gdLst>
              <a:gd name="connsiteX0" fmla="*/ 639170 w 639170"/>
              <a:gd name="connsiteY0" fmla="*/ 0 h 873457"/>
              <a:gd name="connsiteX1" fmla="*/ 79612 w 639170"/>
              <a:gd name="connsiteY1" fmla="*/ 204717 h 873457"/>
              <a:gd name="connsiteX2" fmla="*/ 161499 w 639170"/>
              <a:gd name="connsiteY2" fmla="*/ 873457 h 873457"/>
            </a:gdLst>
            <a:ahLst/>
            <a:cxnLst>
              <a:cxn ang="0">
                <a:pos x="connsiteX0" y="connsiteY0"/>
              </a:cxn>
              <a:cxn ang="0">
                <a:pos x="connsiteX1" y="connsiteY1"/>
              </a:cxn>
              <a:cxn ang="0">
                <a:pos x="connsiteX2" y="connsiteY2"/>
              </a:cxn>
            </a:cxnLst>
            <a:rect l="l" t="t" r="r" b="b"/>
            <a:pathLst>
              <a:path w="639170" h="873457">
                <a:moveTo>
                  <a:pt x="639170" y="0"/>
                </a:moveTo>
                <a:cubicBezTo>
                  <a:pt x="399197" y="29570"/>
                  <a:pt x="159224" y="59141"/>
                  <a:pt x="79612" y="204717"/>
                </a:cubicBezTo>
                <a:cubicBezTo>
                  <a:pt x="0" y="350293"/>
                  <a:pt x="80749" y="611875"/>
                  <a:pt x="161499" y="87345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i="0"/>
          </a:p>
        </p:txBody>
      </p:sp>
      <p:sp>
        <p:nvSpPr>
          <p:cNvPr id="77" name="Freeform 76"/>
          <p:cNvSpPr/>
          <p:nvPr/>
        </p:nvSpPr>
        <p:spPr>
          <a:xfrm>
            <a:off x="5175250" y="1822450"/>
            <a:ext cx="463550" cy="604838"/>
          </a:xfrm>
          <a:custGeom>
            <a:avLst/>
            <a:gdLst>
              <a:gd name="connsiteX0" fmla="*/ 0 w 593678"/>
              <a:gd name="connsiteY0" fmla="*/ 25021 h 912126"/>
              <a:gd name="connsiteX1" fmla="*/ 518615 w 593678"/>
              <a:gd name="connsiteY1" fmla="*/ 147851 h 912126"/>
              <a:gd name="connsiteX2" fmla="*/ 450376 w 593678"/>
              <a:gd name="connsiteY2" fmla="*/ 912126 h 912126"/>
            </a:gdLst>
            <a:ahLst/>
            <a:cxnLst>
              <a:cxn ang="0">
                <a:pos x="connsiteX0" y="connsiteY0"/>
              </a:cxn>
              <a:cxn ang="0">
                <a:pos x="connsiteX1" y="connsiteY1"/>
              </a:cxn>
              <a:cxn ang="0">
                <a:pos x="connsiteX2" y="connsiteY2"/>
              </a:cxn>
            </a:cxnLst>
            <a:rect l="l" t="t" r="r" b="b"/>
            <a:pathLst>
              <a:path w="593678" h="912126">
                <a:moveTo>
                  <a:pt x="0" y="25021"/>
                </a:moveTo>
                <a:cubicBezTo>
                  <a:pt x="221776" y="12510"/>
                  <a:pt x="443552" y="0"/>
                  <a:pt x="518615" y="147851"/>
                </a:cubicBezTo>
                <a:cubicBezTo>
                  <a:pt x="593678" y="295702"/>
                  <a:pt x="522027" y="603914"/>
                  <a:pt x="450376" y="91212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i="0"/>
          </a:p>
        </p:txBody>
      </p:sp>
      <p:sp>
        <p:nvSpPr>
          <p:cNvPr id="42061" name="TextBox 77"/>
          <p:cNvSpPr txBox="1">
            <a:spLocks noChangeArrowheads="1"/>
          </p:cNvSpPr>
          <p:nvPr/>
        </p:nvSpPr>
        <p:spPr bwMode="auto">
          <a:xfrm>
            <a:off x="7924800" y="4870450"/>
            <a:ext cx="1143000" cy="339725"/>
          </a:xfrm>
          <a:prstGeom prst="rect">
            <a:avLst/>
          </a:prstGeom>
          <a:noFill/>
          <a:ln w="9525">
            <a:noFill/>
            <a:miter lim="800000"/>
            <a:headEnd/>
            <a:tailEnd/>
          </a:ln>
        </p:spPr>
        <p:txBody>
          <a:bodyPr>
            <a:spAutoFit/>
          </a:bodyPr>
          <a:lstStyle/>
          <a:p>
            <a:r>
              <a:rPr lang="en-US" sz="1600" i="0">
                <a:latin typeface="Arial Narrow" pitchFamily="34" charset="0"/>
              </a:rPr>
              <a:t>SL </a:t>
            </a:r>
          </a:p>
        </p:txBody>
      </p:sp>
      <p:cxnSp>
        <p:nvCxnSpPr>
          <p:cNvPr id="79" name="Straight Arrow Connector 78"/>
          <p:cNvCxnSpPr/>
          <p:nvPr/>
        </p:nvCxnSpPr>
        <p:spPr>
          <a:xfrm rot="5400000">
            <a:off x="2857500" y="2546350"/>
            <a:ext cx="914400" cy="838200"/>
          </a:xfrm>
          <a:prstGeom prst="straightConnector1">
            <a:avLst/>
          </a:prstGeom>
          <a:ln w="28575">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42063" name="TextBox 79"/>
          <p:cNvSpPr txBox="1">
            <a:spLocks noChangeArrowheads="1"/>
          </p:cNvSpPr>
          <p:nvPr/>
        </p:nvSpPr>
        <p:spPr bwMode="auto">
          <a:xfrm rot="-2700000">
            <a:off x="2055813" y="2401888"/>
            <a:ext cx="2438400" cy="369887"/>
          </a:xfrm>
          <a:prstGeom prst="rect">
            <a:avLst/>
          </a:prstGeom>
          <a:noFill/>
          <a:ln w="9525">
            <a:noFill/>
            <a:miter lim="800000"/>
            <a:headEnd/>
            <a:tailEnd/>
          </a:ln>
        </p:spPr>
        <p:txBody>
          <a:bodyPr>
            <a:spAutoFit/>
          </a:bodyPr>
          <a:lstStyle/>
          <a:p>
            <a:r>
              <a:rPr lang="en-US" sz="1800" i="0"/>
              <a:t>WL current path</a:t>
            </a:r>
          </a:p>
        </p:txBody>
      </p:sp>
      <p:cxnSp>
        <p:nvCxnSpPr>
          <p:cNvPr id="81" name="Straight Arrow Connector 80"/>
          <p:cNvCxnSpPr/>
          <p:nvPr/>
        </p:nvCxnSpPr>
        <p:spPr>
          <a:xfrm rot="5400000">
            <a:off x="5981700" y="3232150"/>
            <a:ext cx="914400" cy="838200"/>
          </a:xfrm>
          <a:prstGeom prst="straightConnector1">
            <a:avLst/>
          </a:prstGeom>
          <a:ln w="28575">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42065" name="TextBox 81"/>
          <p:cNvSpPr txBox="1">
            <a:spLocks noChangeArrowheads="1"/>
          </p:cNvSpPr>
          <p:nvPr/>
        </p:nvSpPr>
        <p:spPr bwMode="auto">
          <a:xfrm rot="-2700000">
            <a:off x="5408613" y="2932113"/>
            <a:ext cx="2438400" cy="368300"/>
          </a:xfrm>
          <a:prstGeom prst="rect">
            <a:avLst/>
          </a:prstGeom>
          <a:noFill/>
          <a:ln w="9525">
            <a:noFill/>
            <a:miter lim="800000"/>
            <a:headEnd/>
            <a:tailEnd/>
          </a:ln>
        </p:spPr>
        <p:txBody>
          <a:bodyPr>
            <a:spAutoFit/>
          </a:bodyPr>
          <a:lstStyle/>
          <a:p>
            <a:r>
              <a:rPr lang="en-US" sz="1800" i="0"/>
              <a:t>SL current path</a:t>
            </a:r>
          </a:p>
        </p:txBody>
      </p:sp>
      <p:sp>
        <p:nvSpPr>
          <p:cNvPr id="42066" name="AutoShape 2" descr="Zig zag"/>
          <p:cNvSpPr>
            <a:spLocks noChangeArrowheads="1"/>
          </p:cNvSpPr>
          <p:nvPr/>
        </p:nvSpPr>
        <p:spPr bwMode="auto">
          <a:xfrm>
            <a:off x="3581400" y="3041650"/>
            <a:ext cx="381000" cy="609600"/>
          </a:xfrm>
          <a:prstGeom prst="cube">
            <a:avLst>
              <a:gd name="adj" fmla="val 51852"/>
            </a:avLst>
          </a:prstGeom>
          <a:pattFill prst="zigZag">
            <a:fgClr>
              <a:srgbClr val="000000"/>
            </a:fgClr>
            <a:bgClr>
              <a:srgbClr val="FFFFFF"/>
            </a:bgClr>
          </a:pattFill>
          <a:ln w="9525">
            <a:noFill/>
            <a:miter lim="800000"/>
            <a:headEnd/>
            <a:tailEnd/>
          </a:ln>
        </p:spPr>
        <p:txBody>
          <a:bodyPr/>
          <a:lstStyle/>
          <a:p>
            <a:endParaRPr lang="en-US" sz="1800" i="0"/>
          </a:p>
        </p:txBody>
      </p:sp>
      <p:sp>
        <p:nvSpPr>
          <p:cNvPr id="84" name="Freeform 83"/>
          <p:cNvSpPr/>
          <p:nvPr/>
        </p:nvSpPr>
        <p:spPr>
          <a:xfrm>
            <a:off x="5824538" y="4300538"/>
            <a:ext cx="2000250" cy="1346200"/>
          </a:xfrm>
          <a:custGeom>
            <a:avLst/>
            <a:gdLst>
              <a:gd name="connsiteX0" fmla="*/ 0 w 2001079"/>
              <a:gd name="connsiteY0" fmla="*/ 0 h 1345095"/>
              <a:gd name="connsiteX1" fmla="*/ 1086679 w 2001079"/>
              <a:gd name="connsiteY1" fmla="*/ 1179443 h 1345095"/>
              <a:gd name="connsiteX2" fmla="*/ 2001079 w 2001079"/>
              <a:gd name="connsiteY2" fmla="*/ 993913 h 1345095"/>
            </a:gdLst>
            <a:ahLst/>
            <a:cxnLst>
              <a:cxn ang="0">
                <a:pos x="connsiteX0" y="connsiteY0"/>
              </a:cxn>
              <a:cxn ang="0">
                <a:pos x="connsiteX1" y="connsiteY1"/>
              </a:cxn>
              <a:cxn ang="0">
                <a:pos x="connsiteX2" y="connsiteY2"/>
              </a:cxn>
            </a:cxnLst>
            <a:rect l="l" t="t" r="r" b="b"/>
            <a:pathLst>
              <a:path w="2001079" h="1345095">
                <a:moveTo>
                  <a:pt x="0" y="0"/>
                </a:moveTo>
                <a:cubicBezTo>
                  <a:pt x="376583" y="506895"/>
                  <a:pt x="753166" y="1013791"/>
                  <a:pt x="1086679" y="1179443"/>
                </a:cubicBezTo>
                <a:cubicBezTo>
                  <a:pt x="1420192" y="1345095"/>
                  <a:pt x="1710635" y="1169504"/>
                  <a:pt x="2001079" y="99391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i="0"/>
          </a:p>
        </p:txBody>
      </p:sp>
      <p:sp>
        <p:nvSpPr>
          <p:cNvPr id="85" name="Freeform 84"/>
          <p:cNvSpPr/>
          <p:nvPr/>
        </p:nvSpPr>
        <p:spPr>
          <a:xfrm>
            <a:off x="6075363" y="4364038"/>
            <a:ext cx="1697037" cy="963612"/>
          </a:xfrm>
          <a:custGeom>
            <a:avLst/>
            <a:gdLst>
              <a:gd name="connsiteX0" fmla="*/ 0 w 2001079"/>
              <a:gd name="connsiteY0" fmla="*/ 0 h 1345095"/>
              <a:gd name="connsiteX1" fmla="*/ 1086679 w 2001079"/>
              <a:gd name="connsiteY1" fmla="*/ 1179443 h 1345095"/>
              <a:gd name="connsiteX2" fmla="*/ 2001079 w 2001079"/>
              <a:gd name="connsiteY2" fmla="*/ 993913 h 1345095"/>
            </a:gdLst>
            <a:ahLst/>
            <a:cxnLst>
              <a:cxn ang="0">
                <a:pos x="connsiteX0" y="connsiteY0"/>
              </a:cxn>
              <a:cxn ang="0">
                <a:pos x="connsiteX1" y="connsiteY1"/>
              </a:cxn>
              <a:cxn ang="0">
                <a:pos x="connsiteX2" y="connsiteY2"/>
              </a:cxn>
            </a:cxnLst>
            <a:rect l="l" t="t" r="r" b="b"/>
            <a:pathLst>
              <a:path w="2001079" h="1345095">
                <a:moveTo>
                  <a:pt x="0" y="0"/>
                </a:moveTo>
                <a:cubicBezTo>
                  <a:pt x="376583" y="506895"/>
                  <a:pt x="753166" y="1013791"/>
                  <a:pt x="1086679" y="1179443"/>
                </a:cubicBezTo>
                <a:cubicBezTo>
                  <a:pt x="1420192" y="1345095"/>
                  <a:pt x="1710635" y="1169504"/>
                  <a:pt x="2001079" y="99391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i="0"/>
          </a:p>
        </p:txBody>
      </p:sp>
      <p:sp>
        <p:nvSpPr>
          <p:cNvPr id="86" name="Freeform 85"/>
          <p:cNvSpPr/>
          <p:nvPr/>
        </p:nvSpPr>
        <p:spPr>
          <a:xfrm>
            <a:off x="6248400" y="4413250"/>
            <a:ext cx="1524000" cy="685800"/>
          </a:xfrm>
          <a:custGeom>
            <a:avLst/>
            <a:gdLst>
              <a:gd name="connsiteX0" fmla="*/ 0 w 2001079"/>
              <a:gd name="connsiteY0" fmla="*/ 0 h 1345095"/>
              <a:gd name="connsiteX1" fmla="*/ 1086679 w 2001079"/>
              <a:gd name="connsiteY1" fmla="*/ 1179443 h 1345095"/>
              <a:gd name="connsiteX2" fmla="*/ 2001079 w 2001079"/>
              <a:gd name="connsiteY2" fmla="*/ 993913 h 1345095"/>
            </a:gdLst>
            <a:ahLst/>
            <a:cxnLst>
              <a:cxn ang="0">
                <a:pos x="connsiteX0" y="connsiteY0"/>
              </a:cxn>
              <a:cxn ang="0">
                <a:pos x="connsiteX1" y="connsiteY1"/>
              </a:cxn>
              <a:cxn ang="0">
                <a:pos x="connsiteX2" y="connsiteY2"/>
              </a:cxn>
            </a:cxnLst>
            <a:rect l="l" t="t" r="r" b="b"/>
            <a:pathLst>
              <a:path w="2001079" h="1345095">
                <a:moveTo>
                  <a:pt x="0" y="0"/>
                </a:moveTo>
                <a:cubicBezTo>
                  <a:pt x="376583" y="506895"/>
                  <a:pt x="753166" y="1013791"/>
                  <a:pt x="1086679" y="1179443"/>
                </a:cubicBezTo>
                <a:cubicBezTo>
                  <a:pt x="1420192" y="1345095"/>
                  <a:pt x="1710635" y="1169504"/>
                  <a:pt x="2001079" y="99391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i="0"/>
          </a:p>
        </p:txBody>
      </p:sp>
      <p:cxnSp>
        <p:nvCxnSpPr>
          <p:cNvPr id="87" name="Straight Connector 86"/>
          <p:cNvCxnSpPr/>
          <p:nvPr/>
        </p:nvCxnSpPr>
        <p:spPr>
          <a:xfrm rot="16200000" flipH="1">
            <a:off x="3200400" y="4032250"/>
            <a:ext cx="762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H="1">
            <a:off x="3352800" y="4032250"/>
            <a:ext cx="762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072" name="AutoShape 2" descr="Zig zag"/>
          <p:cNvSpPr>
            <a:spLocks noChangeArrowheads="1"/>
          </p:cNvSpPr>
          <p:nvPr/>
        </p:nvSpPr>
        <p:spPr bwMode="auto">
          <a:xfrm>
            <a:off x="4343400" y="2355850"/>
            <a:ext cx="381000" cy="533400"/>
          </a:xfrm>
          <a:prstGeom prst="cube">
            <a:avLst>
              <a:gd name="adj" fmla="val 51852"/>
            </a:avLst>
          </a:prstGeom>
          <a:pattFill prst="zigZag">
            <a:fgClr>
              <a:srgbClr val="000000"/>
            </a:fgClr>
            <a:bgClr>
              <a:srgbClr val="FFFFFF"/>
            </a:bgClr>
          </a:pattFill>
          <a:ln w="9525">
            <a:noFill/>
            <a:miter lim="800000"/>
            <a:headEnd/>
            <a:tailEnd/>
          </a:ln>
        </p:spPr>
        <p:txBody>
          <a:bodyPr/>
          <a:lstStyle/>
          <a:p>
            <a:endParaRPr lang="en-US" sz="1800" i="0"/>
          </a:p>
        </p:txBody>
      </p:sp>
      <p:sp>
        <p:nvSpPr>
          <p:cNvPr id="90" name="Freeform 89"/>
          <p:cNvSpPr/>
          <p:nvPr/>
        </p:nvSpPr>
        <p:spPr>
          <a:xfrm>
            <a:off x="1066800" y="2965450"/>
            <a:ext cx="2590800" cy="762000"/>
          </a:xfrm>
          <a:custGeom>
            <a:avLst/>
            <a:gdLst>
              <a:gd name="connsiteX0" fmla="*/ 0 w 2001079"/>
              <a:gd name="connsiteY0" fmla="*/ 0 h 1345095"/>
              <a:gd name="connsiteX1" fmla="*/ 1086679 w 2001079"/>
              <a:gd name="connsiteY1" fmla="*/ 1179443 h 1345095"/>
              <a:gd name="connsiteX2" fmla="*/ 2001079 w 2001079"/>
              <a:gd name="connsiteY2" fmla="*/ 993913 h 1345095"/>
            </a:gdLst>
            <a:ahLst/>
            <a:cxnLst>
              <a:cxn ang="0">
                <a:pos x="connsiteX0" y="connsiteY0"/>
              </a:cxn>
              <a:cxn ang="0">
                <a:pos x="connsiteX1" y="connsiteY1"/>
              </a:cxn>
              <a:cxn ang="0">
                <a:pos x="connsiteX2" y="connsiteY2"/>
              </a:cxn>
            </a:cxnLst>
            <a:rect l="l" t="t" r="r" b="b"/>
            <a:pathLst>
              <a:path w="2001079" h="1345095">
                <a:moveTo>
                  <a:pt x="0" y="0"/>
                </a:moveTo>
                <a:cubicBezTo>
                  <a:pt x="376583" y="506895"/>
                  <a:pt x="753166" y="1013791"/>
                  <a:pt x="1086679" y="1179443"/>
                </a:cubicBezTo>
                <a:cubicBezTo>
                  <a:pt x="1420192" y="1345095"/>
                  <a:pt x="1710635" y="1169504"/>
                  <a:pt x="2001079" y="99391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i="0"/>
          </a:p>
        </p:txBody>
      </p:sp>
      <p:sp>
        <p:nvSpPr>
          <p:cNvPr id="42074" name="TextBox 90"/>
          <p:cNvSpPr txBox="1">
            <a:spLocks noChangeArrowheads="1"/>
          </p:cNvSpPr>
          <p:nvPr/>
        </p:nvSpPr>
        <p:spPr bwMode="auto">
          <a:xfrm>
            <a:off x="381000" y="2381250"/>
            <a:ext cx="1143000" cy="338138"/>
          </a:xfrm>
          <a:prstGeom prst="rect">
            <a:avLst/>
          </a:prstGeom>
          <a:noFill/>
          <a:ln w="9525">
            <a:noFill/>
            <a:miter lim="800000"/>
            <a:headEnd/>
            <a:tailEnd/>
          </a:ln>
        </p:spPr>
        <p:txBody>
          <a:bodyPr>
            <a:spAutoFit/>
          </a:bodyPr>
          <a:lstStyle/>
          <a:p>
            <a:r>
              <a:rPr lang="en-US" sz="1600" i="0">
                <a:latin typeface="Arial Narrow" pitchFamily="34" charset="0"/>
              </a:rPr>
              <a:t>BL contact</a:t>
            </a:r>
          </a:p>
        </p:txBody>
      </p:sp>
      <p:sp>
        <p:nvSpPr>
          <p:cNvPr id="42075" name="TextBox 91"/>
          <p:cNvSpPr txBox="1">
            <a:spLocks noChangeArrowheads="1"/>
          </p:cNvSpPr>
          <p:nvPr/>
        </p:nvSpPr>
        <p:spPr bwMode="auto">
          <a:xfrm>
            <a:off x="5410200" y="5784850"/>
            <a:ext cx="1981200" cy="339725"/>
          </a:xfrm>
          <a:prstGeom prst="rect">
            <a:avLst/>
          </a:prstGeom>
          <a:solidFill>
            <a:schemeClr val="bg1"/>
          </a:solidFill>
          <a:ln w="9525">
            <a:noFill/>
            <a:miter lim="800000"/>
            <a:headEnd/>
            <a:tailEnd/>
          </a:ln>
        </p:spPr>
        <p:txBody>
          <a:bodyPr>
            <a:spAutoFit/>
          </a:bodyPr>
          <a:lstStyle/>
          <a:p>
            <a:r>
              <a:rPr lang="en-US" sz="1600" i="0">
                <a:latin typeface="Arial Narrow" pitchFamily="34" charset="0"/>
              </a:rPr>
              <a:t>n+ Silicon</a:t>
            </a:r>
          </a:p>
        </p:txBody>
      </p:sp>
      <p:sp>
        <p:nvSpPr>
          <p:cNvPr id="42076" name="TextBox 92"/>
          <p:cNvSpPr txBox="1">
            <a:spLocks noChangeArrowheads="1"/>
          </p:cNvSpPr>
          <p:nvPr/>
        </p:nvSpPr>
        <p:spPr bwMode="auto">
          <a:xfrm>
            <a:off x="5257800" y="6124575"/>
            <a:ext cx="1981200" cy="338138"/>
          </a:xfrm>
          <a:prstGeom prst="rect">
            <a:avLst/>
          </a:prstGeom>
          <a:solidFill>
            <a:schemeClr val="bg1"/>
          </a:solidFill>
          <a:ln w="9525">
            <a:noFill/>
            <a:miter lim="800000"/>
            <a:headEnd/>
            <a:tailEnd/>
          </a:ln>
        </p:spPr>
        <p:txBody>
          <a:bodyPr>
            <a:spAutoFit/>
          </a:bodyPr>
          <a:lstStyle/>
          <a:p>
            <a:r>
              <a:rPr lang="en-US" sz="1600" i="0">
                <a:latin typeface="Arial Narrow" pitchFamily="34" charset="0"/>
              </a:rPr>
              <a:t>Silicon oxide </a:t>
            </a:r>
          </a:p>
        </p:txBody>
      </p:sp>
      <p:sp>
        <p:nvSpPr>
          <p:cNvPr id="94" name="AutoShape 2" descr="Dark upward diagonal"/>
          <p:cNvSpPr>
            <a:spLocks noChangeArrowheads="1"/>
          </p:cNvSpPr>
          <p:nvPr/>
        </p:nvSpPr>
        <p:spPr bwMode="auto">
          <a:xfrm>
            <a:off x="6705600" y="6234113"/>
            <a:ext cx="609600" cy="2286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2078" name="TextBox 94"/>
          <p:cNvSpPr txBox="1">
            <a:spLocks noChangeArrowheads="1"/>
          </p:cNvSpPr>
          <p:nvPr/>
        </p:nvSpPr>
        <p:spPr bwMode="auto">
          <a:xfrm>
            <a:off x="3657600" y="5327650"/>
            <a:ext cx="1295400" cy="339725"/>
          </a:xfrm>
          <a:prstGeom prst="rect">
            <a:avLst/>
          </a:prstGeom>
          <a:solidFill>
            <a:schemeClr val="bg1"/>
          </a:solidFill>
          <a:ln w="9525">
            <a:noFill/>
            <a:miter lim="800000"/>
            <a:headEnd/>
            <a:tailEnd/>
          </a:ln>
        </p:spPr>
        <p:txBody>
          <a:bodyPr>
            <a:spAutoFit/>
          </a:bodyPr>
          <a:lstStyle/>
          <a:p>
            <a:r>
              <a:rPr lang="en-US" sz="1600" i="0" u="sng">
                <a:latin typeface="Arial Narrow" pitchFamily="34" charset="0"/>
              </a:rPr>
              <a:t>Symbols</a:t>
            </a:r>
          </a:p>
        </p:txBody>
      </p:sp>
      <p:sp>
        <p:nvSpPr>
          <p:cNvPr id="42079" name="AutoShape 3" descr="75%"/>
          <p:cNvSpPr>
            <a:spLocks noChangeArrowheads="1"/>
          </p:cNvSpPr>
          <p:nvPr/>
        </p:nvSpPr>
        <p:spPr bwMode="auto">
          <a:xfrm>
            <a:off x="4495800" y="6200775"/>
            <a:ext cx="609600" cy="152400"/>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2080" name="TextBox 96"/>
          <p:cNvSpPr txBox="1">
            <a:spLocks noChangeArrowheads="1"/>
          </p:cNvSpPr>
          <p:nvPr/>
        </p:nvSpPr>
        <p:spPr bwMode="auto">
          <a:xfrm>
            <a:off x="2895600" y="6124575"/>
            <a:ext cx="1600200" cy="338138"/>
          </a:xfrm>
          <a:prstGeom prst="rect">
            <a:avLst/>
          </a:prstGeom>
          <a:solidFill>
            <a:schemeClr val="bg1"/>
          </a:solidFill>
          <a:ln w="9525">
            <a:noFill/>
            <a:miter lim="800000"/>
            <a:headEnd/>
            <a:tailEnd/>
          </a:ln>
        </p:spPr>
        <p:txBody>
          <a:bodyPr>
            <a:spAutoFit/>
          </a:bodyPr>
          <a:lstStyle/>
          <a:p>
            <a:r>
              <a:rPr lang="en-US" sz="1600" i="0">
                <a:latin typeface="Arial Narrow" pitchFamily="34" charset="0"/>
              </a:rPr>
              <a:t>Gate electrode </a:t>
            </a:r>
          </a:p>
        </p:txBody>
      </p:sp>
      <p:sp>
        <p:nvSpPr>
          <p:cNvPr id="42081" name="TextBox 97"/>
          <p:cNvSpPr txBox="1">
            <a:spLocks noChangeArrowheads="1"/>
          </p:cNvSpPr>
          <p:nvPr/>
        </p:nvSpPr>
        <p:spPr bwMode="auto">
          <a:xfrm>
            <a:off x="685800" y="5708650"/>
            <a:ext cx="1600200" cy="339725"/>
          </a:xfrm>
          <a:prstGeom prst="rect">
            <a:avLst/>
          </a:prstGeom>
          <a:solidFill>
            <a:schemeClr val="bg1"/>
          </a:solidFill>
          <a:ln w="9525">
            <a:noFill/>
            <a:miter lim="800000"/>
            <a:headEnd/>
            <a:tailEnd/>
          </a:ln>
        </p:spPr>
        <p:txBody>
          <a:bodyPr>
            <a:spAutoFit/>
          </a:bodyPr>
          <a:lstStyle/>
          <a:p>
            <a:r>
              <a:rPr lang="en-US" sz="1600" i="0">
                <a:latin typeface="Arial Narrow" pitchFamily="34" charset="0"/>
              </a:rPr>
              <a:t>Gate dielectric </a:t>
            </a:r>
          </a:p>
        </p:txBody>
      </p:sp>
      <p:sp>
        <p:nvSpPr>
          <p:cNvPr id="42082" name="AutoShape 2" descr="Horizontal brick"/>
          <p:cNvSpPr>
            <a:spLocks noChangeArrowheads="1"/>
          </p:cNvSpPr>
          <p:nvPr/>
        </p:nvSpPr>
        <p:spPr bwMode="auto">
          <a:xfrm>
            <a:off x="2276475" y="5819775"/>
            <a:ext cx="542925" cy="1524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100" name="AutoShape 2" descr="Dark upward diagonal"/>
          <p:cNvSpPr>
            <a:spLocks noChangeArrowheads="1"/>
          </p:cNvSpPr>
          <p:nvPr/>
        </p:nvSpPr>
        <p:spPr bwMode="auto">
          <a:xfrm>
            <a:off x="6858000" y="5819775"/>
            <a:ext cx="609600" cy="2286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2084" name="TextBox 100"/>
          <p:cNvSpPr txBox="1">
            <a:spLocks noChangeArrowheads="1"/>
          </p:cNvSpPr>
          <p:nvPr/>
        </p:nvSpPr>
        <p:spPr bwMode="auto">
          <a:xfrm>
            <a:off x="2895600" y="5743575"/>
            <a:ext cx="1981200" cy="338138"/>
          </a:xfrm>
          <a:prstGeom prst="rect">
            <a:avLst/>
          </a:prstGeom>
          <a:solidFill>
            <a:schemeClr val="bg1"/>
          </a:solidFill>
          <a:ln w="9525">
            <a:noFill/>
            <a:miter lim="800000"/>
            <a:headEnd/>
            <a:tailEnd/>
          </a:ln>
        </p:spPr>
        <p:txBody>
          <a:bodyPr>
            <a:spAutoFit/>
          </a:bodyPr>
          <a:lstStyle/>
          <a:p>
            <a:r>
              <a:rPr lang="en-US" sz="1600" i="0">
                <a:latin typeface="Arial Narrow" pitchFamily="34" charset="0"/>
              </a:rPr>
              <a:t>Silicon oxide </a:t>
            </a:r>
          </a:p>
        </p:txBody>
      </p:sp>
      <p:sp>
        <p:nvSpPr>
          <p:cNvPr id="102" name="AutoShape 3" descr="75%"/>
          <p:cNvSpPr>
            <a:spLocks noChangeArrowheads="1"/>
          </p:cNvSpPr>
          <p:nvPr/>
        </p:nvSpPr>
        <p:spPr bwMode="auto">
          <a:xfrm>
            <a:off x="4495800" y="5819775"/>
            <a:ext cx="685800" cy="228600"/>
          </a:xfrm>
          <a:prstGeom prst="cube">
            <a:avLst>
              <a:gd name="adj" fmla="val 58088"/>
            </a:avLst>
          </a:prstGeom>
          <a:solidFill>
            <a:schemeClr val="bg1">
              <a:lumMod val="85000"/>
              <a:alpha val="33000"/>
            </a:schemeClr>
          </a:solidFill>
          <a:ln w="9525">
            <a:noFill/>
            <a:miter lim="800000"/>
            <a:headEnd/>
            <a:tailEnd/>
          </a:ln>
        </p:spPr>
        <p:txBody>
          <a:bodyPr/>
          <a:lstStyle/>
          <a:p>
            <a:pPr>
              <a:defRPr/>
            </a:pPr>
            <a:endParaRPr lang="en-US" sz="1800" i="0">
              <a:latin typeface="Arial" pitchFamily="34" charset="0"/>
              <a:cs typeface="Arial" pitchFamily="34" charset="0"/>
            </a:endParaRPr>
          </a:p>
        </p:txBody>
      </p:sp>
      <p:sp>
        <p:nvSpPr>
          <p:cNvPr id="42086" name="AutoShape 2" descr="Zig zag"/>
          <p:cNvSpPr>
            <a:spLocks noChangeArrowheads="1"/>
          </p:cNvSpPr>
          <p:nvPr/>
        </p:nvSpPr>
        <p:spPr bwMode="auto">
          <a:xfrm>
            <a:off x="2209800" y="6157913"/>
            <a:ext cx="609600" cy="228600"/>
          </a:xfrm>
          <a:prstGeom prst="cube">
            <a:avLst>
              <a:gd name="adj" fmla="val 51852"/>
            </a:avLst>
          </a:prstGeom>
          <a:pattFill prst="zigZag">
            <a:fgClr>
              <a:srgbClr val="000000"/>
            </a:fgClr>
            <a:bgClr>
              <a:srgbClr val="FFFFFF"/>
            </a:bgClr>
          </a:pattFill>
          <a:ln w="9525">
            <a:noFill/>
            <a:miter lim="800000"/>
            <a:headEnd/>
            <a:tailEnd/>
          </a:ln>
        </p:spPr>
        <p:txBody>
          <a:bodyPr/>
          <a:lstStyle/>
          <a:p>
            <a:endParaRPr lang="en-US" sz="1800" i="0"/>
          </a:p>
        </p:txBody>
      </p:sp>
      <p:sp>
        <p:nvSpPr>
          <p:cNvPr id="42087" name="TextBox 103"/>
          <p:cNvSpPr txBox="1">
            <a:spLocks noChangeArrowheads="1"/>
          </p:cNvSpPr>
          <p:nvPr/>
        </p:nvSpPr>
        <p:spPr bwMode="auto">
          <a:xfrm>
            <a:off x="685800" y="6081713"/>
            <a:ext cx="1600200" cy="338137"/>
          </a:xfrm>
          <a:prstGeom prst="rect">
            <a:avLst/>
          </a:prstGeom>
          <a:solidFill>
            <a:schemeClr val="bg1"/>
          </a:solidFill>
          <a:ln w="9525">
            <a:noFill/>
            <a:miter lim="800000"/>
            <a:headEnd/>
            <a:tailEnd/>
          </a:ln>
        </p:spPr>
        <p:txBody>
          <a:bodyPr>
            <a:spAutoFit/>
          </a:bodyPr>
          <a:lstStyle/>
          <a:p>
            <a:r>
              <a:rPr lang="en-US" sz="1600" i="0">
                <a:latin typeface="Arial Narrow" pitchFamily="34" charset="0"/>
              </a:rPr>
              <a:t>BL contact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AutoShape 3" descr="75%"/>
          <p:cNvSpPr>
            <a:spLocks noChangeArrowheads="1"/>
          </p:cNvSpPr>
          <p:nvPr/>
        </p:nvSpPr>
        <p:spPr bwMode="auto">
          <a:xfrm>
            <a:off x="1219200" y="1941513"/>
            <a:ext cx="6934200" cy="2743200"/>
          </a:xfrm>
          <a:prstGeom prst="cube">
            <a:avLst>
              <a:gd name="adj" fmla="val 58088"/>
            </a:avLst>
          </a:prstGeom>
          <a:solidFill>
            <a:schemeClr val="bg1">
              <a:lumMod val="85000"/>
              <a:alpha val="33000"/>
            </a:schemeClr>
          </a:solidFill>
          <a:ln w="9525">
            <a:noFill/>
            <a:miter lim="800000"/>
            <a:headEnd/>
            <a:tailEnd/>
          </a:ln>
        </p:spPr>
        <p:txBody>
          <a:bodyPr/>
          <a:lstStyle/>
          <a:p>
            <a:pPr>
              <a:defRPr/>
            </a:pPr>
            <a:endParaRPr lang="en-US" sz="1800" i="0">
              <a:latin typeface="Arial" pitchFamily="34" charset="0"/>
              <a:cs typeface="Arial" pitchFamily="34" charset="0"/>
            </a:endParaRPr>
          </a:p>
        </p:txBody>
      </p:sp>
      <p:sp>
        <p:nvSpPr>
          <p:cNvPr id="43011" name="Title 1"/>
          <p:cNvSpPr>
            <a:spLocks noGrp="1"/>
          </p:cNvSpPr>
          <p:nvPr>
            <p:ph type="title" idx="4294967295"/>
          </p:nvPr>
        </p:nvSpPr>
        <p:spPr/>
        <p:txBody>
          <a:bodyPr/>
          <a:lstStyle/>
          <a:p>
            <a:pPr algn="l"/>
            <a:r>
              <a:rPr lang="en-US" sz="2400" b="1" i="1" dirty="0" smtClean="0"/>
              <a:t>Process Flow: Step 11</a:t>
            </a:r>
            <a:br>
              <a:rPr lang="en-US" sz="2400" b="1" i="1" dirty="0" smtClean="0"/>
            </a:br>
            <a:r>
              <a:rPr lang="en-US" sz="2000" b="1" i="1" dirty="0" smtClean="0"/>
              <a:t>Construct BLs, then contacts to BLs, WLs and SLs at edges of memory array using methods in [Tanaka, et al., VLSI 2007]</a:t>
            </a:r>
          </a:p>
        </p:txBody>
      </p:sp>
      <p:sp>
        <p:nvSpPr>
          <p:cNvPr id="43012" name="AutoShape 2" descr="Dark upward diagonal"/>
          <p:cNvSpPr>
            <a:spLocks noChangeArrowheads="1"/>
          </p:cNvSpPr>
          <p:nvPr/>
        </p:nvSpPr>
        <p:spPr bwMode="auto">
          <a:xfrm>
            <a:off x="1219200" y="3236913"/>
            <a:ext cx="6934200" cy="1905000"/>
          </a:xfrm>
          <a:prstGeom prst="cube">
            <a:avLst>
              <a:gd name="adj" fmla="val 80870"/>
            </a:avLst>
          </a:prstGeom>
          <a:pattFill prst="dkUpDiag">
            <a:fgClr>
              <a:srgbClr val="000000"/>
            </a:fgClr>
            <a:bgClr>
              <a:srgbClr val="FFFFFF"/>
            </a:bgClr>
          </a:pattFill>
          <a:ln w="9525">
            <a:solidFill>
              <a:srgbClr val="000000"/>
            </a:solidFill>
            <a:miter lim="800000"/>
            <a:headEnd/>
            <a:tailEnd/>
          </a:ln>
        </p:spPr>
        <p:txBody>
          <a:bodyPr/>
          <a:lstStyle/>
          <a:p>
            <a:endParaRPr lang="en-US" sz="1800" i="0">
              <a:latin typeface="Arial Narrow" pitchFamily="34" charset="0"/>
            </a:endParaRPr>
          </a:p>
        </p:txBody>
      </p:sp>
      <p:sp>
        <p:nvSpPr>
          <p:cNvPr id="5" name="Cube 4"/>
          <p:cNvSpPr/>
          <p:nvPr/>
        </p:nvSpPr>
        <p:spPr>
          <a:xfrm>
            <a:off x="1219200" y="3081338"/>
            <a:ext cx="6934200" cy="16795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43014" name="TextBox 5"/>
          <p:cNvSpPr txBox="1">
            <a:spLocks noChangeArrowheads="1"/>
          </p:cNvSpPr>
          <p:nvPr/>
        </p:nvSpPr>
        <p:spPr bwMode="auto">
          <a:xfrm>
            <a:off x="3365500" y="4545013"/>
            <a:ext cx="3644900" cy="292100"/>
          </a:xfrm>
          <a:prstGeom prst="rect">
            <a:avLst/>
          </a:prstGeom>
          <a:noFill/>
          <a:ln w="9525">
            <a:noFill/>
            <a:miter lim="800000"/>
            <a:headEnd/>
            <a:tailEnd/>
          </a:ln>
        </p:spPr>
        <p:txBody>
          <a:bodyPr>
            <a:spAutoFit/>
          </a:bodyPr>
          <a:lstStyle/>
          <a:p>
            <a:r>
              <a:rPr lang="en-US" sz="1300" i="0">
                <a:latin typeface="Arial Narrow" pitchFamily="34" charset="0"/>
              </a:rPr>
              <a:t>Silicon Oxide</a:t>
            </a:r>
          </a:p>
        </p:txBody>
      </p:sp>
      <p:sp>
        <p:nvSpPr>
          <p:cNvPr id="43015" name="TextBox 6"/>
          <p:cNvSpPr txBox="1">
            <a:spLocks noChangeArrowheads="1"/>
          </p:cNvSpPr>
          <p:nvPr/>
        </p:nvSpPr>
        <p:spPr bwMode="auto">
          <a:xfrm>
            <a:off x="3124200" y="4837113"/>
            <a:ext cx="1524000" cy="277812"/>
          </a:xfrm>
          <a:prstGeom prst="rect">
            <a:avLst/>
          </a:prstGeom>
          <a:solidFill>
            <a:schemeClr val="bg1"/>
          </a:solidFill>
          <a:ln w="9525">
            <a:noFill/>
            <a:miter lim="800000"/>
            <a:headEnd/>
            <a:tailEnd/>
          </a:ln>
        </p:spPr>
        <p:txBody>
          <a:bodyPr>
            <a:spAutoFit/>
          </a:bodyPr>
          <a:lstStyle/>
          <a:p>
            <a:r>
              <a:rPr lang="en-US" sz="1200" i="0">
                <a:latin typeface="Arial Narrow" pitchFamily="34" charset="0"/>
              </a:rPr>
              <a:t>Peripheral circuits </a:t>
            </a:r>
          </a:p>
        </p:txBody>
      </p:sp>
      <p:sp>
        <p:nvSpPr>
          <p:cNvPr id="43016" name="TextBox 7"/>
          <p:cNvSpPr txBox="1">
            <a:spLocks noChangeArrowheads="1"/>
          </p:cNvSpPr>
          <p:nvPr/>
        </p:nvSpPr>
        <p:spPr bwMode="auto">
          <a:xfrm>
            <a:off x="5105400" y="5605463"/>
            <a:ext cx="1981200" cy="338137"/>
          </a:xfrm>
          <a:prstGeom prst="rect">
            <a:avLst/>
          </a:prstGeom>
          <a:solidFill>
            <a:schemeClr val="bg1"/>
          </a:solidFill>
          <a:ln w="9525">
            <a:noFill/>
            <a:miter lim="800000"/>
            <a:headEnd/>
            <a:tailEnd/>
          </a:ln>
        </p:spPr>
        <p:txBody>
          <a:bodyPr>
            <a:spAutoFit/>
          </a:bodyPr>
          <a:lstStyle/>
          <a:p>
            <a:r>
              <a:rPr lang="en-US" sz="1600" i="0">
                <a:latin typeface="Arial Narrow" pitchFamily="34" charset="0"/>
              </a:rPr>
              <a:t>n+ Silicon</a:t>
            </a:r>
          </a:p>
        </p:txBody>
      </p:sp>
      <p:sp>
        <p:nvSpPr>
          <p:cNvPr id="43017" name="TextBox 8"/>
          <p:cNvSpPr txBox="1">
            <a:spLocks noChangeArrowheads="1"/>
          </p:cNvSpPr>
          <p:nvPr/>
        </p:nvSpPr>
        <p:spPr bwMode="auto">
          <a:xfrm>
            <a:off x="4508500" y="2951163"/>
            <a:ext cx="3644900" cy="338137"/>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10" name="AutoShape 2" descr="Dark upward diagonal"/>
          <p:cNvSpPr>
            <a:spLocks noChangeArrowheads="1"/>
          </p:cNvSpPr>
          <p:nvPr/>
        </p:nvSpPr>
        <p:spPr bwMode="auto">
          <a:xfrm>
            <a:off x="2222500" y="3027363"/>
            <a:ext cx="5778500" cy="51435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11" name="Cube 10"/>
          <p:cNvSpPr/>
          <p:nvPr/>
        </p:nvSpPr>
        <p:spPr>
          <a:xfrm>
            <a:off x="2222500" y="2951163"/>
            <a:ext cx="5791200" cy="461962"/>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43020" name="TextBox 11"/>
          <p:cNvSpPr txBox="1">
            <a:spLocks noChangeArrowheads="1"/>
          </p:cNvSpPr>
          <p:nvPr/>
        </p:nvSpPr>
        <p:spPr bwMode="auto">
          <a:xfrm>
            <a:off x="4495800" y="2703513"/>
            <a:ext cx="3644900" cy="338137"/>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13" name="AutoShape 2" descr="Dark upward diagonal"/>
          <p:cNvSpPr>
            <a:spLocks noChangeArrowheads="1"/>
          </p:cNvSpPr>
          <p:nvPr/>
        </p:nvSpPr>
        <p:spPr bwMode="auto">
          <a:xfrm>
            <a:off x="2209800" y="2779713"/>
            <a:ext cx="5791200" cy="51435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14" name="Cube 13"/>
          <p:cNvSpPr/>
          <p:nvPr/>
        </p:nvSpPr>
        <p:spPr>
          <a:xfrm>
            <a:off x="2209800" y="2703513"/>
            <a:ext cx="5791200" cy="4603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43023" name="TextBox 14"/>
          <p:cNvSpPr txBox="1">
            <a:spLocks noChangeArrowheads="1"/>
          </p:cNvSpPr>
          <p:nvPr/>
        </p:nvSpPr>
        <p:spPr bwMode="auto">
          <a:xfrm>
            <a:off x="4508500" y="2722563"/>
            <a:ext cx="3644900" cy="338137"/>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43024" name="TextBox 15"/>
          <p:cNvSpPr txBox="1">
            <a:spLocks noChangeArrowheads="1"/>
          </p:cNvSpPr>
          <p:nvPr/>
        </p:nvSpPr>
        <p:spPr bwMode="auto">
          <a:xfrm>
            <a:off x="4495800" y="2474913"/>
            <a:ext cx="3644900" cy="338137"/>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17" name="AutoShape 2" descr="Dark upward diagonal"/>
          <p:cNvSpPr>
            <a:spLocks noChangeArrowheads="1"/>
          </p:cNvSpPr>
          <p:nvPr/>
        </p:nvSpPr>
        <p:spPr bwMode="auto">
          <a:xfrm>
            <a:off x="2209800" y="2551113"/>
            <a:ext cx="5791200" cy="51435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18" name="Cube 17"/>
          <p:cNvSpPr/>
          <p:nvPr/>
        </p:nvSpPr>
        <p:spPr>
          <a:xfrm>
            <a:off x="2209800" y="2474913"/>
            <a:ext cx="5791200" cy="4603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43027" name="TextBox 18"/>
          <p:cNvSpPr txBox="1">
            <a:spLocks noChangeArrowheads="1"/>
          </p:cNvSpPr>
          <p:nvPr/>
        </p:nvSpPr>
        <p:spPr bwMode="auto">
          <a:xfrm>
            <a:off x="3670300" y="3713163"/>
            <a:ext cx="3644900" cy="338137"/>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20" name="AutoShape 2" descr="Dark upward diagonal"/>
          <p:cNvSpPr>
            <a:spLocks noChangeArrowheads="1"/>
          </p:cNvSpPr>
          <p:nvPr/>
        </p:nvSpPr>
        <p:spPr bwMode="auto">
          <a:xfrm>
            <a:off x="1384300" y="3789363"/>
            <a:ext cx="5778500" cy="514350"/>
          </a:xfrm>
          <a:prstGeom prst="cube">
            <a:avLst>
              <a:gd name="adj" fmla="val 77054"/>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1" name="AutoShape 2" descr="Dark upward diagonal"/>
          <p:cNvSpPr>
            <a:spLocks noChangeArrowheads="1"/>
          </p:cNvSpPr>
          <p:nvPr/>
        </p:nvSpPr>
        <p:spPr bwMode="auto">
          <a:xfrm>
            <a:off x="6248400" y="3422650"/>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2" name="Cube 21"/>
          <p:cNvSpPr/>
          <p:nvPr/>
        </p:nvSpPr>
        <p:spPr>
          <a:xfrm>
            <a:off x="1384300" y="3713163"/>
            <a:ext cx="5791200" cy="461962"/>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43031" name="TextBox 22"/>
          <p:cNvSpPr txBox="1">
            <a:spLocks noChangeArrowheads="1"/>
          </p:cNvSpPr>
          <p:nvPr/>
        </p:nvSpPr>
        <p:spPr bwMode="auto">
          <a:xfrm>
            <a:off x="3657600" y="3465513"/>
            <a:ext cx="3644900" cy="338137"/>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24" name="AutoShape 2" descr="Dark upward diagonal"/>
          <p:cNvSpPr>
            <a:spLocks noChangeArrowheads="1"/>
          </p:cNvSpPr>
          <p:nvPr/>
        </p:nvSpPr>
        <p:spPr bwMode="auto">
          <a:xfrm>
            <a:off x="2362200" y="3422650"/>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5" name="AutoShape 2" descr="Dark upward diagonal"/>
          <p:cNvSpPr>
            <a:spLocks noChangeArrowheads="1"/>
          </p:cNvSpPr>
          <p:nvPr/>
        </p:nvSpPr>
        <p:spPr bwMode="auto">
          <a:xfrm>
            <a:off x="2286000" y="33131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6" name="AutoShape 2" descr="Dark upward diagonal"/>
          <p:cNvSpPr>
            <a:spLocks noChangeArrowheads="1"/>
          </p:cNvSpPr>
          <p:nvPr/>
        </p:nvSpPr>
        <p:spPr bwMode="auto">
          <a:xfrm>
            <a:off x="2286000" y="3236913"/>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7" name="AutoShape 2" descr="Dark upward diagonal"/>
          <p:cNvSpPr>
            <a:spLocks noChangeArrowheads="1"/>
          </p:cNvSpPr>
          <p:nvPr/>
        </p:nvSpPr>
        <p:spPr bwMode="auto">
          <a:xfrm>
            <a:off x="2209800" y="31607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8" name="AutoShape 2" descr="Dark upward diagonal"/>
          <p:cNvSpPr>
            <a:spLocks noChangeArrowheads="1"/>
          </p:cNvSpPr>
          <p:nvPr/>
        </p:nvSpPr>
        <p:spPr bwMode="auto">
          <a:xfrm>
            <a:off x="2209800" y="3008313"/>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29" name="AutoShape 2" descr="Dark upward diagonal"/>
          <p:cNvSpPr>
            <a:spLocks noChangeArrowheads="1"/>
          </p:cNvSpPr>
          <p:nvPr/>
        </p:nvSpPr>
        <p:spPr bwMode="auto">
          <a:xfrm>
            <a:off x="2209800" y="28559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0" name="AutoShape 2" descr="Dark upward diagonal"/>
          <p:cNvSpPr>
            <a:spLocks noChangeArrowheads="1"/>
          </p:cNvSpPr>
          <p:nvPr/>
        </p:nvSpPr>
        <p:spPr bwMode="auto">
          <a:xfrm>
            <a:off x="1371600" y="3541713"/>
            <a:ext cx="5791200" cy="51435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1" name="Cube 30"/>
          <p:cNvSpPr/>
          <p:nvPr/>
        </p:nvSpPr>
        <p:spPr>
          <a:xfrm>
            <a:off x="1371600" y="3465513"/>
            <a:ext cx="5791200" cy="4603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32" name="AutoShape 2" descr="Dark upward diagonal"/>
          <p:cNvSpPr>
            <a:spLocks noChangeArrowheads="1"/>
          </p:cNvSpPr>
          <p:nvPr/>
        </p:nvSpPr>
        <p:spPr bwMode="auto">
          <a:xfrm>
            <a:off x="6172200" y="33131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3" name="AutoShape 2" descr="Dark upward diagonal"/>
          <p:cNvSpPr>
            <a:spLocks noChangeArrowheads="1"/>
          </p:cNvSpPr>
          <p:nvPr/>
        </p:nvSpPr>
        <p:spPr bwMode="auto">
          <a:xfrm>
            <a:off x="6172200" y="3236913"/>
            <a:ext cx="990600" cy="533400"/>
          </a:xfrm>
          <a:prstGeom prst="cube">
            <a:avLst>
              <a:gd name="adj" fmla="val 82210"/>
            </a:avLst>
          </a:prstGeom>
          <a:solidFill>
            <a:schemeClr val="tx1">
              <a:lumMod val="65000"/>
              <a:lumOff val="35000"/>
            </a:schemeClr>
          </a:solidFill>
          <a:ln w="9525">
            <a:solidFill>
              <a:schemeClr val="tx1">
                <a:lumMod val="65000"/>
                <a:lumOff val="3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3042" name="TextBox 33"/>
          <p:cNvSpPr txBox="1">
            <a:spLocks noChangeArrowheads="1"/>
          </p:cNvSpPr>
          <p:nvPr/>
        </p:nvSpPr>
        <p:spPr bwMode="auto">
          <a:xfrm>
            <a:off x="3670300" y="3484563"/>
            <a:ext cx="3644900" cy="338137"/>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43043" name="TextBox 34"/>
          <p:cNvSpPr txBox="1">
            <a:spLocks noChangeArrowheads="1"/>
          </p:cNvSpPr>
          <p:nvPr/>
        </p:nvSpPr>
        <p:spPr bwMode="auto">
          <a:xfrm>
            <a:off x="3657600" y="3236913"/>
            <a:ext cx="2895600" cy="338137"/>
          </a:xfrm>
          <a:prstGeom prst="rect">
            <a:avLst/>
          </a:prstGeom>
          <a:noFill/>
          <a:ln w="9525">
            <a:noFill/>
            <a:miter lim="800000"/>
            <a:headEnd/>
            <a:tailEnd/>
          </a:ln>
        </p:spPr>
        <p:txBody>
          <a:bodyPr>
            <a:spAutoFit/>
          </a:bodyPr>
          <a:lstStyle/>
          <a:p>
            <a:r>
              <a:rPr lang="en-US" sz="1600" i="0">
                <a:latin typeface="Arial Narrow" pitchFamily="34" charset="0"/>
              </a:rPr>
              <a:t>Silicon Oxide 06</a:t>
            </a:r>
          </a:p>
        </p:txBody>
      </p:sp>
      <p:sp>
        <p:nvSpPr>
          <p:cNvPr id="36" name="AutoShape 2" descr="Dark upward diagonal"/>
          <p:cNvSpPr>
            <a:spLocks noChangeArrowheads="1"/>
          </p:cNvSpPr>
          <p:nvPr/>
        </p:nvSpPr>
        <p:spPr bwMode="auto">
          <a:xfrm>
            <a:off x="6096000" y="31607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7" name="AutoShape 2" descr="Dark upward diagonal"/>
          <p:cNvSpPr>
            <a:spLocks noChangeArrowheads="1"/>
          </p:cNvSpPr>
          <p:nvPr/>
        </p:nvSpPr>
        <p:spPr bwMode="auto">
          <a:xfrm>
            <a:off x="1371600" y="3313113"/>
            <a:ext cx="5791200" cy="51435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8" name="AutoShape 2" descr="Dark upward diagonal"/>
          <p:cNvSpPr>
            <a:spLocks noChangeArrowheads="1"/>
          </p:cNvSpPr>
          <p:nvPr/>
        </p:nvSpPr>
        <p:spPr bwMode="auto">
          <a:xfrm>
            <a:off x="6096000" y="3008313"/>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39" name="AutoShape 2" descr="Dark upward diagonal"/>
          <p:cNvSpPr>
            <a:spLocks noChangeArrowheads="1"/>
          </p:cNvSpPr>
          <p:nvPr/>
        </p:nvSpPr>
        <p:spPr bwMode="auto">
          <a:xfrm>
            <a:off x="6096000" y="28559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3048" name="AutoShape 2" descr="Horizontal brick"/>
          <p:cNvSpPr>
            <a:spLocks noChangeArrowheads="1"/>
          </p:cNvSpPr>
          <p:nvPr/>
        </p:nvSpPr>
        <p:spPr bwMode="auto">
          <a:xfrm>
            <a:off x="5181600" y="2855913"/>
            <a:ext cx="466725" cy="609600"/>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3049" name="AutoShape 2" descr="Horizontal brick"/>
          <p:cNvSpPr>
            <a:spLocks noChangeArrowheads="1"/>
          </p:cNvSpPr>
          <p:nvPr/>
        </p:nvSpPr>
        <p:spPr bwMode="auto">
          <a:xfrm>
            <a:off x="3724275" y="2855913"/>
            <a:ext cx="466725" cy="609600"/>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3050" name="AutoShape 3" descr="75%"/>
          <p:cNvSpPr>
            <a:spLocks noChangeArrowheads="1"/>
          </p:cNvSpPr>
          <p:nvPr/>
        </p:nvSpPr>
        <p:spPr bwMode="auto">
          <a:xfrm>
            <a:off x="5118100" y="2855913"/>
            <a:ext cx="468313" cy="685800"/>
          </a:xfrm>
          <a:prstGeom prst="cube">
            <a:avLst>
              <a:gd name="adj" fmla="val 6019"/>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3051" name="AutoShape 3" descr="75%"/>
          <p:cNvSpPr>
            <a:spLocks noChangeArrowheads="1"/>
          </p:cNvSpPr>
          <p:nvPr/>
        </p:nvSpPr>
        <p:spPr bwMode="auto">
          <a:xfrm>
            <a:off x="3429000" y="2855913"/>
            <a:ext cx="685800" cy="685800"/>
          </a:xfrm>
          <a:prstGeom prst="cube">
            <a:avLst>
              <a:gd name="adj" fmla="val 39009"/>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4" name="Cube 43"/>
          <p:cNvSpPr/>
          <p:nvPr/>
        </p:nvSpPr>
        <p:spPr>
          <a:xfrm>
            <a:off x="1371600" y="3236913"/>
            <a:ext cx="5791200" cy="460375"/>
          </a:xfrm>
          <a:prstGeom prst="cube">
            <a:avLst>
              <a:gd name="adj" fmla="val 90824"/>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0">
              <a:latin typeface="Arial Narrow" pitchFamily="34" charset="0"/>
            </a:endParaRPr>
          </a:p>
        </p:txBody>
      </p:sp>
      <p:sp>
        <p:nvSpPr>
          <p:cNvPr id="45" name="AutoShape 2" descr="Dark upward diagonal"/>
          <p:cNvSpPr>
            <a:spLocks noChangeArrowheads="1"/>
          </p:cNvSpPr>
          <p:nvPr/>
        </p:nvSpPr>
        <p:spPr bwMode="auto">
          <a:xfrm>
            <a:off x="5486400" y="4151313"/>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6" name="AutoShape 2" descr="Dark upward diagonal"/>
          <p:cNvSpPr>
            <a:spLocks noChangeArrowheads="1"/>
          </p:cNvSpPr>
          <p:nvPr/>
        </p:nvSpPr>
        <p:spPr bwMode="auto">
          <a:xfrm>
            <a:off x="5486400" y="40751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7" name="AutoShape 2" descr="Dark upward diagonal"/>
          <p:cNvSpPr>
            <a:spLocks noChangeArrowheads="1"/>
          </p:cNvSpPr>
          <p:nvPr/>
        </p:nvSpPr>
        <p:spPr bwMode="auto">
          <a:xfrm>
            <a:off x="5486400" y="3998913"/>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8" name="AutoShape 2" descr="Dark upward diagonal"/>
          <p:cNvSpPr>
            <a:spLocks noChangeArrowheads="1"/>
          </p:cNvSpPr>
          <p:nvPr/>
        </p:nvSpPr>
        <p:spPr bwMode="auto">
          <a:xfrm>
            <a:off x="5410200" y="39227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9" name="AutoShape 2" descr="Dark upward diagonal"/>
          <p:cNvSpPr>
            <a:spLocks noChangeArrowheads="1"/>
          </p:cNvSpPr>
          <p:nvPr/>
        </p:nvSpPr>
        <p:spPr bwMode="auto">
          <a:xfrm>
            <a:off x="5410200" y="3770313"/>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0" name="AutoShape 2" descr="Dark upward diagonal"/>
          <p:cNvSpPr>
            <a:spLocks noChangeArrowheads="1"/>
          </p:cNvSpPr>
          <p:nvPr/>
        </p:nvSpPr>
        <p:spPr bwMode="auto">
          <a:xfrm>
            <a:off x="5410200" y="36179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1" name="AutoShape 2" descr="Dark upward diagonal"/>
          <p:cNvSpPr>
            <a:spLocks noChangeArrowheads="1"/>
          </p:cNvSpPr>
          <p:nvPr/>
        </p:nvSpPr>
        <p:spPr bwMode="auto">
          <a:xfrm>
            <a:off x="1600200" y="4151313"/>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2" name="AutoShape 2" descr="Dark upward diagonal"/>
          <p:cNvSpPr>
            <a:spLocks noChangeArrowheads="1"/>
          </p:cNvSpPr>
          <p:nvPr/>
        </p:nvSpPr>
        <p:spPr bwMode="auto">
          <a:xfrm>
            <a:off x="1600200" y="40751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3" name="AutoShape 2" descr="Dark upward diagonal"/>
          <p:cNvSpPr>
            <a:spLocks noChangeArrowheads="1"/>
          </p:cNvSpPr>
          <p:nvPr/>
        </p:nvSpPr>
        <p:spPr bwMode="auto">
          <a:xfrm>
            <a:off x="1600200" y="3998913"/>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4" name="AutoShape 2" descr="Dark upward diagonal"/>
          <p:cNvSpPr>
            <a:spLocks noChangeArrowheads="1"/>
          </p:cNvSpPr>
          <p:nvPr/>
        </p:nvSpPr>
        <p:spPr bwMode="auto">
          <a:xfrm>
            <a:off x="1524000" y="39227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5" name="AutoShape 2" descr="Dark upward diagonal"/>
          <p:cNvSpPr>
            <a:spLocks noChangeArrowheads="1"/>
          </p:cNvSpPr>
          <p:nvPr/>
        </p:nvSpPr>
        <p:spPr bwMode="auto">
          <a:xfrm>
            <a:off x="1524000" y="3770313"/>
            <a:ext cx="990600" cy="5334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56" name="AutoShape 2" descr="Dark upward diagonal"/>
          <p:cNvSpPr>
            <a:spLocks noChangeArrowheads="1"/>
          </p:cNvSpPr>
          <p:nvPr/>
        </p:nvSpPr>
        <p:spPr bwMode="auto">
          <a:xfrm>
            <a:off x="1524000" y="3617913"/>
            <a:ext cx="990600" cy="5334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3065" name="TextBox 56"/>
          <p:cNvSpPr txBox="1">
            <a:spLocks noChangeArrowheads="1"/>
          </p:cNvSpPr>
          <p:nvPr/>
        </p:nvSpPr>
        <p:spPr bwMode="auto">
          <a:xfrm>
            <a:off x="4953000" y="5943600"/>
            <a:ext cx="1981200" cy="338138"/>
          </a:xfrm>
          <a:prstGeom prst="rect">
            <a:avLst/>
          </a:prstGeom>
          <a:solidFill>
            <a:schemeClr val="bg1"/>
          </a:solidFill>
          <a:ln w="9525">
            <a:noFill/>
            <a:miter lim="800000"/>
            <a:headEnd/>
            <a:tailEnd/>
          </a:ln>
        </p:spPr>
        <p:txBody>
          <a:bodyPr>
            <a:spAutoFit/>
          </a:bodyPr>
          <a:lstStyle/>
          <a:p>
            <a:r>
              <a:rPr lang="en-US" sz="1600" i="0">
                <a:latin typeface="Arial Narrow" pitchFamily="34" charset="0"/>
              </a:rPr>
              <a:t>Silicon oxide </a:t>
            </a:r>
          </a:p>
        </p:txBody>
      </p:sp>
      <p:sp>
        <p:nvSpPr>
          <p:cNvPr id="58" name="AutoShape 2" descr="Dark upward diagonal"/>
          <p:cNvSpPr>
            <a:spLocks noChangeArrowheads="1"/>
          </p:cNvSpPr>
          <p:nvPr/>
        </p:nvSpPr>
        <p:spPr bwMode="auto">
          <a:xfrm>
            <a:off x="6400800" y="6053138"/>
            <a:ext cx="609600" cy="228600"/>
          </a:xfrm>
          <a:prstGeom prst="cube">
            <a:avLst>
              <a:gd name="adj" fmla="val 82210"/>
            </a:avLst>
          </a:prstGeom>
          <a:solidFill>
            <a:schemeClr val="bg1">
              <a:lumMod val="85000"/>
            </a:schemeClr>
          </a:solidFill>
          <a:ln w="9525">
            <a:solidFill>
              <a:schemeClr val="bg1">
                <a:lumMod val="8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3067" name="TextBox 58"/>
          <p:cNvSpPr txBox="1">
            <a:spLocks noChangeArrowheads="1"/>
          </p:cNvSpPr>
          <p:nvPr/>
        </p:nvSpPr>
        <p:spPr bwMode="auto">
          <a:xfrm>
            <a:off x="3657600" y="5246688"/>
            <a:ext cx="1295400" cy="338137"/>
          </a:xfrm>
          <a:prstGeom prst="rect">
            <a:avLst/>
          </a:prstGeom>
          <a:solidFill>
            <a:schemeClr val="bg1"/>
          </a:solidFill>
          <a:ln w="9525">
            <a:noFill/>
            <a:miter lim="800000"/>
            <a:headEnd/>
            <a:tailEnd/>
          </a:ln>
        </p:spPr>
        <p:txBody>
          <a:bodyPr>
            <a:spAutoFit/>
          </a:bodyPr>
          <a:lstStyle/>
          <a:p>
            <a:r>
              <a:rPr lang="en-US" sz="1600" i="0" u="sng">
                <a:latin typeface="Arial Narrow" pitchFamily="34" charset="0"/>
              </a:rPr>
              <a:t>Symbols</a:t>
            </a:r>
          </a:p>
        </p:txBody>
      </p:sp>
      <p:sp>
        <p:nvSpPr>
          <p:cNvPr id="43068" name="AutoShape 2" descr="Horizontal brick"/>
          <p:cNvSpPr>
            <a:spLocks noChangeArrowheads="1"/>
          </p:cNvSpPr>
          <p:nvPr/>
        </p:nvSpPr>
        <p:spPr bwMode="auto">
          <a:xfrm>
            <a:off x="2733675" y="4227513"/>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3069" name="AutoShape 2" descr="Horizontal brick"/>
          <p:cNvSpPr>
            <a:spLocks noChangeArrowheads="1"/>
          </p:cNvSpPr>
          <p:nvPr/>
        </p:nvSpPr>
        <p:spPr bwMode="auto">
          <a:xfrm>
            <a:off x="4257675" y="4227513"/>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3070" name="AutoShape 2" descr="Horizontal brick"/>
          <p:cNvSpPr>
            <a:spLocks noChangeArrowheads="1"/>
          </p:cNvSpPr>
          <p:nvPr/>
        </p:nvSpPr>
        <p:spPr bwMode="auto">
          <a:xfrm>
            <a:off x="3038475" y="3617913"/>
            <a:ext cx="466725" cy="609600"/>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3071" name="AutoShape 2" descr="Horizontal brick"/>
          <p:cNvSpPr>
            <a:spLocks noChangeArrowheads="1"/>
          </p:cNvSpPr>
          <p:nvPr/>
        </p:nvSpPr>
        <p:spPr bwMode="auto">
          <a:xfrm>
            <a:off x="4495800" y="3617913"/>
            <a:ext cx="466725" cy="609600"/>
          </a:xfrm>
          <a:prstGeom prst="cube">
            <a:avLst>
              <a:gd name="adj" fmla="val 7847"/>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3072" name="AutoShape 2" descr="Horizontal brick"/>
          <p:cNvSpPr>
            <a:spLocks noChangeArrowheads="1"/>
          </p:cNvSpPr>
          <p:nvPr/>
        </p:nvSpPr>
        <p:spPr bwMode="auto">
          <a:xfrm>
            <a:off x="3048000" y="3236913"/>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3073" name="AutoShape 2" descr="Horizontal brick"/>
          <p:cNvSpPr>
            <a:spLocks noChangeArrowheads="1"/>
          </p:cNvSpPr>
          <p:nvPr/>
        </p:nvSpPr>
        <p:spPr bwMode="auto">
          <a:xfrm>
            <a:off x="4572000" y="3236913"/>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3074" name="AutoShape 2" descr="Horizontal brick"/>
          <p:cNvSpPr>
            <a:spLocks noChangeArrowheads="1"/>
          </p:cNvSpPr>
          <p:nvPr/>
        </p:nvSpPr>
        <p:spPr bwMode="auto">
          <a:xfrm>
            <a:off x="5257800" y="2474913"/>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3075" name="AutoShape 2" descr="Horizontal brick"/>
          <p:cNvSpPr>
            <a:spLocks noChangeArrowheads="1"/>
          </p:cNvSpPr>
          <p:nvPr/>
        </p:nvSpPr>
        <p:spPr bwMode="auto">
          <a:xfrm>
            <a:off x="3724275" y="2551113"/>
            <a:ext cx="771525" cy="3810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3076" name="AutoShape 3" descr="75%"/>
          <p:cNvSpPr>
            <a:spLocks noChangeArrowheads="1"/>
          </p:cNvSpPr>
          <p:nvPr/>
        </p:nvSpPr>
        <p:spPr bwMode="auto">
          <a:xfrm>
            <a:off x="2514600" y="3541713"/>
            <a:ext cx="914400" cy="1143000"/>
          </a:xfrm>
          <a:prstGeom prst="cube">
            <a:avLst>
              <a:gd name="adj" fmla="val 48366"/>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3077" name="AutoShape 3" descr="75%"/>
          <p:cNvSpPr>
            <a:spLocks noChangeArrowheads="1"/>
          </p:cNvSpPr>
          <p:nvPr/>
        </p:nvSpPr>
        <p:spPr bwMode="auto">
          <a:xfrm>
            <a:off x="2971800" y="3160713"/>
            <a:ext cx="838200" cy="457200"/>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3078" name="AutoShape 3" descr="75%"/>
          <p:cNvSpPr>
            <a:spLocks noChangeArrowheads="1"/>
          </p:cNvSpPr>
          <p:nvPr/>
        </p:nvSpPr>
        <p:spPr bwMode="auto">
          <a:xfrm>
            <a:off x="4495800" y="3160713"/>
            <a:ext cx="838200" cy="457200"/>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3079" name="AutoShape 3" descr="75%"/>
          <p:cNvSpPr>
            <a:spLocks noChangeArrowheads="1"/>
          </p:cNvSpPr>
          <p:nvPr/>
        </p:nvSpPr>
        <p:spPr bwMode="auto">
          <a:xfrm>
            <a:off x="5181600" y="2398713"/>
            <a:ext cx="838200" cy="457200"/>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3080" name="AutoShape 3" descr="75%"/>
          <p:cNvSpPr>
            <a:spLocks noChangeArrowheads="1"/>
          </p:cNvSpPr>
          <p:nvPr/>
        </p:nvSpPr>
        <p:spPr bwMode="auto">
          <a:xfrm>
            <a:off x="4191000" y="6019800"/>
            <a:ext cx="609600" cy="152400"/>
          </a:xfrm>
          <a:prstGeom prst="cube">
            <a:avLst>
              <a:gd name="adj" fmla="val 87074"/>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3081" name="TextBox 72"/>
          <p:cNvSpPr txBox="1">
            <a:spLocks noChangeArrowheads="1"/>
          </p:cNvSpPr>
          <p:nvPr/>
        </p:nvSpPr>
        <p:spPr bwMode="auto">
          <a:xfrm>
            <a:off x="2590800" y="5943600"/>
            <a:ext cx="1600200" cy="338138"/>
          </a:xfrm>
          <a:prstGeom prst="rect">
            <a:avLst/>
          </a:prstGeom>
          <a:solidFill>
            <a:schemeClr val="bg1"/>
          </a:solidFill>
          <a:ln w="9525">
            <a:noFill/>
            <a:miter lim="800000"/>
            <a:headEnd/>
            <a:tailEnd/>
          </a:ln>
        </p:spPr>
        <p:txBody>
          <a:bodyPr>
            <a:spAutoFit/>
          </a:bodyPr>
          <a:lstStyle/>
          <a:p>
            <a:r>
              <a:rPr lang="en-US" sz="1600" i="0">
                <a:latin typeface="Arial Narrow" pitchFamily="34" charset="0"/>
              </a:rPr>
              <a:t>Gate electrode </a:t>
            </a:r>
          </a:p>
        </p:txBody>
      </p:sp>
      <p:sp>
        <p:nvSpPr>
          <p:cNvPr id="43082" name="TextBox 73"/>
          <p:cNvSpPr txBox="1">
            <a:spLocks noChangeArrowheads="1"/>
          </p:cNvSpPr>
          <p:nvPr/>
        </p:nvSpPr>
        <p:spPr bwMode="auto">
          <a:xfrm>
            <a:off x="381000" y="5529263"/>
            <a:ext cx="1600200" cy="338137"/>
          </a:xfrm>
          <a:prstGeom prst="rect">
            <a:avLst/>
          </a:prstGeom>
          <a:solidFill>
            <a:schemeClr val="bg1"/>
          </a:solidFill>
          <a:ln w="9525">
            <a:noFill/>
            <a:miter lim="800000"/>
            <a:headEnd/>
            <a:tailEnd/>
          </a:ln>
        </p:spPr>
        <p:txBody>
          <a:bodyPr>
            <a:spAutoFit/>
          </a:bodyPr>
          <a:lstStyle/>
          <a:p>
            <a:r>
              <a:rPr lang="en-US" sz="1600" i="0">
                <a:latin typeface="Arial Narrow" pitchFamily="34" charset="0"/>
              </a:rPr>
              <a:t>Gate dielectric </a:t>
            </a:r>
          </a:p>
        </p:txBody>
      </p:sp>
      <p:sp>
        <p:nvSpPr>
          <p:cNvPr id="43083" name="AutoShape 2" descr="Horizontal brick"/>
          <p:cNvSpPr>
            <a:spLocks noChangeArrowheads="1"/>
          </p:cNvSpPr>
          <p:nvPr/>
        </p:nvSpPr>
        <p:spPr bwMode="auto">
          <a:xfrm>
            <a:off x="1971675" y="5638800"/>
            <a:ext cx="542925" cy="152400"/>
          </a:xfrm>
          <a:prstGeom prst="cube">
            <a:avLst>
              <a:gd name="adj" fmla="val 91431"/>
            </a:avLst>
          </a:prstGeom>
          <a:pattFill prst="horzBrick">
            <a:fgClr>
              <a:srgbClr val="000000"/>
            </a:fgClr>
            <a:bgClr>
              <a:srgbClr val="FFFFFF"/>
            </a:bgClr>
          </a:pattFill>
          <a:ln w="9525">
            <a:solidFill>
              <a:srgbClr val="000000"/>
            </a:solidFill>
            <a:miter lim="800000"/>
            <a:headEnd/>
            <a:tailEnd/>
          </a:ln>
        </p:spPr>
        <p:txBody>
          <a:bodyPr/>
          <a:lstStyle/>
          <a:p>
            <a:endParaRPr lang="en-US" sz="1800" i="0"/>
          </a:p>
        </p:txBody>
      </p:sp>
      <p:sp>
        <p:nvSpPr>
          <p:cNvPr id="43084" name="AutoShape 3" descr="75%"/>
          <p:cNvSpPr>
            <a:spLocks noChangeArrowheads="1"/>
          </p:cNvSpPr>
          <p:nvPr/>
        </p:nvSpPr>
        <p:spPr bwMode="auto">
          <a:xfrm>
            <a:off x="4038600" y="3617913"/>
            <a:ext cx="838200" cy="990600"/>
          </a:xfrm>
          <a:prstGeom prst="cube">
            <a:avLst>
              <a:gd name="adj" fmla="val 36245"/>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3085" name="AutoShape 3" descr="75%"/>
          <p:cNvSpPr>
            <a:spLocks noChangeArrowheads="1"/>
          </p:cNvSpPr>
          <p:nvPr/>
        </p:nvSpPr>
        <p:spPr bwMode="auto">
          <a:xfrm>
            <a:off x="4038600" y="2017713"/>
            <a:ext cx="1981200" cy="1905000"/>
          </a:xfrm>
          <a:prstGeom prst="cube">
            <a:avLst>
              <a:gd name="adj" fmla="val 78380"/>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78" name="AutoShape 2" descr="Dark upward diagonal"/>
          <p:cNvSpPr>
            <a:spLocks noChangeArrowheads="1"/>
          </p:cNvSpPr>
          <p:nvPr/>
        </p:nvSpPr>
        <p:spPr bwMode="auto">
          <a:xfrm>
            <a:off x="6553200" y="5638800"/>
            <a:ext cx="609600" cy="228600"/>
          </a:xfrm>
          <a:prstGeom prst="cube">
            <a:avLst>
              <a:gd name="adj" fmla="val 82210"/>
            </a:avLst>
          </a:prstGeom>
          <a:solidFill>
            <a:schemeClr val="tx1">
              <a:lumMod val="95000"/>
              <a:lumOff val="5000"/>
            </a:schemeClr>
          </a:solidFill>
          <a:ln w="9525">
            <a:solidFill>
              <a:schemeClr val="tx1">
                <a:lumMod val="95000"/>
                <a:lumOff val="5000"/>
              </a:schemeClr>
            </a:solidFill>
            <a:miter lim="800000"/>
            <a:headEnd/>
            <a:tailEnd/>
          </a:ln>
        </p:spPr>
        <p:txBody>
          <a:bodyPr/>
          <a:lstStyle/>
          <a:p>
            <a:pPr>
              <a:defRPr/>
            </a:pPr>
            <a:endParaRPr lang="en-US" sz="1800" i="0">
              <a:latin typeface="Arial Narrow" pitchFamily="34" charset="0"/>
              <a:cs typeface="Arial" pitchFamily="34" charset="0"/>
            </a:endParaRPr>
          </a:p>
        </p:txBody>
      </p:sp>
      <p:sp>
        <p:nvSpPr>
          <p:cNvPr id="43087" name="AutoShape 3" descr="75%"/>
          <p:cNvSpPr>
            <a:spLocks noChangeArrowheads="1"/>
          </p:cNvSpPr>
          <p:nvPr/>
        </p:nvSpPr>
        <p:spPr bwMode="auto">
          <a:xfrm>
            <a:off x="2514600" y="2093913"/>
            <a:ext cx="1981200" cy="1905000"/>
          </a:xfrm>
          <a:prstGeom prst="cube">
            <a:avLst>
              <a:gd name="adj" fmla="val 78380"/>
            </a:avLst>
          </a:prstGeom>
          <a:pattFill prst="pct75">
            <a:fgClr>
              <a:srgbClr val="000000"/>
            </a:fgClr>
            <a:bgClr>
              <a:srgbClr val="FFFFFF"/>
            </a:bgClr>
          </a:pattFill>
          <a:ln w="9525">
            <a:solidFill>
              <a:srgbClr val="000000"/>
            </a:solidFill>
            <a:miter lim="800000"/>
            <a:headEnd/>
            <a:tailEnd/>
          </a:ln>
        </p:spPr>
        <p:txBody>
          <a:bodyPr/>
          <a:lstStyle/>
          <a:p>
            <a:endParaRPr lang="en-US" sz="1800" i="0"/>
          </a:p>
        </p:txBody>
      </p:sp>
      <p:sp>
        <p:nvSpPr>
          <p:cNvPr id="43088" name="TextBox 80"/>
          <p:cNvSpPr txBox="1">
            <a:spLocks noChangeArrowheads="1"/>
          </p:cNvSpPr>
          <p:nvPr/>
        </p:nvSpPr>
        <p:spPr bwMode="auto">
          <a:xfrm>
            <a:off x="2590800" y="5562600"/>
            <a:ext cx="1981200" cy="338138"/>
          </a:xfrm>
          <a:prstGeom prst="rect">
            <a:avLst/>
          </a:prstGeom>
          <a:solidFill>
            <a:schemeClr val="bg1"/>
          </a:solidFill>
          <a:ln w="9525">
            <a:noFill/>
            <a:miter lim="800000"/>
            <a:headEnd/>
            <a:tailEnd/>
          </a:ln>
        </p:spPr>
        <p:txBody>
          <a:bodyPr>
            <a:spAutoFit/>
          </a:bodyPr>
          <a:lstStyle/>
          <a:p>
            <a:r>
              <a:rPr lang="en-US" sz="1600" i="0">
                <a:latin typeface="Arial Narrow" pitchFamily="34" charset="0"/>
              </a:rPr>
              <a:t>Silicon oxide  </a:t>
            </a:r>
          </a:p>
        </p:txBody>
      </p:sp>
      <p:sp>
        <p:nvSpPr>
          <p:cNvPr id="82" name="AutoShape 3" descr="75%"/>
          <p:cNvSpPr>
            <a:spLocks noChangeArrowheads="1"/>
          </p:cNvSpPr>
          <p:nvPr/>
        </p:nvSpPr>
        <p:spPr bwMode="auto">
          <a:xfrm>
            <a:off x="4191000" y="5638800"/>
            <a:ext cx="685800" cy="228600"/>
          </a:xfrm>
          <a:prstGeom prst="cube">
            <a:avLst>
              <a:gd name="adj" fmla="val 58088"/>
            </a:avLst>
          </a:prstGeom>
          <a:solidFill>
            <a:schemeClr val="bg1">
              <a:lumMod val="85000"/>
              <a:alpha val="33000"/>
            </a:schemeClr>
          </a:solidFill>
          <a:ln w="9525">
            <a:noFill/>
            <a:miter lim="800000"/>
            <a:headEnd/>
            <a:tailEnd/>
          </a:ln>
        </p:spPr>
        <p:txBody>
          <a:bodyPr/>
          <a:lstStyle/>
          <a:p>
            <a:pPr>
              <a:defRPr/>
            </a:pPr>
            <a:endParaRPr lang="en-US" sz="1800" i="0">
              <a:latin typeface="Arial" pitchFamily="34" charset="0"/>
              <a:cs typeface="Arial" pitchFamily="34" charset="0"/>
            </a:endParaRPr>
          </a:p>
        </p:txBody>
      </p:sp>
      <p:sp>
        <p:nvSpPr>
          <p:cNvPr id="43090" name="TextBox 82"/>
          <p:cNvSpPr txBox="1">
            <a:spLocks noChangeArrowheads="1"/>
          </p:cNvSpPr>
          <p:nvPr/>
        </p:nvSpPr>
        <p:spPr bwMode="auto">
          <a:xfrm>
            <a:off x="4572000" y="1560513"/>
            <a:ext cx="1143000" cy="338137"/>
          </a:xfrm>
          <a:prstGeom prst="rect">
            <a:avLst/>
          </a:prstGeom>
          <a:noFill/>
          <a:ln w="9525">
            <a:noFill/>
            <a:miter lim="800000"/>
            <a:headEnd/>
            <a:tailEnd/>
          </a:ln>
        </p:spPr>
        <p:txBody>
          <a:bodyPr>
            <a:spAutoFit/>
          </a:bodyPr>
          <a:lstStyle/>
          <a:p>
            <a:r>
              <a:rPr lang="en-US" sz="1600" i="0">
                <a:latin typeface="Arial Narrow" pitchFamily="34" charset="0"/>
              </a:rPr>
              <a:t>WL</a:t>
            </a:r>
          </a:p>
        </p:txBody>
      </p:sp>
      <p:sp>
        <p:nvSpPr>
          <p:cNvPr id="43091" name="TextBox 83"/>
          <p:cNvSpPr txBox="1">
            <a:spLocks noChangeArrowheads="1"/>
          </p:cNvSpPr>
          <p:nvPr/>
        </p:nvSpPr>
        <p:spPr bwMode="auto">
          <a:xfrm>
            <a:off x="8077200" y="4760913"/>
            <a:ext cx="1143000" cy="338137"/>
          </a:xfrm>
          <a:prstGeom prst="rect">
            <a:avLst/>
          </a:prstGeom>
          <a:noFill/>
          <a:ln w="9525">
            <a:noFill/>
            <a:miter lim="800000"/>
            <a:headEnd/>
            <a:tailEnd/>
          </a:ln>
        </p:spPr>
        <p:txBody>
          <a:bodyPr>
            <a:spAutoFit/>
          </a:bodyPr>
          <a:lstStyle/>
          <a:p>
            <a:r>
              <a:rPr lang="en-US" sz="1600" i="0">
                <a:latin typeface="Arial Narrow" pitchFamily="34" charset="0"/>
              </a:rPr>
              <a:t>SL</a:t>
            </a:r>
          </a:p>
        </p:txBody>
      </p:sp>
      <p:cxnSp>
        <p:nvCxnSpPr>
          <p:cNvPr id="85" name="Straight Arrow Connector 84"/>
          <p:cNvCxnSpPr/>
          <p:nvPr/>
        </p:nvCxnSpPr>
        <p:spPr>
          <a:xfrm rot="5400000">
            <a:off x="2971800" y="3236913"/>
            <a:ext cx="304800" cy="304800"/>
          </a:xfrm>
          <a:prstGeom prst="straightConnector1">
            <a:avLst/>
          </a:prstGeom>
          <a:ln w="28575">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5400000">
            <a:off x="6134100" y="3122613"/>
            <a:ext cx="914400" cy="838200"/>
          </a:xfrm>
          <a:prstGeom prst="straightConnector1">
            <a:avLst/>
          </a:prstGeom>
          <a:ln w="28575">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094" name="TextBox 86"/>
          <p:cNvSpPr txBox="1">
            <a:spLocks noChangeArrowheads="1"/>
          </p:cNvSpPr>
          <p:nvPr/>
        </p:nvSpPr>
        <p:spPr bwMode="auto">
          <a:xfrm rot="-2700000">
            <a:off x="5411788" y="2973388"/>
            <a:ext cx="2438400" cy="369887"/>
          </a:xfrm>
          <a:prstGeom prst="rect">
            <a:avLst/>
          </a:prstGeom>
          <a:noFill/>
          <a:ln w="9525">
            <a:noFill/>
            <a:miter lim="800000"/>
            <a:headEnd/>
            <a:tailEnd/>
          </a:ln>
        </p:spPr>
        <p:txBody>
          <a:bodyPr>
            <a:spAutoFit/>
          </a:bodyPr>
          <a:lstStyle/>
          <a:p>
            <a:r>
              <a:rPr lang="en-US" sz="1800" i="0"/>
              <a:t>SL current</a:t>
            </a:r>
          </a:p>
        </p:txBody>
      </p:sp>
      <p:sp>
        <p:nvSpPr>
          <p:cNvPr id="43095" name="AutoShape 2" descr="Zig zag"/>
          <p:cNvSpPr>
            <a:spLocks noChangeArrowheads="1"/>
          </p:cNvSpPr>
          <p:nvPr/>
        </p:nvSpPr>
        <p:spPr bwMode="auto">
          <a:xfrm>
            <a:off x="3733800" y="2932113"/>
            <a:ext cx="381000" cy="609600"/>
          </a:xfrm>
          <a:prstGeom prst="cube">
            <a:avLst>
              <a:gd name="adj" fmla="val 51852"/>
            </a:avLst>
          </a:prstGeom>
          <a:pattFill prst="zigZag">
            <a:fgClr>
              <a:srgbClr val="000000"/>
            </a:fgClr>
            <a:bgClr>
              <a:srgbClr val="FFFFFF"/>
            </a:bgClr>
          </a:pattFill>
          <a:ln w="9525">
            <a:noFill/>
            <a:miter lim="800000"/>
            <a:headEnd/>
            <a:tailEnd/>
          </a:ln>
        </p:spPr>
        <p:txBody>
          <a:bodyPr/>
          <a:lstStyle/>
          <a:p>
            <a:endParaRPr lang="en-US" sz="1800" i="0"/>
          </a:p>
        </p:txBody>
      </p:sp>
      <p:sp>
        <p:nvSpPr>
          <p:cNvPr id="89" name="Freeform 88"/>
          <p:cNvSpPr/>
          <p:nvPr/>
        </p:nvSpPr>
        <p:spPr>
          <a:xfrm>
            <a:off x="5976938" y="4191000"/>
            <a:ext cx="2000250" cy="1344613"/>
          </a:xfrm>
          <a:custGeom>
            <a:avLst/>
            <a:gdLst>
              <a:gd name="connsiteX0" fmla="*/ 0 w 2001079"/>
              <a:gd name="connsiteY0" fmla="*/ 0 h 1345095"/>
              <a:gd name="connsiteX1" fmla="*/ 1086679 w 2001079"/>
              <a:gd name="connsiteY1" fmla="*/ 1179443 h 1345095"/>
              <a:gd name="connsiteX2" fmla="*/ 2001079 w 2001079"/>
              <a:gd name="connsiteY2" fmla="*/ 993913 h 1345095"/>
            </a:gdLst>
            <a:ahLst/>
            <a:cxnLst>
              <a:cxn ang="0">
                <a:pos x="connsiteX0" y="connsiteY0"/>
              </a:cxn>
              <a:cxn ang="0">
                <a:pos x="connsiteX1" y="connsiteY1"/>
              </a:cxn>
              <a:cxn ang="0">
                <a:pos x="connsiteX2" y="connsiteY2"/>
              </a:cxn>
            </a:cxnLst>
            <a:rect l="l" t="t" r="r" b="b"/>
            <a:pathLst>
              <a:path w="2001079" h="1345095">
                <a:moveTo>
                  <a:pt x="0" y="0"/>
                </a:moveTo>
                <a:cubicBezTo>
                  <a:pt x="376583" y="506895"/>
                  <a:pt x="753166" y="1013791"/>
                  <a:pt x="1086679" y="1179443"/>
                </a:cubicBezTo>
                <a:cubicBezTo>
                  <a:pt x="1420192" y="1345095"/>
                  <a:pt x="1710635" y="1169504"/>
                  <a:pt x="2001079" y="99391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i="0"/>
          </a:p>
        </p:txBody>
      </p:sp>
      <p:sp>
        <p:nvSpPr>
          <p:cNvPr id="90" name="Freeform 89"/>
          <p:cNvSpPr/>
          <p:nvPr/>
        </p:nvSpPr>
        <p:spPr>
          <a:xfrm>
            <a:off x="6227763" y="4254500"/>
            <a:ext cx="1697037" cy="963613"/>
          </a:xfrm>
          <a:custGeom>
            <a:avLst/>
            <a:gdLst>
              <a:gd name="connsiteX0" fmla="*/ 0 w 2001079"/>
              <a:gd name="connsiteY0" fmla="*/ 0 h 1345095"/>
              <a:gd name="connsiteX1" fmla="*/ 1086679 w 2001079"/>
              <a:gd name="connsiteY1" fmla="*/ 1179443 h 1345095"/>
              <a:gd name="connsiteX2" fmla="*/ 2001079 w 2001079"/>
              <a:gd name="connsiteY2" fmla="*/ 993913 h 1345095"/>
            </a:gdLst>
            <a:ahLst/>
            <a:cxnLst>
              <a:cxn ang="0">
                <a:pos x="connsiteX0" y="connsiteY0"/>
              </a:cxn>
              <a:cxn ang="0">
                <a:pos x="connsiteX1" y="connsiteY1"/>
              </a:cxn>
              <a:cxn ang="0">
                <a:pos x="connsiteX2" y="connsiteY2"/>
              </a:cxn>
            </a:cxnLst>
            <a:rect l="l" t="t" r="r" b="b"/>
            <a:pathLst>
              <a:path w="2001079" h="1345095">
                <a:moveTo>
                  <a:pt x="0" y="0"/>
                </a:moveTo>
                <a:cubicBezTo>
                  <a:pt x="376583" y="506895"/>
                  <a:pt x="753166" y="1013791"/>
                  <a:pt x="1086679" y="1179443"/>
                </a:cubicBezTo>
                <a:cubicBezTo>
                  <a:pt x="1420192" y="1345095"/>
                  <a:pt x="1710635" y="1169504"/>
                  <a:pt x="2001079" y="99391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i="0"/>
          </a:p>
        </p:txBody>
      </p:sp>
      <p:sp>
        <p:nvSpPr>
          <p:cNvPr id="91" name="Freeform 90"/>
          <p:cNvSpPr/>
          <p:nvPr/>
        </p:nvSpPr>
        <p:spPr>
          <a:xfrm>
            <a:off x="6400800" y="4303713"/>
            <a:ext cx="1524000" cy="685800"/>
          </a:xfrm>
          <a:custGeom>
            <a:avLst/>
            <a:gdLst>
              <a:gd name="connsiteX0" fmla="*/ 0 w 2001079"/>
              <a:gd name="connsiteY0" fmla="*/ 0 h 1345095"/>
              <a:gd name="connsiteX1" fmla="*/ 1086679 w 2001079"/>
              <a:gd name="connsiteY1" fmla="*/ 1179443 h 1345095"/>
              <a:gd name="connsiteX2" fmla="*/ 2001079 w 2001079"/>
              <a:gd name="connsiteY2" fmla="*/ 993913 h 1345095"/>
            </a:gdLst>
            <a:ahLst/>
            <a:cxnLst>
              <a:cxn ang="0">
                <a:pos x="connsiteX0" y="connsiteY0"/>
              </a:cxn>
              <a:cxn ang="0">
                <a:pos x="connsiteX1" y="connsiteY1"/>
              </a:cxn>
              <a:cxn ang="0">
                <a:pos x="connsiteX2" y="connsiteY2"/>
              </a:cxn>
            </a:cxnLst>
            <a:rect l="l" t="t" r="r" b="b"/>
            <a:pathLst>
              <a:path w="2001079" h="1345095">
                <a:moveTo>
                  <a:pt x="0" y="0"/>
                </a:moveTo>
                <a:cubicBezTo>
                  <a:pt x="376583" y="506895"/>
                  <a:pt x="753166" y="1013791"/>
                  <a:pt x="1086679" y="1179443"/>
                </a:cubicBezTo>
                <a:cubicBezTo>
                  <a:pt x="1420192" y="1345095"/>
                  <a:pt x="1710635" y="1169504"/>
                  <a:pt x="2001079" y="99391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i="0"/>
          </a:p>
        </p:txBody>
      </p:sp>
      <p:cxnSp>
        <p:nvCxnSpPr>
          <p:cNvPr id="92" name="Straight Connector 91"/>
          <p:cNvCxnSpPr/>
          <p:nvPr/>
        </p:nvCxnSpPr>
        <p:spPr>
          <a:xfrm rot="16200000" flipH="1">
            <a:off x="3352800" y="3922713"/>
            <a:ext cx="762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flipH="1">
            <a:off x="3505200" y="3922713"/>
            <a:ext cx="762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101" name="AutoShape 2" descr="Zig zag"/>
          <p:cNvSpPr>
            <a:spLocks noChangeArrowheads="1"/>
          </p:cNvSpPr>
          <p:nvPr/>
        </p:nvSpPr>
        <p:spPr bwMode="auto">
          <a:xfrm>
            <a:off x="4495800" y="2246313"/>
            <a:ext cx="381000" cy="533400"/>
          </a:xfrm>
          <a:prstGeom prst="cube">
            <a:avLst>
              <a:gd name="adj" fmla="val 51852"/>
            </a:avLst>
          </a:prstGeom>
          <a:pattFill prst="zigZag">
            <a:fgClr>
              <a:srgbClr val="000000"/>
            </a:fgClr>
            <a:bgClr>
              <a:srgbClr val="FFFFFF"/>
            </a:bgClr>
          </a:pattFill>
          <a:ln w="9525">
            <a:noFill/>
            <a:miter lim="800000"/>
            <a:headEnd/>
            <a:tailEnd/>
          </a:ln>
        </p:spPr>
        <p:txBody>
          <a:bodyPr/>
          <a:lstStyle/>
          <a:p>
            <a:endParaRPr lang="en-US" sz="1800" i="0"/>
          </a:p>
        </p:txBody>
      </p:sp>
      <p:sp>
        <p:nvSpPr>
          <p:cNvPr id="43102" name="AutoShape 2" descr="Zig zag"/>
          <p:cNvSpPr>
            <a:spLocks noChangeArrowheads="1"/>
          </p:cNvSpPr>
          <p:nvPr/>
        </p:nvSpPr>
        <p:spPr bwMode="auto">
          <a:xfrm>
            <a:off x="1905000" y="5976938"/>
            <a:ext cx="609600" cy="228600"/>
          </a:xfrm>
          <a:prstGeom prst="cube">
            <a:avLst>
              <a:gd name="adj" fmla="val 51852"/>
            </a:avLst>
          </a:prstGeom>
          <a:pattFill prst="zigZag">
            <a:fgClr>
              <a:srgbClr val="000000"/>
            </a:fgClr>
            <a:bgClr>
              <a:srgbClr val="FFFFFF"/>
            </a:bgClr>
          </a:pattFill>
          <a:ln w="9525">
            <a:noFill/>
            <a:miter lim="800000"/>
            <a:headEnd/>
            <a:tailEnd/>
          </a:ln>
        </p:spPr>
        <p:txBody>
          <a:bodyPr/>
          <a:lstStyle/>
          <a:p>
            <a:endParaRPr lang="en-US" sz="1800" i="0"/>
          </a:p>
        </p:txBody>
      </p:sp>
      <p:sp>
        <p:nvSpPr>
          <p:cNvPr id="43103" name="TextBox 95"/>
          <p:cNvSpPr txBox="1">
            <a:spLocks noChangeArrowheads="1"/>
          </p:cNvSpPr>
          <p:nvPr/>
        </p:nvSpPr>
        <p:spPr bwMode="auto">
          <a:xfrm>
            <a:off x="381000" y="5900738"/>
            <a:ext cx="1600200" cy="339725"/>
          </a:xfrm>
          <a:prstGeom prst="rect">
            <a:avLst/>
          </a:prstGeom>
          <a:solidFill>
            <a:schemeClr val="bg1"/>
          </a:solidFill>
          <a:ln w="9525">
            <a:noFill/>
            <a:miter lim="800000"/>
            <a:headEnd/>
            <a:tailEnd/>
          </a:ln>
        </p:spPr>
        <p:txBody>
          <a:bodyPr>
            <a:spAutoFit/>
          </a:bodyPr>
          <a:lstStyle/>
          <a:p>
            <a:r>
              <a:rPr lang="en-US" sz="1600" i="0">
                <a:latin typeface="Arial Narrow" pitchFamily="34" charset="0"/>
              </a:rPr>
              <a:t>BL contact </a:t>
            </a:r>
          </a:p>
        </p:txBody>
      </p:sp>
      <p:sp>
        <p:nvSpPr>
          <p:cNvPr id="43104" name="AutoShape 3" descr="Dashed upward diagonal"/>
          <p:cNvSpPr>
            <a:spLocks noChangeArrowheads="1"/>
          </p:cNvSpPr>
          <p:nvPr/>
        </p:nvSpPr>
        <p:spPr bwMode="auto">
          <a:xfrm>
            <a:off x="1590675" y="2779713"/>
            <a:ext cx="5572125" cy="381000"/>
          </a:xfrm>
          <a:prstGeom prst="cube">
            <a:avLst>
              <a:gd name="adj" fmla="val 30218"/>
            </a:avLst>
          </a:prstGeom>
          <a:pattFill prst="dashUpDiag">
            <a:fgClr>
              <a:srgbClr val="000000"/>
            </a:fgClr>
            <a:bgClr>
              <a:srgbClr val="FFFFFF"/>
            </a:bgClr>
          </a:pattFill>
          <a:ln w="9525">
            <a:solidFill>
              <a:srgbClr val="000000"/>
            </a:solidFill>
            <a:miter lim="800000"/>
            <a:headEnd/>
            <a:tailEnd/>
          </a:ln>
        </p:spPr>
        <p:txBody>
          <a:bodyPr/>
          <a:lstStyle/>
          <a:p>
            <a:endParaRPr lang="en-US" sz="1800" i="0"/>
          </a:p>
        </p:txBody>
      </p:sp>
      <p:sp>
        <p:nvSpPr>
          <p:cNvPr id="43105" name="AutoShape 3" descr="Dashed upward diagonal"/>
          <p:cNvSpPr>
            <a:spLocks noChangeArrowheads="1"/>
          </p:cNvSpPr>
          <p:nvPr/>
        </p:nvSpPr>
        <p:spPr bwMode="auto">
          <a:xfrm>
            <a:off x="2352675" y="2017713"/>
            <a:ext cx="5572125" cy="381000"/>
          </a:xfrm>
          <a:prstGeom prst="cube">
            <a:avLst>
              <a:gd name="adj" fmla="val 30218"/>
            </a:avLst>
          </a:prstGeom>
          <a:pattFill prst="dashUpDiag">
            <a:fgClr>
              <a:srgbClr val="000000"/>
            </a:fgClr>
            <a:bgClr>
              <a:srgbClr val="FFFFFF"/>
            </a:bgClr>
          </a:pattFill>
          <a:ln w="9525">
            <a:solidFill>
              <a:srgbClr val="000000"/>
            </a:solidFill>
            <a:miter lim="800000"/>
            <a:headEnd/>
            <a:tailEnd/>
          </a:ln>
        </p:spPr>
        <p:txBody>
          <a:bodyPr/>
          <a:lstStyle/>
          <a:p>
            <a:endParaRPr lang="en-US" sz="1800" i="0"/>
          </a:p>
        </p:txBody>
      </p:sp>
      <p:sp>
        <p:nvSpPr>
          <p:cNvPr id="99" name="Freeform 98"/>
          <p:cNvSpPr/>
          <p:nvPr/>
        </p:nvSpPr>
        <p:spPr>
          <a:xfrm>
            <a:off x="3657600" y="1746250"/>
            <a:ext cx="904875" cy="804863"/>
          </a:xfrm>
          <a:custGeom>
            <a:avLst/>
            <a:gdLst>
              <a:gd name="connsiteX0" fmla="*/ 639170 w 639170"/>
              <a:gd name="connsiteY0" fmla="*/ 0 h 873457"/>
              <a:gd name="connsiteX1" fmla="*/ 79612 w 639170"/>
              <a:gd name="connsiteY1" fmla="*/ 204717 h 873457"/>
              <a:gd name="connsiteX2" fmla="*/ 161499 w 639170"/>
              <a:gd name="connsiteY2" fmla="*/ 873457 h 873457"/>
            </a:gdLst>
            <a:ahLst/>
            <a:cxnLst>
              <a:cxn ang="0">
                <a:pos x="connsiteX0" y="connsiteY0"/>
              </a:cxn>
              <a:cxn ang="0">
                <a:pos x="connsiteX1" y="connsiteY1"/>
              </a:cxn>
              <a:cxn ang="0">
                <a:pos x="connsiteX2" y="connsiteY2"/>
              </a:cxn>
            </a:cxnLst>
            <a:rect l="l" t="t" r="r" b="b"/>
            <a:pathLst>
              <a:path w="639170" h="873457">
                <a:moveTo>
                  <a:pt x="639170" y="0"/>
                </a:moveTo>
                <a:cubicBezTo>
                  <a:pt x="399197" y="29570"/>
                  <a:pt x="159224" y="59141"/>
                  <a:pt x="79612" y="204717"/>
                </a:cubicBezTo>
                <a:cubicBezTo>
                  <a:pt x="0" y="350293"/>
                  <a:pt x="80749" y="611875"/>
                  <a:pt x="161499" y="87345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i="0"/>
          </a:p>
        </p:txBody>
      </p:sp>
      <p:sp>
        <p:nvSpPr>
          <p:cNvPr id="43107" name="TextBox 99"/>
          <p:cNvSpPr txBox="1">
            <a:spLocks noChangeArrowheads="1"/>
          </p:cNvSpPr>
          <p:nvPr/>
        </p:nvSpPr>
        <p:spPr bwMode="auto">
          <a:xfrm>
            <a:off x="6477000" y="1636713"/>
            <a:ext cx="1143000" cy="338137"/>
          </a:xfrm>
          <a:prstGeom prst="rect">
            <a:avLst/>
          </a:prstGeom>
          <a:noFill/>
          <a:ln w="9525">
            <a:noFill/>
            <a:miter lim="800000"/>
            <a:headEnd/>
            <a:tailEnd/>
          </a:ln>
        </p:spPr>
        <p:txBody>
          <a:bodyPr>
            <a:spAutoFit/>
          </a:bodyPr>
          <a:lstStyle/>
          <a:p>
            <a:r>
              <a:rPr lang="en-US" sz="1600" i="0">
                <a:latin typeface="Arial Narrow" pitchFamily="34" charset="0"/>
              </a:rPr>
              <a:t>BL</a:t>
            </a:r>
          </a:p>
        </p:txBody>
      </p:sp>
      <p:sp>
        <p:nvSpPr>
          <p:cNvPr id="101" name="Freeform 100"/>
          <p:cNvSpPr/>
          <p:nvPr/>
        </p:nvSpPr>
        <p:spPr>
          <a:xfrm>
            <a:off x="6172200" y="1746250"/>
            <a:ext cx="255588" cy="350838"/>
          </a:xfrm>
          <a:custGeom>
            <a:avLst/>
            <a:gdLst>
              <a:gd name="connsiteX0" fmla="*/ 318052 w 318052"/>
              <a:gd name="connsiteY0" fmla="*/ 72886 h 669234"/>
              <a:gd name="connsiteX1" fmla="*/ 106018 w 318052"/>
              <a:gd name="connsiteY1" fmla="*/ 99391 h 669234"/>
              <a:gd name="connsiteX2" fmla="*/ 0 w 318052"/>
              <a:gd name="connsiteY2" fmla="*/ 669234 h 669234"/>
              <a:gd name="connsiteX3" fmla="*/ 0 w 318052"/>
              <a:gd name="connsiteY3" fmla="*/ 669234 h 669234"/>
            </a:gdLst>
            <a:ahLst/>
            <a:cxnLst>
              <a:cxn ang="0">
                <a:pos x="connsiteX0" y="connsiteY0"/>
              </a:cxn>
              <a:cxn ang="0">
                <a:pos x="connsiteX1" y="connsiteY1"/>
              </a:cxn>
              <a:cxn ang="0">
                <a:pos x="connsiteX2" y="connsiteY2"/>
              </a:cxn>
              <a:cxn ang="0">
                <a:pos x="connsiteX3" y="connsiteY3"/>
              </a:cxn>
            </a:cxnLst>
            <a:rect l="l" t="t" r="r" b="b"/>
            <a:pathLst>
              <a:path w="318052" h="669234">
                <a:moveTo>
                  <a:pt x="318052" y="72886"/>
                </a:moveTo>
                <a:cubicBezTo>
                  <a:pt x="238539" y="36443"/>
                  <a:pt x="159027" y="0"/>
                  <a:pt x="106018" y="99391"/>
                </a:cubicBezTo>
                <a:cubicBezTo>
                  <a:pt x="53009" y="198782"/>
                  <a:pt x="0" y="669234"/>
                  <a:pt x="0" y="669234"/>
                </a:cubicBezTo>
                <a:lnTo>
                  <a:pt x="0" y="669234"/>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i="0"/>
          </a:p>
        </p:txBody>
      </p:sp>
      <p:cxnSp>
        <p:nvCxnSpPr>
          <p:cNvPr id="102" name="Straight Arrow Connector 101"/>
          <p:cNvCxnSpPr/>
          <p:nvPr/>
        </p:nvCxnSpPr>
        <p:spPr>
          <a:xfrm>
            <a:off x="1143000" y="3008313"/>
            <a:ext cx="381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110" name="TextBox 102"/>
          <p:cNvSpPr txBox="1">
            <a:spLocks noChangeArrowheads="1"/>
          </p:cNvSpPr>
          <p:nvPr/>
        </p:nvSpPr>
        <p:spPr bwMode="auto">
          <a:xfrm rot="-2700000">
            <a:off x="2360613" y="3054350"/>
            <a:ext cx="2438400" cy="369888"/>
          </a:xfrm>
          <a:prstGeom prst="rect">
            <a:avLst/>
          </a:prstGeom>
          <a:noFill/>
          <a:ln w="9525">
            <a:noFill/>
            <a:miter lim="800000"/>
            <a:headEnd/>
            <a:tailEnd/>
          </a:ln>
        </p:spPr>
        <p:txBody>
          <a:bodyPr>
            <a:spAutoFit/>
          </a:bodyPr>
          <a:lstStyle/>
          <a:p>
            <a:r>
              <a:rPr lang="en-US" sz="1800" i="0">
                <a:solidFill>
                  <a:schemeClr val="bg1"/>
                </a:solidFill>
              </a:rPr>
              <a:t>WL current</a:t>
            </a:r>
          </a:p>
        </p:txBody>
      </p:sp>
      <p:sp>
        <p:nvSpPr>
          <p:cNvPr id="43111" name="TextBox 103"/>
          <p:cNvSpPr txBox="1">
            <a:spLocks noChangeArrowheads="1"/>
          </p:cNvSpPr>
          <p:nvPr/>
        </p:nvSpPr>
        <p:spPr bwMode="auto">
          <a:xfrm>
            <a:off x="304800" y="2703513"/>
            <a:ext cx="990600" cy="646112"/>
          </a:xfrm>
          <a:prstGeom prst="rect">
            <a:avLst/>
          </a:prstGeom>
          <a:noFill/>
          <a:ln w="9525">
            <a:noFill/>
            <a:miter lim="800000"/>
            <a:headEnd/>
            <a:tailEnd/>
          </a:ln>
        </p:spPr>
        <p:txBody>
          <a:bodyPr>
            <a:spAutoFit/>
          </a:bodyPr>
          <a:lstStyle/>
          <a:p>
            <a:r>
              <a:rPr lang="en-US" sz="1800" i="0"/>
              <a:t>BL current</a:t>
            </a:r>
          </a:p>
        </p:txBody>
      </p:sp>
      <p:sp>
        <p:nvSpPr>
          <p:cNvPr id="43112" name="TextBox 104"/>
          <p:cNvSpPr txBox="1">
            <a:spLocks noChangeArrowheads="1"/>
          </p:cNvSpPr>
          <p:nvPr/>
        </p:nvSpPr>
        <p:spPr bwMode="auto">
          <a:xfrm>
            <a:off x="7315200" y="5595938"/>
            <a:ext cx="1143000" cy="339725"/>
          </a:xfrm>
          <a:prstGeom prst="rect">
            <a:avLst/>
          </a:prstGeom>
          <a:solidFill>
            <a:schemeClr val="bg1"/>
          </a:solidFill>
          <a:ln w="9525">
            <a:noFill/>
            <a:miter lim="800000"/>
            <a:headEnd/>
            <a:tailEnd/>
          </a:ln>
        </p:spPr>
        <p:txBody>
          <a:bodyPr>
            <a:spAutoFit/>
          </a:bodyPr>
          <a:lstStyle/>
          <a:p>
            <a:r>
              <a:rPr lang="en-US" sz="1600" i="0">
                <a:latin typeface="Arial Narrow" pitchFamily="34" charset="0"/>
              </a:rPr>
              <a:t>BL</a:t>
            </a:r>
          </a:p>
        </p:txBody>
      </p:sp>
      <p:sp>
        <p:nvSpPr>
          <p:cNvPr id="43113" name="AutoShape 3" descr="Dashed upward diagonal"/>
          <p:cNvSpPr>
            <a:spLocks noChangeArrowheads="1"/>
          </p:cNvSpPr>
          <p:nvPr/>
        </p:nvSpPr>
        <p:spPr bwMode="auto">
          <a:xfrm>
            <a:off x="8077200" y="5519738"/>
            <a:ext cx="466725" cy="381000"/>
          </a:xfrm>
          <a:prstGeom prst="cube">
            <a:avLst>
              <a:gd name="adj" fmla="val 58875"/>
            </a:avLst>
          </a:prstGeom>
          <a:pattFill prst="dashUpDiag">
            <a:fgClr>
              <a:srgbClr val="000000"/>
            </a:fgClr>
            <a:bgClr>
              <a:srgbClr val="FFFFFF"/>
            </a:bgClr>
          </a:pattFill>
          <a:ln w="9525">
            <a:solidFill>
              <a:srgbClr val="000000"/>
            </a:solidFill>
            <a:miter lim="800000"/>
            <a:headEnd/>
            <a:tailEnd/>
          </a:ln>
        </p:spPr>
        <p:txBody>
          <a:bodyPr/>
          <a:lstStyle/>
          <a:p>
            <a:endParaRPr lang="en-US" sz="1800" i="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308750" y="247650"/>
            <a:ext cx="9060873" cy="1143000"/>
          </a:xfrm>
        </p:spPr>
        <p:txBody>
          <a:bodyPr/>
          <a:lstStyle/>
          <a:p>
            <a:pPr algn="l"/>
            <a:r>
              <a:rPr lang="en-US" sz="2800" b="1" i="1" dirty="0" smtClean="0"/>
              <a:t>Layer Transfer Technology </a:t>
            </a:r>
            <a:r>
              <a:rPr lang="en-US" sz="2800" b="1" i="1" dirty="0" smtClean="0"/>
              <a:t/>
            </a:r>
            <a:br>
              <a:rPr lang="en-US" sz="2800" b="1" i="1" dirty="0" smtClean="0"/>
            </a:br>
            <a:r>
              <a:rPr lang="en-US" sz="2000" b="1" i="1" dirty="0" smtClean="0"/>
              <a:t>(</a:t>
            </a:r>
            <a:r>
              <a:rPr lang="en-US" sz="2000" b="1" i="1" dirty="0" smtClean="0"/>
              <a:t>or “Ion-Cut” / “Smart-Cut</a:t>
            </a:r>
            <a:r>
              <a:rPr lang="en-US" sz="2000" b="1" i="1" dirty="0" smtClean="0"/>
              <a:t>”)</a:t>
            </a:r>
            <a:r>
              <a:rPr lang="en-US" sz="2800" b="1" i="1" dirty="0" smtClean="0">
                <a:sym typeface="Wingdings" pitchFamily="2" charset="2"/>
              </a:rPr>
              <a:t> </a:t>
            </a:r>
            <a:r>
              <a:rPr lang="en-US" sz="2800" b="1" i="1" dirty="0" smtClean="0">
                <a:sym typeface="Wingdings" pitchFamily="2" charset="2"/>
              </a:rPr>
              <a:t>The Technology Behind SOI </a:t>
            </a:r>
            <a:endParaRPr lang="en-US" sz="2800" b="1" i="1" dirty="0" smtClean="0"/>
          </a:p>
        </p:txBody>
      </p:sp>
      <p:sp>
        <p:nvSpPr>
          <p:cNvPr id="11" name="Rectangle 10"/>
          <p:cNvSpPr/>
          <p:nvPr/>
        </p:nvSpPr>
        <p:spPr>
          <a:xfrm>
            <a:off x="304800" y="2514600"/>
            <a:ext cx="1371600" cy="5334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51204" name="TextBox 11"/>
          <p:cNvSpPr txBox="1">
            <a:spLocks noChangeArrowheads="1"/>
          </p:cNvSpPr>
          <p:nvPr/>
        </p:nvSpPr>
        <p:spPr bwMode="auto">
          <a:xfrm>
            <a:off x="762000" y="2667000"/>
            <a:ext cx="630238" cy="338138"/>
          </a:xfrm>
          <a:prstGeom prst="rect">
            <a:avLst/>
          </a:prstGeom>
          <a:solidFill>
            <a:schemeClr val="bg1"/>
          </a:solidFill>
          <a:ln w="9525">
            <a:noFill/>
            <a:miter lim="800000"/>
            <a:headEnd/>
            <a:tailEnd/>
          </a:ln>
        </p:spPr>
        <p:txBody>
          <a:bodyPr>
            <a:spAutoFit/>
          </a:bodyPr>
          <a:lstStyle/>
          <a:p>
            <a:r>
              <a:rPr lang="en-US" sz="1600" b="1" i="0">
                <a:latin typeface="Arial Narrow" pitchFamily="34" charset="0"/>
              </a:rPr>
              <a:t>p- Si</a:t>
            </a:r>
          </a:p>
        </p:txBody>
      </p:sp>
      <p:sp>
        <p:nvSpPr>
          <p:cNvPr id="29" name="Rectangle 28"/>
          <p:cNvSpPr/>
          <p:nvPr/>
        </p:nvSpPr>
        <p:spPr>
          <a:xfrm>
            <a:off x="304800" y="2286000"/>
            <a:ext cx="1371600" cy="2286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i="0" dirty="0">
                <a:solidFill>
                  <a:schemeClr val="tx1"/>
                </a:solidFill>
                <a:latin typeface="Arial Narrow" pitchFamily="34" charset="0"/>
              </a:rPr>
              <a:t>Oxide</a:t>
            </a:r>
            <a:endParaRPr lang="en-US" sz="1600" i="0" baseline="-25000" dirty="0">
              <a:solidFill>
                <a:schemeClr val="tx1"/>
              </a:solidFill>
              <a:latin typeface="Arial Narrow" pitchFamily="34" charset="0"/>
            </a:endParaRPr>
          </a:p>
        </p:txBody>
      </p:sp>
      <p:cxnSp>
        <p:nvCxnSpPr>
          <p:cNvPr id="31" name="Straight Arrow Connector 30"/>
          <p:cNvCxnSpPr/>
          <p:nvPr/>
        </p:nvCxnSpPr>
        <p:spPr>
          <a:xfrm>
            <a:off x="1981200" y="358140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38400" y="3475038"/>
            <a:ext cx="1371600" cy="5334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51208" name="TextBox 32"/>
          <p:cNvSpPr txBox="1">
            <a:spLocks noChangeArrowheads="1"/>
          </p:cNvSpPr>
          <p:nvPr/>
        </p:nvSpPr>
        <p:spPr bwMode="auto">
          <a:xfrm>
            <a:off x="2895600" y="3627438"/>
            <a:ext cx="609600" cy="338137"/>
          </a:xfrm>
          <a:prstGeom prst="rect">
            <a:avLst/>
          </a:prstGeom>
          <a:solidFill>
            <a:schemeClr val="bg1"/>
          </a:solidFill>
          <a:ln w="9525">
            <a:noFill/>
            <a:miter lim="800000"/>
            <a:headEnd/>
            <a:tailEnd/>
          </a:ln>
        </p:spPr>
        <p:txBody>
          <a:bodyPr>
            <a:spAutoFit/>
          </a:bodyPr>
          <a:lstStyle/>
          <a:p>
            <a:r>
              <a:rPr lang="en-US" sz="1600" b="1" i="0">
                <a:latin typeface="Arial Narrow" pitchFamily="34" charset="0"/>
              </a:rPr>
              <a:t>p- Si</a:t>
            </a:r>
          </a:p>
        </p:txBody>
      </p:sp>
      <p:sp>
        <p:nvSpPr>
          <p:cNvPr id="34" name="Rectangle 33"/>
          <p:cNvSpPr/>
          <p:nvPr/>
        </p:nvSpPr>
        <p:spPr>
          <a:xfrm>
            <a:off x="2438400" y="3276600"/>
            <a:ext cx="1371600" cy="19843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i="0" dirty="0">
                <a:solidFill>
                  <a:schemeClr val="tx1"/>
                </a:solidFill>
                <a:latin typeface="Arial Narrow" pitchFamily="34" charset="0"/>
              </a:rPr>
              <a:t>Oxide</a:t>
            </a:r>
            <a:endParaRPr lang="en-US" sz="1600" i="0" baseline="-25000" dirty="0">
              <a:solidFill>
                <a:schemeClr val="tx1"/>
              </a:solidFill>
              <a:latin typeface="Arial Narrow" pitchFamily="34" charset="0"/>
            </a:endParaRPr>
          </a:p>
        </p:txBody>
      </p:sp>
      <p:cxnSp>
        <p:nvCxnSpPr>
          <p:cNvPr id="36" name="Straight Connector 35"/>
          <p:cNvCxnSpPr/>
          <p:nvPr/>
        </p:nvCxnSpPr>
        <p:spPr>
          <a:xfrm>
            <a:off x="2362200" y="3551238"/>
            <a:ext cx="1828800" cy="158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2362201" y="3092450"/>
            <a:ext cx="3048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590007" y="3093244"/>
            <a:ext cx="3048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2820194" y="3093244"/>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3047207" y="3093244"/>
            <a:ext cx="3048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3276601" y="3092450"/>
            <a:ext cx="3048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3504407" y="3093244"/>
            <a:ext cx="3048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217" name="TextBox 46"/>
          <p:cNvSpPr txBox="1">
            <a:spLocks noChangeArrowheads="1"/>
          </p:cNvSpPr>
          <p:nvPr/>
        </p:nvSpPr>
        <p:spPr bwMode="auto">
          <a:xfrm>
            <a:off x="3810000" y="3398838"/>
            <a:ext cx="457200" cy="338137"/>
          </a:xfrm>
          <a:prstGeom prst="rect">
            <a:avLst/>
          </a:prstGeom>
          <a:noFill/>
          <a:ln w="9525">
            <a:noFill/>
            <a:miter lim="800000"/>
            <a:headEnd/>
            <a:tailEnd/>
          </a:ln>
        </p:spPr>
        <p:txBody>
          <a:bodyPr>
            <a:spAutoFit/>
          </a:bodyPr>
          <a:lstStyle/>
          <a:p>
            <a:r>
              <a:rPr lang="en-US" sz="1600" i="0"/>
              <a:t>H</a:t>
            </a:r>
          </a:p>
        </p:txBody>
      </p:sp>
      <p:sp>
        <p:nvSpPr>
          <p:cNvPr id="48" name="Content Placeholder 2"/>
          <p:cNvSpPr txBox="1">
            <a:spLocks/>
          </p:cNvSpPr>
          <p:nvPr/>
        </p:nvSpPr>
        <p:spPr bwMode="auto">
          <a:xfrm>
            <a:off x="533400" y="3017838"/>
            <a:ext cx="2133600" cy="563562"/>
          </a:xfrm>
          <a:prstGeom prst="rect">
            <a:avLst/>
          </a:prstGeom>
          <a:noFill/>
          <a:ln w="9525">
            <a:noFill/>
            <a:miter lim="800000"/>
            <a:headEnd/>
            <a:tailEnd/>
          </a:ln>
        </p:spPr>
        <p:txBody>
          <a:bodyPr/>
          <a:lstStyle/>
          <a:p>
            <a:pPr marL="342900" indent="-342900" eaLnBrk="0" hangingPunct="0">
              <a:lnSpc>
                <a:spcPct val="150000"/>
              </a:lnSpc>
              <a:spcBef>
                <a:spcPts val="0"/>
              </a:spcBef>
              <a:buClr>
                <a:srgbClr val="66FF33"/>
              </a:buClr>
              <a:buFont typeface="Arial" pitchFamily="34" charset="0"/>
              <a:buNone/>
              <a:defRPr/>
            </a:pPr>
            <a:r>
              <a:rPr lang="en-US" sz="1600" i="0" kern="0" dirty="0">
                <a:latin typeface="Arial Narrow" pitchFamily="34" charset="0"/>
                <a:cs typeface="+mn-cs"/>
              </a:rPr>
              <a:t>Top layer</a:t>
            </a:r>
          </a:p>
        </p:txBody>
      </p:sp>
      <p:sp>
        <p:nvSpPr>
          <p:cNvPr id="49" name="Content Placeholder 2"/>
          <p:cNvSpPr txBox="1">
            <a:spLocks/>
          </p:cNvSpPr>
          <p:nvPr/>
        </p:nvSpPr>
        <p:spPr bwMode="auto">
          <a:xfrm>
            <a:off x="533400" y="5456238"/>
            <a:ext cx="1676400" cy="563562"/>
          </a:xfrm>
          <a:prstGeom prst="rect">
            <a:avLst/>
          </a:prstGeom>
          <a:noFill/>
          <a:ln w="9525">
            <a:noFill/>
            <a:miter lim="800000"/>
            <a:headEnd/>
            <a:tailEnd/>
          </a:ln>
        </p:spPr>
        <p:txBody>
          <a:bodyPr/>
          <a:lstStyle/>
          <a:p>
            <a:pPr marL="342900" indent="-342900" eaLnBrk="0" hangingPunct="0">
              <a:lnSpc>
                <a:spcPct val="150000"/>
              </a:lnSpc>
              <a:spcBef>
                <a:spcPts val="0"/>
              </a:spcBef>
              <a:buClr>
                <a:srgbClr val="66FF33"/>
              </a:buClr>
              <a:buFont typeface="Arial" pitchFamily="34" charset="0"/>
              <a:buNone/>
              <a:defRPr/>
            </a:pPr>
            <a:r>
              <a:rPr lang="en-US" sz="1800" i="0" kern="0" dirty="0">
                <a:latin typeface="Arial Narrow" pitchFamily="34" charset="0"/>
                <a:cs typeface="+mn-cs"/>
              </a:rPr>
              <a:t>Bottom layer</a:t>
            </a:r>
          </a:p>
        </p:txBody>
      </p:sp>
      <p:sp>
        <p:nvSpPr>
          <p:cNvPr id="50" name="Rectangle 49"/>
          <p:cNvSpPr/>
          <p:nvPr/>
        </p:nvSpPr>
        <p:spPr>
          <a:xfrm>
            <a:off x="4724400" y="4038600"/>
            <a:ext cx="1354138" cy="2286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i="0" dirty="0">
                <a:solidFill>
                  <a:schemeClr val="tx1"/>
                </a:solidFill>
                <a:latin typeface="Arial Narrow" pitchFamily="34" charset="0"/>
              </a:rPr>
              <a:t>Oxide</a:t>
            </a:r>
            <a:endParaRPr lang="en-US" sz="1600" i="0" baseline="-25000" dirty="0">
              <a:solidFill>
                <a:schemeClr val="tx1"/>
              </a:solidFill>
              <a:latin typeface="Arial Narrow" pitchFamily="34" charset="0"/>
            </a:endParaRPr>
          </a:p>
        </p:txBody>
      </p:sp>
      <p:grpSp>
        <p:nvGrpSpPr>
          <p:cNvPr id="51221" name="Group 50"/>
          <p:cNvGrpSpPr>
            <a:grpSpLocks/>
          </p:cNvGrpSpPr>
          <p:nvPr/>
        </p:nvGrpSpPr>
        <p:grpSpPr bwMode="auto">
          <a:xfrm>
            <a:off x="4800600" y="4267200"/>
            <a:ext cx="1295400" cy="1066800"/>
            <a:chOff x="914400" y="2590800"/>
            <a:chExt cx="1295400" cy="989052"/>
          </a:xfrm>
        </p:grpSpPr>
        <p:sp>
          <p:nvSpPr>
            <p:cNvPr id="52" name="Rectangle 51"/>
            <p:cNvSpPr/>
            <p:nvPr/>
          </p:nvSpPr>
          <p:spPr>
            <a:xfrm>
              <a:off x="914400" y="2818930"/>
              <a:ext cx="457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53" name="Rectangle 52"/>
            <p:cNvSpPr/>
            <p:nvPr/>
          </p:nvSpPr>
          <p:spPr>
            <a:xfrm flipH="1">
              <a:off x="1219200" y="2895464"/>
              <a:ext cx="46038" cy="1530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54" name="Rectangle 53"/>
            <p:cNvSpPr/>
            <p:nvPr/>
          </p:nvSpPr>
          <p:spPr>
            <a:xfrm>
              <a:off x="1524000" y="2590800"/>
              <a:ext cx="5334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55" name="Rectangle 54"/>
            <p:cNvSpPr/>
            <p:nvPr/>
          </p:nvSpPr>
          <p:spPr>
            <a:xfrm>
              <a:off x="990600" y="2590800"/>
              <a:ext cx="1524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56" name="Rectangle 55"/>
            <p:cNvSpPr/>
            <p:nvPr/>
          </p:nvSpPr>
          <p:spPr>
            <a:xfrm flipH="1">
              <a:off x="1935163" y="2590800"/>
              <a:ext cx="46037" cy="4577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57" name="Rectangle 56"/>
            <p:cNvSpPr/>
            <p:nvPr/>
          </p:nvSpPr>
          <p:spPr>
            <a:xfrm>
              <a:off x="1295400" y="2590800"/>
              <a:ext cx="76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58" name="Rectangle 57"/>
            <p:cNvSpPr/>
            <p:nvPr/>
          </p:nvSpPr>
          <p:spPr>
            <a:xfrm>
              <a:off x="1524000" y="2590800"/>
              <a:ext cx="76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pic>
          <p:nvPicPr>
            <p:cNvPr id="51229" name="Picture 4"/>
            <p:cNvPicPr>
              <a:picLocks noChangeAspect="1" noChangeArrowheads="1"/>
            </p:cNvPicPr>
            <p:nvPr/>
          </p:nvPicPr>
          <p:blipFill>
            <a:blip r:embed="rId2"/>
            <a:srcRect/>
            <a:stretch>
              <a:fillRect/>
            </a:stretch>
          </p:blipFill>
          <p:spPr bwMode="auto">
            <a:xfrm>
              <a:off x="914400" y="3048001"/>
              <a:ext cx="1295400" cy="531851"/>
            </a:xfrm>
            <a:prstGeom prst="rect">
              <a:avLst/>
            </a:prstGeom>
            <a:noFill/>
            <a:ln w="9525">
              <a:noFill/>
              <a:miter lim="800000"/>
              <a:headEnd/>
              <a:tailEnd/>
            </a:ln>
          </p:spPr>
        </p:pic>
        <p:sp>
          <p:nvSpPr>
            <p:cNvPr id="60" name="Rectangle 59"/>
            <p:cNvSpPr/>
            <p:nvPr/>
          </p:nvSpPr>
          <p:spPr>
            <a:xfrm>
              <a:off x="1676400" y="2818930"/>
              <a:ext cx="76200" cy="381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61" name="Rectangle 60"/>
            <p:cNvSpPr/>
            <p:nvPr/>
          </p:nvSpPr>
          <p:spPr>
            <a:xfrm>
              <a:off x="1600200" y="2818930"/>
              <a:ext cx="304800" cy="912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62" name="Rectangle 61"/>
            <p:cNvSpPr/>
            <p:nvPr/>
          </p:nvSpPr>
          <p:spPr>
            <a:xfrm>
              <a:off x="1447800" y="2818930"/>
              <a:ext cx="76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63" name="Rectangle 62"/>
            <p:cNvSpPr/>
            <p:nvPr/>
          </p:nvSpPr>
          <p:spPr>
            <a:xfrm>
              <a:off x="2057400" y="2818930"/>
              <a:ext cx="76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64" name="Rectangle 63"/>
            <p:cNvSpPr/>
            <p:nvPr/>
          </p:nvSpPr>
          <p:spPr>
            <a:xfrm>
              <a:off x="2057400" y="2590800"/>
              <a:ext cx="76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grpSp>
      <p:sp>
        <p:nvSpPr>
          <p:cNvPr id="67" name="Content Placeholder 2"/>
          <p:cNvSpPr txBox="1">
            <a:spLocks/>
          </p:cNvSpPr>
          <p:nvPr/>
        </p:nvSpPr>
        <p:spPr bwMode="auto">
          <a:xfrm>
            <a:off x="2362200" y="1722438"/>
            <a:ext cx="1676400" cy="563562"/>
          </a:xfrm>
          <a:prstGeom prst="rect">
            <a:avLst/>
          </a:prstGeom>
          <a:noFill/>
          <a:ln w="9525">
            <a:noFill/>
            <a:miter lim="800000"/>
            <a:headEnd/>
            <a:tailEnd/>
          </a:ln>
        </p:spPr>
        <p:txBody>
          <a:bodyPr/>
          <a:lstStyle/>
          <a:p>
            <a:pPr marL="342900" indent="-342900" algn="ctr" eaLnBrk="0" hangingPunct="0">
              <a:lnSpc>
                <a:spcPct val="150000"/>
              </a:lnSpc>
              <a:spcBef>
                <a:spcPts val="0"/>
              </a:spcBef>
              <a:buClr>
                <a:srgbClr val="66FF33"/>
              </a:buClr>
              <a:buFont typeface="Arial" pitchFamily="34" charset="0"/>
              <a:buNone/>
              <a:defRPr/>
            </a:pPr>
            <a:r>
              <a:rPr lang="en-US" sz="1600" i="0" u="sng" kern="0" dirty="0">
                <a:latin typeface="Arial Narrow" pitchFamily="34" charset="0"/>
                <a:cs typeface="+mn-cs"/>
              </a:rPr>
              <a:t>Hydrogen implant </a:t>
            </a:r>
          </a:p>
          <a:p>
            <a:pPr marL="342900" indent="-342900" algn="ctr" eaLnBrk="0" hangingPunct="0">
              <a:lnSpc>
                <a:spcPct val="150000"/>
              </a:lnSpc>
              <a:spcBef>
                <a:spcPts val="0"/>
              </a:spcBef>
              <a:buClr>
                <a:srgbClr val="66FF33"/>
              </a:buClr>
              <a:buFont typeface="Arial" pitchFamily="34" charset="0"/>
              <a:buNone/>
              <a:defRPr/>
            </a:pPr>
            <a:r>
              <a:rPr lang="en-US" sz="1600" i="0" u="sng" kern="0" dirty="0">
                <a:latin typeface="Arial Narrow" pitchFamily="34" charset="0"/>
                <a:cs typeface="+mn-cs"/>
              </a:rPr>
              <a:t>of top layer</a:t>
            </a:r>
          </a:p>
        </p:txBody>
      </p:sp>
      <p:sp>
        <p:nvSpPr>
          <p:cNvPr id="79" name="Content Placeholder 2"/>
          <p:cNvSpPr txBox="1">
            <a:spLocks/>
          </p:cNvSpPr>
          <p:nvPr/>
        </p:nvSpPr>
        <p:spPr bwMode="auto">
          <a:xfrm>
            <a:off x="4419600" y="1722438"/>
            <a:ext cx="1905000" cy="563562"/>
          </a:xfrm>
          <a:prstGeom prst="rect">
            <a:avLst/>
          </a:prstGeom>
          <a:noFill/>
          <a:ln w="9525">
            <a:noFill/>
            <a:miter lim="800000"/>
            <a:headEnd/>
            <a:tailEnd/>
          </a:ln>
        </p:spPr>
        <p:txBody>
          <a:bodyPr/>
          <a:lstStyle/>
          <a:p>
            <a:pPr marL="342900" indent="-342900" algn="ctr" eaLnBrk="0" hangingPunct="0">
              <a:lnSpc>
                <a:spcPct val="150000"/>
              </a:lnSpc>
              <a:spcBef>
                <a:spcPts val="0"/>
              </a:spcBef>
              <a:buClr>
                <a:srgbClr val="66FF33"/>
              </a:buClr>
              <a:buFont typeface="Arial" pitchFamily="34" charset="0"/>
              <a:buNone/>
              <a:defRPr/>
            </a:pPr>
            <a:r>
              <a:rPr lang="en-US" sz="1600" i="0" u="sng" kern="0" dirty="0">
                <a:latin typeface="Arial Narrow" pitchFamily="34" charset="0"/>
                <a:cs typeface="+mn-cs"/>
              </a:rPr>
              <a:t>Flip top layer and </a:t>
            </a:r>
          </a:p>
          <a:p>
            <a:pPr marL="342900" indent="-342900" algn="ctr" eaLnBrk="0" hangingPunct="0">
              <a:lnSpc>
                <a:spcPct val="150000"/>
              </a:lnSpc>
              <a:spcBef>
                <a:spcPts val="0"/>
              </a:spcBef>
              <a:buClr>
                <a:srgbClr val="66FF33"/>
              </a:buClr>
              <a:buFont typeface="Arial" pitchFamily="34" charset="0"/>
              <a:buNone/>
              <a:defRPr/>
            </a:pPr>
            <a:r>
              <a:rPr lang="en-US" sz="1600" i="0" u="sng" kern="0" dirty="0">
                <a:latin typeface="Arial Narrow" pitchFamily="34" charset="0"/>
                <a:cs typeface="+mn-cs"/>
              </a:rPr>
              <a:t>bond to bottom layer</a:t>
            </a:r>
          </a:p>
        </p:txBody>
      </p:sp>
      <p:sp>
        <p:nvSpPr>
          <p:cNvPr id="80" name="Rectangle 79"/>
          <p:cNvSpPr/>
          <p:nvPr/>
        </p:nvSpPr>
        <p:spPr>
          <a:xfrm>
            <a:off x="4724400" y="3810000"/>
            <a:ext cx="1363663" cy="2286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i="0" dirty="0">
                <a:solidFill>
                  <a:schemeClr val="tx1"/>
                </a:solidFill>
                <a:latin typeface="Arial Narrow" pitchFamily="34" charset="0"/>
              </a:rPr>
              <a:t>Oxide</a:t>
            </a:r>
            <a:endParaRPr lang="en-US" sz="1600" i="0" baseline="-25000" dirty="0">
              <a:solidFill>
                <a:schemeClr val="tx1"/>
              </a:solidFill>
              <a:latin typeface="Arial Narrow" pitchFamily="34" charset="0"/>
            </a:endParaRPr>
          </a:p>
        </p:txBody>
      </p:sp>
      <p:sp>
        <p:nvSpPr>
          <p:cNvPr id="81" name="Rectangle 80"/>
          <p:cNvSpPr/>
          <p:nvPr/>
        </p:nvSpPr>
        <p:spPr>
          <a:xfrm>
            <a:off x="4724400" y="3276600"/>
            <a:ext cx="1363663" cy="5334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51239" name="TextBox 81"/>
          <p:cNvSpPr txBox="1">
            <a:spLocks noChangeArrowheads="1"/>
          </p:cNvSpPr>
          <p:nvPr/>
        </p:nvSpPr>
        <p:spPr bwMode="auto">
          <a:xfrm>
            <a:off x="5156200" y="3327400"/>
            <a:ext cx="546100" cy="338138"/>
          </a:xfrm>
          <a:prstGeom prst="rect">
            <a:avLst/>
          </a:prstGeom>
          <a:solidFill>
            <a:schemeClr val="bg1"/>
          </a:solidFill>
          <a:ln w="9525">
            <a:noFill/>
            <a:miter lim="800000"/>
            <a:headEnd/>
            <a:tailEnd/>
          </a:ln>
        </p:spPr>
        <p:txBody>
          <a:bodyPr>
            <a:spAutoFit/>
          </a:bodyPr>
          <a:lstStyle/>
          <a:p>
            <a:r>
              <a:rPr lang="en-US" sz="1600" b="1" i="0">
                <a:latin typeface="Arial Narrow" pitchFamily="34" charset="0"/>
              </a:rPr>
              <a:t>p- Si</a:t>
            </a:r>
          </a:p>
        </p:txBody>
      </p:sp>
      <p:cxnSp>
        <p:nvCxnSpPr>
          <p:cNvPr id="83" name="Straight Connector 82"/>
          <p:cNvCxnSpPr/>
          <p:nvPr/>
        </p:nvCxnSpPr>
        <p:spPr>
          <a:xfrm>
            <a:off x="4648200" y="3703638"/>
            <a:ext cx="1636713" cy="3175"/>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381000" y="4038600"/>
            <a:ext cx="1512888" cy="2286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i="0" dirty="0">
                <a:solidFill>
                  <a:schemeClr val="tx1"/>
                </a:solidFill>
                <a:latin typeface="Arial Narrow" pitchFamily="34" charset="0"/>
              </a:rPr>
              <a:t>Oxide</a:t>
            </a:r>
            <a:endParaRPr lang="en-US" sz="1600" i="0" baseline="-25000" dirty="0">
              <a:solidFill>
                <a:schemeClr val="tx1"/>
              </a:solidFill>
              <a:latin typeface="Arial Narrow" pitchFamily="34" charset="0"/>
            </a:endParaRPr>
          </a:p>
        </p:txBody>
      </p:sp>
      <p:grpSp>
        <p:nvGrpSpPr>
          <p:cNvPr id="51242" name="Group 84"/>
          <p:cNvGrpSpPr>
            <a:grpSpLocks/>
          </p:cNvGrpSpPr>
          <p:nvPr/>
        </p:nvGrpSpPr>
        <p:grpSpPr bwMode="auto">
          <a:xfrm>
            <a:off x="457200" y="4267200"/>
            <a:ext cx="1447800" cy="1066800"/>
            <a:chOff x="914400" y="2590800"/>
            <a:chExt cx="1295400" cy="989052"/>
          </a:xfrm>
        </p:grpSpPr>
        <p:sp>
          <p:nvSpPr>
            <p:cNvPr id="86" name="Rectangle 85"/>
            <p:cNvSpPr/>
            <p:nvPr/>
          </p:nvSpPr>
          <p:spPr>
            <a:xfrm>
              <a:off x="914400" y="2818930"/>
              <a:ext cx="457367"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87" name="Rectangle 86"/>
            <p:cNvSpPr/>
            <p:nvPr/>
          </p:nvSpPr>
          <p:spPr>
            <a:xfrm flipH="1">
              <a:off x="1219785" y="2895464"/>
              <a:ext cx="45453" cy="1530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88" name="Rectangle 87"/>
            <p:cNvSpPr/>
            <p:nvPr/>
          </p:nvSpPr>
          <p:spPr>
            <a:xfrm>
              <a:off x="1523750" y="2590800"/>
              <a:ext cx="534068"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89" name="Rectangle 88"/>
            <p:cNvSpPr/>
            <p:nvPr/>
          </p:nvSpPr>
          <p:spPr>
            <a:xfrm>
              <a:off x="991101" y="2590800"/>
              <a:ext cx="151983"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90" name="Rectangle 89"/>
            <p:cNvSpPr/>
            <p:nvPr/>
          </p:nvSpPr>
          <p:spPr>
            <a:xfrm flipH="1">
              <a:off x="1935664" y="2590800"/>
              <a:ext cx="45453" cy="4577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91" name="Rectangle 90"/>
            <p:cNvSpPr/>
            <p:nvPr/>
          </p:nvSpPr>
          <p:spPr>
            <a:xfrm>
              <a:off x="1295066" y="2590800"/>
              <a:ext cx="76701"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92" name="Rectangle 91"/>
            <p:cNvSpPr/>
            <p:nvPr/>
          </p:nvSpPr>
          <p:spPr>
            <a:xfrm>
              <a:off x="1523750" y="2590800"/>
              <a:ext cx="76701"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pic>
          <p:nvPicPr>
            <p:cNvPr id="51250" name="Picture 4"/>
            <p:cNvPicPr>
              <a:picLocks noChangeAspect="1" noChangeArrowheads="1"/>
            </p:cNvPicPr>
            <p:nvPr/>
          </p:nvPicPr>
          <p:blipFill>
            <a:blip r:embed="rId2"/>
            <a:srcRect/>
            <a:stretch>
              <a:fillRect/>
            </a:stretch>
          </p:blipFill>
          <p:spPr bwMode="auto">
            <a:xfrm>
              <a:off x="914400" y="3048001"/>
              <a:ext cx="1295400" cy="531851"/>
            </a:xfrm>
            <a:prstGeom prst="rect">
              <a:avLst/>
            </a:prstGeom>
            <a:noFill/>
            <a:ln w="9525">
              <a:noFill/>
              <a:miter lim="800000"/>
              <a:headEnd/>
              <a:tailEnd/>
            </a:ln>
          </p:spPr>
        </p:pic>
        <p:sp>
          <p:nvSpPr>
            <p:cNvPr id="94" name="Rectangle 93"/>
            <p:cNvSpPr/>
            <p:nvPr/>
          </p:nvSpPr>
          <p:spPr>
            <a:xfrm>
              <a:off x="1675732" y="2818930"/>
              <a:ext cx="76701" cy="381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95" name="Rectangle 94"/>
            <p:cNvSpPr/>
            <p:nvPr/>
          </p:nvSpPr>
          <p:spPr>
            <a:xfrm>
              <a:off x="1600451" y="2818930"/>
              <a:ext cx="303964" cy="912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96" name="Rectangle 95"/>
            <p:cNvSpPr/>
            <p:nvPr/>
          </p:nvSpPr>
          <p:spPr>
            <a:xfrm>
              <a:off x="1448468" y="2818930"/>
              <a:ext cx="75281"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97" name="Rectangle 96"/>
            <p:cNvSpPr/>
            <p:nvPr/>
          </p:nvSpPr>
          <p:spPr>
            <a:xfrm>
              <a:off x="2057818" y="2818930"/>
              <a:ext cx="7528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98" name="Rectangle 97"/>
            <p:cNvSpPr/>
            <p:nvPr/>
          </p:nvSpPr>
          <p:spPr>
            <a:xfrm>
              <a:off x="2057818" y="2590800"/>
              <a:ext cx="7528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grpSp>
      <p:sp>
        <p:nvSpPr>
          <p:cNvPr id="51256" name="TextBox 99"/>
          <p:cNvSpPr txBox="1">
            <a:spLocks noChangeArrowheads="1"/>
          </p:cNvSpPr>
          <p:nvPr/>
        </p:nvSpPr>
        <p:spPr bwMode="auto">
          <a:xfrm>
            <a:off x="6096000" y="3551238"/>
            <a:ext cx="457200" cy="338137"/>
          </a:xfrm>
          <a:prstGeom prst="rect">
            <a:avLst/>
          </a:prstGeom>
          <a:noFill/>
          <a:ln w="9525">
            <a:noFill/>
            <a:miter lim="800000"/>
            <a:headEnd/>
            <a:tailEnd/>
          </a:ln>
        </p:spPr>
        <p:txBody>
          <a:bodyPr>
            <a:spAutoFit/>
          </a:bodyPr>
          <a:lstStyle/>
          <a:p>
            <a:r>
              <a:rPr lang="en-US" sz="1600" i="0"/>
              <a:t>H</a:t>
            </a:r>
          </a:p>
        </p:txBody>
      </p:sp>
      <p:sp>
        <p:nvSpPr>
          <p:cNvPr id="102" name="Content Placeholder 2"/>
          <p:cNvSpPr txBox="1">
            <a:spLocks/>
          </p:cNvSpPr>
          <p:nvPr/>
        </p:nvSpPr>
        <p:spPr bwMode="auto">
          <a:xfrm>
            <a:off x="6753225" y="1533525"/>
            <a:ext cx="2133600" cy="563563"/>
          </a:xfrm>
          <a:prstGeom prst="rect">
            <a:avLst/>
          </a:prstGeom>
          <a:noFill/>
          <a:ln w="9525">
            <a:noFill/>
            <a:miter lim="800000"/>
            <a:headEnd/>
            <a:tailEnd/>
          </a:ln>
        </p:spPr>
        <p:txBody>
          <a:bodyPr/>
          <a:lstStyle/>
          <a:p>
            <a:pPr marL="342900" indent="-342900" algn="ctr" eaLnBrk="0" hangingPunct="0">
              <a:lnSpc>
                <a:spcPct val="150000"/>
              </a:lnSpc>
              <a:spcBef>
                <a:spcPts val="0"/>
              </a:spcBef>
              <a:buClr>
                <a:srgbClr val="66FF33"/>
              </a:buClr>
              <a:buFont typeface="Arial" pitchFamily="34" charset="0"/>
              <a:buNone/>
              <a:defRPr/>
            </a:pPr>
            <a:r>
              <a:rPr lang="en-US" sz="1600" i="0" u="sng" kern="0" dirty="0">
                <a:latin typeface="Arial Narrow" pitchFamily="34" charset="0"/>
                <a:cs typeface="+mn-cs"/>
              </a:rPr>
              <a:t>Cleave using 400</a:t>
            </a:r>
            <a:r>
              <a:rPr lang="en-US" sz="1600" i="0" u="sng" kern="0" baseline="30000" dirty="0">
                <a:latin typeface="Arial Narrow" pitchFamily="34" charset="0"/>
                <a:cs typeface="+mn-cs"/>
              </a:rPr>
              <a:t>o</a:t>
            </a:r>
            <a:r>
              <a:rPr lang="en-US" sz="1600" i="0" u="sng" kern="0" dirty="0">
                <a:latin typeface="Arial Narrow" pitchFamily="34" charset="0"/>
                <a:cs typeface="+mn-cs"/>
              </a:rPr>
              <a:t>C </a:t>
            </a:r>
          </a:p>
          <a:p>
            <a:pPr marL="342900" indent="-342900" algn="ctr" eaLnBrk="0" hangingPunct="0">
              <a:lnSpc>
                <a:spcPct val="150000"/>
              </a:lnSpc>
              <a:spcBef>
                <a:spcPts val="0"/>
              </a:spcBef>
              <a:buClr>
                <a:srgbClr val="66FF33"/>
              </a:buClr>
              <a:buFont typeface="Arial" pitchFamily="34" charset="0"/>
              <a:buNone/>
              <a:defRPr/>
            </a:pPr>
            <a:r>
              <a:rPr lang="en-US" sz="1600" i="0" u="sng" kern="0" dirty="0">
                <a:latin typeface="Arial Narrow" pitchFamily="34" charset="0"/>
                <a:cs typeface="+mn-cs"/>
              </a:rPr>
              <a:t>anneal or sideways </a:t>
            </a:r>
          </a:p>
          <a:p>
            <a:pPr marL="342900" indent="-342900" algn="ctr" eaLnBrk="0" hangingPunct="0">
              <a:lnSpc>
                <a:spcPct val="150000"/>
              </a:lnSpc>
              <a:spcBef>
                <a:spcPts val="0"/>
              </a:spcBef>
              <a:buClr>
                <a:srgbClr val="66FF33"/>
              </a:buClr>
              <a:buFont typeface="Arial" pitchFamily="34" charset="0"/>
              <a:buNone/>
              <a:defRPr/>
            </a:pPr>
            <a:r>
              <a:rPr lang="en-US" sz="1600" i="0" u="sng" kern="0" dirty="0">
                <a:latin typeface="Arial Narrow" pitchFamily="34" charset="0"/>
                <a:cs typeface="+mn-cs"/>
              </a:rPr>
              <a:t>mechanical force. CMP.</a:t>
            </a:r>
          </a:p>
        </p:txBody>
      </p:sp>
      <p:cxnSp>
        <p:nvCxnSpPr>
          <p:cNvPr id="104" name="Straight Arrow Connector 103"/>
          <p:cNvCxnSpPr/>
          <p:nvPr/>
        </p:nvCxnSpPr>
        <p:spPr>
          <a:xfrm>
            <a:off x="4191000" y="358140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6477000" y="358140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7086600" y="3962400"/>
            <a:ext cx="1354138" cy="2286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i="0" dirty="0">
                <a:solidFill>
                  <a:schemeClr val="tx1"/>
                </a:solidFill>
                <a:latin typeface="Arial Narrow" pitchFamily="34" charset="0"/>
              </a:rPr>
              <a:t>Oxide</a:t>
            </a:r>
            <a:endParaRPr lang="en-US" sz="1600" i="0" baseline="-25000" dirty="0">
              <a:solidFill>
                <a:schemeClr val="tx1"/>
              </a:solidFill>
              <a:latin typeface="Arial Narrow" pitchFamily="34" charset="0"/>
            </a:endParaRPr>
          </a:p>
        </p:txBody>
      </p:sp>
      <p:grpSp>
        <p:nvGrpSpPr>
          <p:cNvPr id="51261" name="Group 106"/>
          <p:cNvGrpSpPr>
            <a:grpSpLocks/>
          </p:cNvGrpSpPr>
          <p:nvPr/>
        </p:nvGrpSpPr>
        <p:grpSpPr bwMode="auto">
          <a:xfrm>
            <a:off x="7162800" y="4191000"/>
            <a:ext cx="1295400" cy="1066800"/>
            <a:chOff x="914400" y="2590800"/>
            <a:chExt cx="1295400" cy="989052"/>
          </a:xfrm>
        </p:grpSpPr>
        <p:sp>
          <p:nvSpPr>
            <p:cNvPr id="108" name="Rectangle 107"/>
            <p:cNvSpPr/>
            <p:nvPr/>
          </p:nvSpPr>
          <p:spPr>
            <a:xfrm>
              <a:off x="914400" y="2818930"/>
              <a:ext cx="457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109" name="Rectangle 108"/>
            <p:cNvSpPr/>
            <p:nvPr/>
          </p:nvSpPr>
          <p:spPr>
            <a:xfrm flipH="1">
              <a:off x="1219200" y="2895464"/>
              <a:ext cx="46038" cy="1530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110" name="Rectangle 109"/>
            <p:cNvSpPr/>
            <p:nvPr/>
          </p:nvSpPr>
          <p:spPr>
            <a:xfrm>
              <a:off x="1524000" y="2590800"/>
              <a:ext cx="5334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111" name="Rectangle 110"/>
            <p:cNvSpPr/>
            <p:nvPr/>
          </p:nvSpPr>
          <p:spPr>
            <a:xfrm>
              <a:off x="990600" y="2590800"/>
              <a:ext cx="1524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112" name="Rectangle 111"/>
            <p:cNvSpPr/>
            <p:nvPr/>
          </p:nvSpPr>
          <p:spPr>
            <a:xfrm flipH="1">
              <a:off x="1935163" y="2590800"/>
              <a:ext cx="46037" cy="4577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113" name="Rectangle 112"/>
            <p:cNvSpPr/>
            <p:nvPr/>
          </p:nvSpPr>
          <p:spPr>
            <a:xfrm>
              <a:off x="1295400" y="2590800"/>
              <a:ext cx="76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114" name="Rectangle 113"/>
            <p:cNvSpPr/>
            <p:nvPr/>
          </p:nvSpPr>
          <p:spPr>
            <a:xfrm>
              <a:off x="1524000" y="2590800"/>
              <a:ext cx="76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pic>
          <p:nvPicPr>
            <p:cNvPr id="51269" name="Picture 4"/>
            <p:cNvPicPr>
              <a:picLocks noChangeAspect="1" noChangeArrowheads="1"/>
            </p:cNvPicPr>
            <p:nvPr/>
          </p:nvPicPr>
          <p:blipFill>
            <a:blip r:embed="rId2"/>
            <a:srcRect/>
            <a:stretch>
              <a:fillRect/>
            </a:stretch>
          </p:blipFill>
          <p:spPr bwMode="auto">
            <a:xfrm>
              <a:off x="914400" y="3048001"/>
              <a:ext cx="1295400" cy="531851"/>
            </a:xfrm>
            <a:prstGeom prst="rect">
              <a:avLst/>
            </a:prstGeom>
            <a:noFill/>
            <a:ln w="9525">
              <a:noFill/>
              <a:miter lim="800000"/>
              <a:headEnd/>
              <a:tailEnd/>
            </a:ln>
          </p:spPr>
        </p:pic>
        <p:sp>
          <p:nvSpPr>
            <p:cNvPr id="116" name="Rectangle 115"/>
            <p:cNvSpPr/>
            <p:nvPr/>
          </p:nvSpPr>
          <p:spPr>
            <a:xfrm>
              <a:off x="1676400" y="2818930"/>
              <a:ext cx="76200" cy="381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117" name="Rectangle 116"/>
            <p:cNvSpPr/>
            <p:nvPr/>
          </p:nvSpPr>
          <p:spPr>
            <a:xfrm>
              <a:off x="1600200" y="2818930"/>
              <a:ext cx="304800" cy="912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118" name="Rectangle 117"/>
            <p:cNvSpPr/>
            <p:nvPr/>
          </p:nvSpPr>
          <p:spPr>
            <a:xfrm>
              <a:off x="1447800" y="2818930"/>
              <a:ext cx="76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119" name="Rectangle 118"/>
            <p:cNvSpPr/>
            <p:nvPr/>
          </p:nvSpPr>
          <p:spPr>
            <a:xfrm>
              <a:off x="2057400" y="2818930"/>
              <a:ext cx="76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120" name="Rectangle 119"/>
            <p:cNvSpPr/>
            <p:nvPr/>
          </p:nvSpPr>
          <p:spPr>
            <a:xfrm>
              <a:off x="2057400" y="2590800"/>
              <a:ext cx="76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grpSp>
      <p:sp>
        <p:nvSpPr>
          <p:cNvPr id="121" name="Rectangle 120"/>
          <p:cNvSpPr/>
          <p:nvPr/>
        </p:nvSpPr>
        <p:spPr>
          <a:xfrm>
            <a:off x="7086600" y="3752850"/>
            <a:ext cx="1363663" cy="2286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i="0" dirty="0">
                <a:solidFill>
                  <a:schemeClr val="tx1"/>
                </a:solidFill>
                <a:latin typeface="Arial Narrow" pitchFamily="34" charset="0"/>
              </a:rPr>
              <a:t>Oxide</a:t>
            </a:r>
            <a:endParaRPr lang="en-US" sz="1600" i="0" baseline="-25000" dirty="0">
              <a:solidFill>
                <a:schemeClr val="tx1"/>
              </a:solidFill>
              <a:latin typeface="Arial Narrow" pitchFamily="34" charset="0"/>
            </a:endParaRPr>
          </a:p>
        </p:txBody>
      </p:sp>
      <p:sp>
        <p:nvSpPr>
          <p:cNvPr id="122" name="Rectangle 121"/>
          <p:cNvSpPr/>
          <p:nvPr/>
        </p:nvSpPr>
        <p:spPr>
          <a:xfrm>
            <a:off x="7086600" y="3581400"/>
            <a:ext cx="1363663" cy="1524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51277" name="TextBox 122"/>
          <p:cNvSpPr txBox="1">
            <a:spLocks noChangeArrowheads="1"/>
          </p:cNvSpPr>
          <p:nvPr/>
        </p:nvSpPr>
        <p:spPr bwMode="auto">
          <a:xfrm>
            <a:off x="8229600" y="3076575"/>
            <a:ext cx="546100" cy="338138"/>
          </a:xfrm>
          <a:prstGeom prst="rect">
            <a:avLst/>
          </a:prstGeom>
          <a:solidFill>
            <a:schemeClr val="bg1"/>
          </a:solidFill>
          <a:ln w="9525">
            <a:noFill/>
            <a:miter lim="800000"/>
            <a:headEnd/>
            <a:tailEnd/>
          </a:ln>
        </p:spPr>
        <p:txBody>
          <a:bodyPr>
            <a:spAutoFit/>
          </a:bodyPr>
          <a:lstStyle/>
          <a:p>
            <a:endParaRPr lang="en-US" sz="1600" b="1" i="0">
              <a:latin typeface="Arial Narrow" pitchFamily="34" charset="0"/>
            </a:endParaRPr>
          </a:p>
        </p:txBody>
      </p:sp>
      <p:sp>
        <p:nvSpPr>
          <p:cNvPr id="51278" name="TextBox 81"/>
          <p:cNvSpPr txBox="1">
            <a:spLocks noChangeArrowheads="1"/>
          </p:cNvSpPr>
          <p:nvPr/>
        </p:nvSpPr>
        <p:spPr bwMode="auto">
          <a:xfrm>
            <a:off x="3633788" y="5791200"/>
            <a:ext cx="4572000" cy="584200"/>
          </a:xfrm>
          <a:prstGeom prst="rect">
            <a:avLst/>
          </a:prstGeom>
          <a:noFill/>
          <a:ln w="9525">
            <a:solidFill>
              <a:schemeClr val="tx1"/>
            </a:solidFill>
            <a:miter lim="800000"/>
            <a:headEnd/>
            <a:tailEnd/>
          </a:ln>
        </p:spPr>
        <p:txBody>
          <a:bodyPr>
            <a:spAutoFit/>
          </a:bodyPr>
          <a:lstStyle/>
          <a:p>
            <a:r>
              <a:rPr lang="en-US" sz="1600" i="0">
                <a:latin typeface="Arial Narrow" pitchFamily="34" charset="0"/>
              </a:rPr>
              <a:t>Similar process (bulk-to-bulk) used for manufacturing all SOI wafers today</a:t>
            </a:r>
          </a:p>
        </p:txBody>
      </p:sp>
      <p:sp>
        <p:nvSpPr>
          <p:cNvPr id="2" name="Rectangle 80"/>
          <p:cNvSpPr>
            <a:spLocks noChangeArrowheads="1"/>
          </p:cNvSpPr>
          <p:nvPr/>
        </p:nvSpPr>
        <p:spPr bwMode="auto">
          <a:xfrm rot="-958018">
            <a:off x="6972300" y="2924175"/>
            <a:ext cx="1363663" cy="409575"/>
          </a:xfrm>
          <a:prstGeom prst="rect">
            <a:avLst/>
          </a:prstGeom>
          <a:solidFill>
            <a:srgbClr val="595959"/>
          </a:solidFill>
          <a:ln w="25400" algn="ctr">
            <a:solidFill>
              <a:srgbClr val="595959"/>
            </a:solidFill>
            <a:miter lim="800000"/>
            <a:headEnd/>
            <a:tailEnd/>
          </a:ln>
        </p:spPr>
        <p:txBody>
          <a:bodyPr anchor="ctr"/>
          <a:lstStyle/>
          <a:p>
            <a:pPr algn="ctr">
              <a:defRPr/>
            </a:pPr>
            <a:endParaRPr lang="en-US" sz="1600" i="0">
              <a:solidFill>
                <a:schemeClr val="lt1"/>
              </a:solidFill>
              <a:latin typeface="+mn-lt"/>
              <a:cs typeface="+mn-cs"/>
            </a:endParaRPr>
          </a:p>
        </p:txBody>
      </p:sp>
      <p:sp>
        <p:nvSpPr>
          <p:cNvPr id="51280" name="Rectangle 81"/>
          <p:cNvSpPr>
            <a:spLocks noChangeArrowheads="1"/>
          </p:cNvSpPr>
          <p:nvPr/>
        </p:nvSpPr>
        <p:spPr bwMode="auto">
          <a:xfrm>
            <a:off x="8461375" y="3449638"/>
            <a:ext cx="682625" cy="274637"/>
          </a:xfrm>
          <a:prstGeom prst="rect">
            <a:avLst/>
          </a:prstGeom>
          <a:solidFill>
            <a:schemeClr val="bg1"/>
          </a:solidFill>
          <a:ln w="9525">
            <a:noFill/>
            <a:miter lim="800000"/>
            <a:headEnd/>
            <a:tailEnd/>
          </a:ln>
        </p:spPr>
        <p:txBody>
          <a:bodyPr>
            <a:spAutoFit/>
          </a:bodyPr>
          <a:lstStyle/>
          <a:p>
            <a:r>
              <a:rPr lang="en-US" sz="1200" b="1" i="0"/>
              <a:t>p- Si</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p:txBody>
          <a:bodyPr/>
          <a:lstStyle/>
          <a:p>
            <a:pPr algn="l"/>
            <a:r>
              <a:rPr lang="en-US" sz="2400" b="1" i="1" dirty="0" smtClean="0"/>
              <a:t>Some cross-sectional views for clarity. Each floating-body cell has unique combination of BL, WL, SL</a:t>
            </a:r>
          </a:p>
        </p:txBody>
      </p:sp>
      <p:pic>
        <p:nvPicPr>
          <p:cNvPr id="44035" name="Picture 3"/>
          <p:cNvPicPr>
            <a:picLocks noChangeAspect="1" noChangeArrowheads="1"/>
          </p:cNvPicPr>
          <p:nvPr/>
        </p:nvPicPr>
        <p:blipFill>
          <a:blip r:embed="rId2"/>
          <a:srcRect/>
          <a:stretch>
            <a:fillRect/>
          </a:stretch>
        </p:blipFill>
        <p:spPr bwMode="auto">
          <a:xfrm>
            <a:off x="612775" y="1646238"/>
            <a:ext cx="7870825" cy="468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p:txBody>
          <a:bodyPr/>
          <a:lstStyle/>
          <a:p>
            <a:pPr algn="l"/>
            <a:r>
              <a:rPr lang="en-US" sz="2800" b="1" i="1" dirty="0" smtClean="0"/>
              <a:t>Density estimation</a:t>
            </a:r>
          </a:p>
        </p:txBody>
      </p:sp>
      <p:graphicFrame>
        <p:nvGraphicFramePr>
          <p:cNvPr id="5" name="Table 4"/>
          <p:cNvGraphicFramePr>
            <a:graphicFrameLocks noGrp="1"/>
          </p:cNvGraphicFramePr>
          <p:nvPr/>
        </p:nvGraphicFramePr>
        <p:xfrm>
          <a:off x="304800" y="1828800"/>
          <a:ext cx="8229600" cy="2571750"/>
        </p:xfrm>
        <a:graphic>
          <a:graphicData uri="http://schemas.openxmlformats.org/drawingml/2006/table">
            <a:tbl>
              <a:tblPr/>
              <a:tblGrid>
                <a:gridCol w="2286000"/>
                <a:gridCol w="2600325"/>
                <a:gridCol w="3343275"/>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Helvetica-Light"/>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Helvetica-Light"/>
                          <a:cs typeface="Arial" charset="0"/>
                        </a:rPr>
                        <a:t>Conventional stacked capacitor DRAM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Helvetica-Light"/>
                          <a:cs typeface="Arial" charset="0"/>
                        </a:rPr>
                        <a:t>Monolithic 3D DRAM with                          4 memory layers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808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Helvetica-Light"/>
                          <a:cs typeface="Arial" charset="0"/>
                        </a:rPr>
                        <a:t>Cell size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Helvetica-Light"/>
                          <a:cs typeface="Arial" charset="0"/>
                        </a:rPr>
                        <a:t>6F</a:t>
                      </a:r>
                      <a:r>
                        <a:rPr kumimoji="0" lang="en-US" sz="1800" b="1" i="0" u="none" strike="noStrike" cap="none" normalizeH="0" baseline="30000" smtClean="0">
                          <a:ln>
                            <a:noFill/>
                          </a:ln>
                          <a:solidFill>
                            <a:srgbClr val="000000"/>
                          </a:solidFill>
                          <a:effectLst/>
                          <a:latin typeface="Helvetica-Light"/>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Helvetica-Light"/>
                          <a:cs typeface="Arial" charset="0"/>
                        </a:rPr>
                        <a:t>Since non self-aligned, 7.2F</a:t>
                      </a:r>
                      <a:r>
                        <a:rPr kumimoji="0" lang="en-US" sz="1800" b="1" i="0" u="none" strike="noStrike" cap="none" normalizeH="0" baseline="30000" smtClean="0">
                          <a:ln>
                            <a:noFill/>
                          </a:ln>
                          <a:solidFill>
                            <a:srgbClr val="000000"/>
                          </a:solidFill>
                          <a:effectLst/>
                          <a:latin typeface="Helvetica-Light"/>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Helvetica-Light"/>
                          <a:cs typeface="Arial" charset="0"/>
                        </a:rPr>
                        <a:t>Density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Helvetica-Light"/>
                          <a:cs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Helvetica-Light"/>
                          <a:cs typeface="Arial" charset="0"/>
                        </a:rPr>
                        <a:t>3.3x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Helvetica-Light"/>
                          <a:cs typeface="Arial" charset="0"/>
                        </a:rPr>
                        <a:t>Number of litho steps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Helvetica-Light"/>
                          <a:cs typeface="Arial" charset="0"/>
                        </a:rPr>
                        <a:t>26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Helvetica-Light"/>
                          <a:cs typeface="Arial" charset="0"/>
                        </a:rPr>
                        <a:t>(with 3 stacked cap. masks)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Helvetica-Light"/>
                          <a:cs typeface="Arial" charset="0"/>
                        </a:rPr>
                        <a:t>~26                                                         (3 extra masks for memory layers, but no stacked cap. masks)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r>
            </a:tbl>
          </a:graphicData>
        </a:graphic>
      </p:graphicFrame>
      <p:sp>
        <p:nvSpPr>
          <p:cNvPr id="46105" name="TextBox 6"/>
          <p:cNvSpPr txBox="1">
            <a:spLocks noChangeArrowheads="1"/>
          </p:cNvSpPr>
          <p:nvPr/>
        </p:nvSpPr>
        <p:spPr bwMode="auto">
          <a:xfrm>
            <a:off x="457200" y="4285238"/>
            <a:ext cx="8077200" cy="1991379"/>
          </a:xfrm>
          <a:prstGeom prst="rect">
            <a:avLst/>
          </a:prstGeom>
          <a:noFill/>
          <a:ln w="9525">
            <a:noFill/>
            <a:miter lim="800000"/>
            <a:headEnd/>
            <a:tailEnd/>
          </a:ln>
        </p:spPr>
        <p:txBody>
          <a:bodyPr>
            <a:spAutoFit/>
          </a:bodyPr>
          <a:lstStyle/>
          <a:p>
            <a:pPr>
              <a:lnSpc>
                <a:spcPct val="150000"/>
              </a:lnSpc>
            </a:pPr>
            <a:r>
              <a:rPr lang="en-US" sz="2400" b="1" dirty="0">
                <a:latin typeface="+mj-lt"/>
              </a:rPr>
              <a:t>3.3x improvement in density vs. standard DRAM, but similar number of critical litho steps!!!</a:t>
            </a:r>
          </a:p>
          <a:p>
            <a:pPr>
              <a:lnSpc>
                <a:spcPct val="150000"/>
              </a:lnSpc>
            </a:pPr>
            <a:endParaRPr lang="en-US" sz="800" b="1" dirty="0">
              <a:solidFill>
                <a:srgbClr val="0066CC"/>
              </a:solidFill>
              <a:latin typeface="Arial Narrow" pitchFamily="34" charset="0"/>
            </a:endParaRPr>
          </a:p>
          <a:p>
            <a:pPr>
              <a:lnSpc>
                <a:spcPct val="150000"/>
              </a:lnSpc>
            </a:pPr>
            <a:r>
              <a:rPr lang="en-US" sz="1400" b="1" i="0" dirty="0">
                <a:latin typeface="+mj-lt"/>
              </a:rPr>
              <a:t>Negligible prior work in monolithic 3D DRAM with shared litho steps, poly Si 3D doesn’t work for DRAM (unlike NAND flash) due to leakage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457200" y="427038"/>
            <a:ext cx="8229600" cy="1143000"/>
          </a:xfrm>
        </p:spPr>
        <p:txBody>
          <a:bodyPr/>
          <a:lstStyle/>
          <a:p>
            <a:pPr algn="l"/>
            <a:r>
              <a:rPr lang="en-US" sz="3200" b="1" i="1" dirty="0" smtClean="0"/>
              <a:t>Scalability</a:t>
            </a:r>
          </a:p>
        </p:txBody>
      </p:sp>
      <p:sp>
        <p:nvSpPr>
          <p:cNvPr id="4" name="Footer Placeholder 3"/>
          <p:cNvSpPr txBox="1">
            <a:spLocks noGrp="1"/>
          </p:cNvSpPr>
          <p:nvPr/>
        </p:nvSpPr>
        <p:spPr bwMode="auto">
          <a:xfrm>
            <a:off x="3048000" y="6435725"/>
            <a:ext cx="2895600" cy="238125"/>
          </a:xfrm>
          <a:prstGeom prst="rect">
            <a:avLst/>
          </a:prstGeom>
          <a:noFill/>
          <a:ln>
            <a:miter lim="800000"/>
            <a:headEnd/>
            <a:tailEnd/>
          </a:ln>
        </p:spPr>
        <p:txBody>
          <a:bodyPr/>
          <a:lstStyle/>
          <a:p>
            <a:pPr algn="ctr">
              <a:defRPr/>
            </a:pPr>
            <a:r>
              <a:rPr lang="en-US" sz="1000" i="0" dirty="0" err="1">
                <a:solidFill>
                  <a:srgbClr val="0073AE"/>
                </a:solidFill>
                <a:latin typeface="+mj-lt"/>
                <a:cs typeface="Arial" pitchFamily="34" charset="0"/>
              </a:rPr>
              <a:t>MonolithIC</a:t>
            </a:r>
            <a:r>
              <a:rPr lang="en-US" sz="1000" i="0" dirty="0">
                <a:solidFill>
                  <a:srgbClr val="0073AE"/>
                </a:solidFill>
                <a:latin typeface="+mj-lt"/>
                <a:cs typeface="Arial" pitchFamily="34" charset="0"/>
              </a:rPr>
              <a:t> 3D Inc. Patents Pending</a:t>
            </a:r>
          </a:p>
        </p:txBody>
      </p:sp>
      <p:sp>
        <p:nvSpPr>
          <p:cNvPr id="5" name="Slide Number Placeholder 4"/>
          <p:cNvSpPr txBox="1">
            <a:spLocks noGrp="1"/>
          </p:cNvSpPr>
          <p:nvPr/>
        </p:nvSpPr>
        <p:spPr bwMode="auto">
          <a:xfrm>
            <a:off x="7667625" y="6435725"/>
            <a:ext cx="1019175" cy="304800"/>
          </a:xfrm>
          <a:prstGeom prst="rect">
            <a:avLst/>
          </a:prstGeom>
          <a:noFill/>
          <a:ln>
            <a:miter lim="800000"/>
            <a:headEnd/>
            <a:tailEnd/>
          </a:ln>
        </p:spPr>
        <p:txBody>
          <a:bodyPr/>
          <a:lstStyle/>
          <a:p>
            <a:pPr algn="r">
              <a:spcBef>
                <a:spcPct val="20000"/>
              </a:spcBef>
              <a:buFont typeface="Wingdings" pitchFamily="2" charset="2"/>
              <a:buNone/>
              <a:defRPr/>
            </a:pPr>
            <a:fld id="{6257717C-A12E-48B9-AE4D-B319B97B35E8}" type="slidenum">
              <a:rPr lang="en-US" sz="1000" i="0">
                <a:latin typeface="+mj-lt"/>
                <a:cs typeface="Arial" pitchFamily="34" charset="0"/>
              </a:rPr>
              <a:pPr algn="r">
                <a:spcBef>
                  <a:spcPct val="20000"/>
                </a:spcBef>
                <a:buFont typeface="Wingdings" pitchFamily="2" charset="2"/>
                <a:buNone/>
                <a:defRPr/>
              </a:pPr>
              <a:t>32</a:t>
            </a:fld>
            <a:endParaRPr lang="en-US" sz="1000" i="0">
              <a:latin typeface="+mj-lt"/>
              <a:cs typeface="Arial" pitchFamily="34" charset="0"/>
            </a:endParaRPr>
          </a:p>
        </p:txBody>
      </p:sp>
      <p:pic>
        <p:nvPicPr>
          <p:cNvPr id="8" name="Picture 2"/>
          <p:cNvPicPr>
            <a:picLocks noChangeAspect="1" noChangeArrowheads="1"/>
          </p:cNvPicPr>
          <p:nvPr/>
        </p:nvPicPr>
        <p:blipFill>
          <a:blip r:embed="rId2"/>
          <a:srcRect/>
          <a:stretch>
            <a:fillRect/>
          </a:stretch>
        </p:blipFill>
        <p:spPr bwMode="auto">
          <a:xfrm>
            <a:off x="498765" y="1626918"/>
            <a:ext cx="8138824" cy="45601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457200" y="427038"/>
            <a:ext cx="8229600" cy="1143000"/>
          </a:xfrm>
        </p:spPr>
        <p:txBody>
          <a:bodyPr/>
          <a:lstStyle/>
          <a:p>
            <a:pPr algn="l"/>
            <a:r>
              <a:rPr lang="en-US" sz="3200" b="1" i="1" dirty="0" smtClean="0"/>
              <a:t>Scalability</a:t>
            </a:r>
          </a:p>
        </p:txBody>
      </p:sp>
      <p:sp>
        <p:nvSpPr>
          <p:cNvPr id="47107" name="Content Placeholder 2"/>
          <p:cNvSpPr>
            <a:spLocks noGrp="1"/>
          </p:cNvSpPr>
          <p:nvPr>
            <p:ph idx="4294967295"/>
          </p:nvPr>
        </p:nvSpPr>
        <p:spPr>
          <a:xfrm>
            <a:off x="486888" y="1722438"/>
            <a:ext cx="8199912" cy="3562081"/>
          </a:xfrm>
        </p:spPr>
        <p:txBody>
          <a:bodyPr/>
          <a:lstStyle/>
          <a:p>
            <a:pPr>
              <a:lnSpc>
                <a:spcPct val="150000"/>
              </a:lnSpc>
              <a:spcBef>
                <a:spcPct val="0"/>
              </a:spcBef>
            </a:pPr>
            <a:r>
              <a:rPr lang="en-US" sz="1800" b="1" dirty="0" smtClean="0">
                <a:solidFill>
                  <a:schemeClr val="tx1"/>
                </a:solidFill>
              </a:rPr>
              <a:t>Multiple generations of cost per bit improvement possible</a:t>
            </a:r>
          </a:p>
          <a:p>
            <a:pPr>
              <a:lnSpc>
                <a:spcPct val="150000"/>
              </a:lnSpc>
              <a:spcBef>
                <a:spcPct val="0"/>
              </a:spcBef>
              <a:buFont typeface="Wingdings" pitchFamily="2" charset="2"/>
              <a:buNone/>
            </a:pPr>
            <a:r>
              <a:rPr lang="en-US" sz="1800" b="1" dirty="0" smtClean="0">
                <a:solidFill>
                  <a:schemeClr val="tx1"/>
                </a:solidFill>
              </a:rPr>
              <a:t>	(e.g.) 22nm 2D </a:t>
            </a:r>
            <a:r>
              <a:rPr lang="en-US" sz="1800" b="1" dirty="0" smtClean="0">
                <a:solidFill>
                  <a:schemeClr val="tx1"/>
                </a:solidFill>
                <a:sym typeface="Wingdings" pitchFamily="2" charset="2"/>
              </a:rPr>
              <a:t> </a:t>
            </a:r>
          </a:p>
          <a:p>
            <a:pPr>
              <a:lnSpc>
                <a:spcPct val="150000"/>
              </a:lnSpc>
              <a:spcBef>
                <a:spcPct val="0"/>
              </a:spcBef>
              <a:buFont typeface="Wingdings" pitchFamily="2" charset="2"/>
              <a:buNone/>
            </a:pPr>
            <a:r>
              <a:rPr lang="en-US" sz="1800" b="1" dirty="0" smtClean="0">
                <a:solidFill>
                  <a:schemeClr val="tx1"/>
                </a:solidFill>
                <a:sym typeface="Wingdings" pitchFamily="2" charset="2"/>
              </a:rPr>
              <a:t>	        22nm 3D 2 layers   </a:t>
            </a:r>
          </a:p>
          <a:p>
            <a:pPr>
              <a:lnSpc>
                <a:spcPct val="150000"/>
              </a:lnSpc>
              <a:spcBef>
                <a:spcPct val="0"/>
              </a:spcBef>
              <a:buFont typeface="Wingdings" pitchFamily="2" charset="2"/>
              <a:buNone/>
            </a:pPr>
            <a:r>
              <a:rPr lang="en-US" sz="1800" b="1" dirty="0" smtClean="0">
                <a:solidFill>
                  <a:schemeClr val="tx1"/>
                </a:solidFill>
                <a:sym typeface="Wingdings" pitchFamily="2" charset="2"/>
              </a:rPr>
              <a:t>              22nm 3D 4 layers  ...</a:t>
            </a:r>
          </a:p>
          <a:p>
            <a:pPr>
              <a:lnSpc>
                <a:spcPct val="150000"/>
              </a:lnSpc>
              <a:spcBef>
                <a:spcPct val="0"/>
              </a:spcBef>
              <a:buFont typeface="Wingdings" pitchFamily="2" charset="2"/>
              <a:buNone/>
            </a:pPr>
            <a:endParaRPr lang="en-US" sz="400" b="1" dirty="0" smtClean="0">
              <a:solidFill>
                <a:schemeClr val="tx1"/>
              </a:solidFill>
              <a:sym typeface="Wingdings" pitchFamily="2" charset="2"/>
            </a:endParaRPr>
          </a:p>
          <a:p>
            <a:pPr>
              <a:lnSpc>
                <a:spcPct val="130000"/>
              </a:lnSpc>
              <a:spcBef>
                <a:spcPct val="0"/>
              </a:spcBef>
            </a:pPr>
            <a:r>
              <a:rPr lang="en-US" sz="1800" b="1" dirty="0" smtClean="0">
                <a:solidFill>
                  <a:schemeClr val="tx1"/>
                </a:solidFill>
                <a:sym typeface="Wingdings" pitchFamily="2" charset="2"/>
              </a:rPr>
              <a:t>Use same 22nm litho tools for 6+ years above.  Tool value goes down 50% every 2 years  </a:t>
            </a:r>
            <a:r>
              <a:rPr lang="en-US" sz="1800" b="1" dirty="0" smtClean="0">
                <a:solidFill>
                  <a:schemeClr val="tx1"/>
                </a:solidFill>
              </a:rPr>
              <a:t>Cheap </a:t>
            </a:r>
            <a:r>
              <a:rPr lang="en-US" sz="2800" dirty="0" smtClean="0">
                <a:solidFill>
                  <a:schemeClr val="tx1"/>
                </a:solidFill>
                <a:sym typeface="Wingdings" pitchFamily="2" charset="2"/>
              </a:rPr>
              <a:t></a:t>
            </a:r>
            <a:r>
              <a:rPr lang="en-US" sz="1800" b="1" dirty="0" smtClean="0">
                <a:solidFill>
                  <a:schemeClr val="tx1"/>
                </a:solidFill>
              </a:rPr>
              <a:t> </a:t>
            </a:r>
          </a:p>
          <a:p>
            <a:pPr>
              <a:lnSpc>
                <a:spcPct val="150000"/>
              </a:lnSpc>
              <a:spcBef>
                <a:spcPct val="0"/>
              </a:spcBef>
              <a:buFont typeface="Wingdings" pitchFamily="2" charset="2"/>
              <a:buNone/>
            </a:pPr>
            <a:endParaRPr lang="en-US" sz="400" b="1" dirty="0" smtClean="0">
              <a:solidFill>
                <a:schemeClr val="tx1"/>
              </a:solidFill>
            </a:endParaRPr>
          </a:p>
          <a:p>
            <a:pPr>
              <a:lnSpc>
                <a:spcPct val="150000"/>
              </a:lnSpc>
              <a:spcBef>
                <a:spcPct val="0"/>
              </a:spcBef>
            </a:pPr>
            <a:r>
              <a:rPr lang="en-US" sz="1800" b="1" dirty="0" smtClean="0">
                <a:solidFill>
                  <a:schemeClr val="tx1"/>
                </a:solidFill>
              </a:rPr>
              <a:t>Avoids cost + risk of next-gen litho</a:t>
            </a:r>
          </a:p>
        </p:txBody>
      </p:sp>
      <p:sp>
        <p:nvSpPr>
          <p:cNvPr id="4" name="Footer Placeholder 3"/>
          <p:cNvSpPr txBox="1">
            <a:spLocks noGrp="1"/>
          </p:cNvSpPr>
          <p:nvPr/>
        </p:nvSpPr>
        <p:spPr bwMode="auto">
          <a:xfrm>
            <a:off x="3048000" y="6435725"/>
            <a:ext cx="2895600" cy="238125"/>
          </a:xfrm>
          <a:prstGeom prst="rect">
            <a:avLst/>
          </a:prstGeom>
          <a:noFill/>
          <a:ln>
            <a:miter lim="800000"/>
            <a:headEnd/>
            <a:tailEnd/>
          </a:ln>
        </p:spPr>
        <p:txBody>
          <a:bodyPr/>
          <a:lstStyle/>
          <a:p>
            <a:pPr algn="ctr">
              <a:defRPr/>
            </a:pPr>
            <a:r>
              <a:rPr lang="en-US" sz="1000" i="0" dirty="0" err="1">
                <a:solidFill>
                  <a:srgbClr val="0073AE"/>
                </a:solidFill>
                <a:latin typeface="+mj-lt"/>
                <a:cs typeface="Arial" pitchFamily="34" charset="0"/>
              </a:rPr>
              <a:t>MonolithIC</a:t>
            </a:r>
            <a:r>
              <a:rPr lang="en-US" sz="1000" i="0" dirty="0">
                <a:solidFill>
                  <a:srgbClr val="0073AE"/>
                </a:solidFill>
                <a:latin typeface="+mj-lt"/>
                <a:cs typeface="Arial" pitchFamily="34" charset="0"/>
              </a:rPr>
              <a:t> 3D Inc. Patents Pending</a:t>
            </a:r>
          </a:p>
        </p:txBody>
      </p:sp>
      <p:sp>
        <p:nvSpPr>
          <p:cNvPr id="5" name="Slide Number Placeholder 4"/>
          <p:cNvSpPr txBox="1">
            <a:spLocks noGrp="1"/>
          </p:cNvSpPr>
          <p:nvPr/>
        </p:nvSpPr>
        <p:spPr bwMode="auto">
          <a:xfrm>
            <a:off x="7667625" y="6435725"/>
            <a:ext cx="1019175" cy="304800"/>
          </a:xfrm>
          <a:prstGeom prst="rect">
            <a:avLst/>
          </a:prstGeom>
          <a:noFill/>
          <a:ln>
            <a:miter lim="800000"/>
            <a:headEnd/>
            <a:tailEnd/>
          </a:ln>
        </p:spPr>
        <p:txBody>
          <a:bodyPr/>
          <a:lstStyle/>
          <a:p>
            <a:pPr algn="r">
              <a:spcBef>
                <a:spcPct val="20000"/>
              </a:spcBef>
              <a:buFont typeface="Wingdings" pitchFamily="2" charset="2"/>
              <a:buNone/>
              <a:defRPr/>
            </a:pPr>
            <a:fld id="{6257717C-A12E-48B9-AE4D-B319B97B35E8}" type="slidenum">
              <a:rPr lang="en-US" sz="1000" i="0">
                <a:latin typeface="+mj-lt"/>
                <a:cs typeface="Arial" pitchFamily="34" charset="0"/>
              </a:rPr>
              <a:pPr algn="r">
                <a:spcBef>
                  <a:spcPct val="20000"/>
                </a:spcBef>
                <a:buFont typeface="Wingdings" pitchFamily="2" charset="2"/>
                <a:buNone/>
                <a:defRPr/>
              </a:pPr>
              <a:t>33</a:t>
            </a:fld>
            <a:endParaRPr lang="en-US" sz="1000" i="0">
              <a:latin typeface="+mj-lt"/>
              <a:cs typeface="Arial" pitchFamily="34" charset="0"/>
            </a:endParaRPr>
          </a:p>
        </p:txBody>
      </p:sp>
    </p:spTree>
    <p:extLst>
      <p:ext uri="{BB962C8B-B14F-4D97-AF65-F5344CB8AC3E}">
        <p14:creationId xmlns:p14="http://schemas.microsoft.com/office/powerpoint/2010/main" val="354347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457200" y="274638"/>
            <a:ext cx="8229600" cy="1228725"/>
          </a:xfrm>
        </p:spPr>
        <p:txBody>
          <a:bodyPr/>
          <a:lstStyle/>
          <a:p>
            <a:pPr algn="l"/>
            <a:r>
              <a:rPr lang="en-US" sz="2800" b="1" i="1" dirty="0" smtClean="0"/>
              <a:t>Avoids the difficulties with scaling-down</a:t>
            </a:r>
          </a:p>
        </p:txBody>
      </p:sp>
      <p:sp>
        <p:nvSpPr>
          <p:cNvPr id="48131" name="Content Placeholder 2"/>
          <p:cNvSpPr>
            <a:spLocks noGrp="1"/>
          </p:cNvSpPr>
          <p:nvPr>
            <p:ph idx="4294967295"/>
          </p:nvPr>
        </p:nvSpPr>
        <p:spPr>
          <a:xfrm>
            <a:off x="327025" y="1868488"/>
            <a:ext cx="3663950" cy="561975"/>
          </a:xfrm>
          <a:ln>
            <a:solidFill>
              <a:srgbClr val="0066CC"/>
            </a:solidFill>
          </a:ln>
        </p:spPr>
        <p:txBody>
          <a:bodyPr/>
          <a:lstStyle/>
          <a:p>
            <a:pPr>
              <a:lnSpc>
                <a:spcPct val="150000"/>
              </a:lnSpc>
              <a:spcBef>
                <a:spcPct val="0"/>
              </a:spcBef>
              <a:buFont typeface="Wingdings" pitchFamily="2" charset="2"/>
              <a:buNone/>
            </a:pPr>
            <a:r>
              <a:rPr lang="en-US" sz="2000" b="1" dirty="0" smtClean="0"/>
              <a:t>EUV delays and risk</a:t>
            </a:r>
          </a:p>
        </p:txBody>
      </p:sp>
      <p:sp>
        <p:nvSpPr>
          <p:cNvPr id="4" name="Footer Placeholder 3"/>
          <p:cNvSpPr txBox="1">
            <a:spLocks noGrp="1"/>
          </p:cNvSpPr>
          <p:nvPr/>
        </p:nvSpPr>
        <p:spPr bwMode="auto">
          <a:xfrm>
            <a:off x="3048000" y="6435725"/>
            <a:ext cx="2895600" cy="238125"/>
          </a:xfrm>
          <a:prstGeom prst="rect">
            <a:avLst/>
          </a:prstGeom>
          <a:noFill/>
          <a:ln>
            <a:miter lim="800000"/>
            <a:headEnd/>
            <a:tailEnd/>
          </a:ln>
        </p:spPr>
        <p:txBody>
          <a:bodyPr/>
          <a:lstStyle/>
          <a:p>
            <a:pPr algn="ctr">
              <a:defRPr/>
            </a:pPr>
            <a:r>
              <a:rPr lang="en-US" sz="1000" i="0" dirty="0" err="1">
                <a:solidFill>
                  <a:srgbClr val="0073AE"/>
                </a:solidFill>
                <a:latin typeface="+mj-lt"/>
                <a:cs typeface="Arial" pitchFamily="34" charset="0"/>
              </a:rPr>
              <a:t>MonolithIC</a:t>
            </a:r>
            <a:r>
              <a:rPr lang="en-US" sz="1000" i="0" dirty="0">
                <a:solidFill>
                  <a:srgbClr val="0073AE"/>
                </a:solidFill>
                <a:latin typeface="+mj-lt"/>
                <a:cs typeface="Arial" pitchFamily="34" charset="0"/>
              </a:rPr>
              <a:t> 3D Inc. Patents Pending</a:t>
            </a:r>
          </a:p>
        </p:txBody>
      </p:sp>
      <p:sp>
        <p:nvSpPr>
          <p:cNvPr id="5" name="Slide Number Placeholder 4"/>
          <p:cNvSpPr txBox="1">
            <a:spLocks noGrp="1"/>
          </p:cNvSpPr>
          <p:nvPr/>
        </p:nvSpPr>
        <p:spPr bwMode="auto">
          <a:xfrm>
            <a:off x="7667625" y="6435725"/>
            <a:ext cx="1019175" cy="304800"/>
          </a:xfrm>
          <a:prstGeom prst="rect">
            <a:avLst/>
          </a:prstGeom>
          <a:noFill/>
          <a:ln>
            <a:miter lim="800000"/>
            <a:headEnd/>
            <a:tailEnd/>
          </a:ln>
        </p:spPr>
        <p:txBody>
          <a:bodyPr/>
          <a:lstStyle/>
          <a:p>
            <a:pPr algn="r">
              <a:spcBef>
                <a:spcPct val="20000"/>
              </a:spcBef>
              <a:buFont typeface="Wingdings" pitchFamily="2" charset="2"/>
              <a:buNone/>
              <a:defRPr/>
            </a:pPr>
            <a:fld id="{DB7EB212-D9F7-4914-B7F2-7D66DB328B65}" type="slidenum">
              <a:rPr lang="en-US" sz="1000" i="0">
                <a:latin typeface="+mj-lt"/>
                <a:cs typeface="Arial" pitchFamily="34" charset="0"/>
              </a:rPr>
              <a:pPr algn="r">
                <a:spcBef>
                  <a:spcPct val="20000"/>
                </a:spcBef>
                <a:buFont typeface="Wingdings" pitchFamily="2" charset="2"/>
                <a:buNone/>
                <a:defRPr/>
              </a:pPr>
              <a:t>34</a:t>
            </a:fld>
            <a:endParaRPr lang="en-US" sz="1000" i="0">
              <a:latin typeface="+mj-lt"/>
              <a:cs typeface="Arial" pitchFamily="34" charset="0"/>
            </a:endParaRPr>
          </a:p>
        </p:txBody>
      </p:sp>
      <p:sp>
        <p:nvSpPr>
          <p:cNvPr id="48134" name="Rectangle 5"/>
          <p:cNvSpPr>
            <a:spLocks noChangeArrowheads="1"/>
          </p:cNvSpPr>
          <p:nvPr/>
        </p:nvSpPr>
        <p:spPr bwMode="auto">
          <a:xfrm>
            <a:off x="335288" y="2608263"/>
            <a:ext cx="4991100" cy="2746375"/>
          </a:xfrm>
          <a:prstGeom prst="rect">
            <a:avLst/>
          </a:prstGeom>
          <a:noFill/>
          <a:ln w="9525">
            <a:noFill/>
            <a:miter lim="800000"/>
            <a:headEnd/>
            <a:tailEnd/>
          </a:ln>
        </p:spPr>
        <p:txBody>
          <a:bodyPr>
            <a:spAutoFit/>
          </a:bodyPr>
          <a:lstStyle/>
          <a:p>
            <a:r>
              <a:rPr lang="en-US" sz="1800" b="1" i="0" dirty="0">
                <a:latin typeface="Arial Narrow" pitchFamily="34" charset="0"/>
              </a:rPr>
              <a:t>(</a:t>
            </a:r>
            <a:r>
              <a:rPr lang="en-US" sz="1800" b="1" i="0" dirty="0" err="1">
                <a:latin typeface="Arial Narrow" pitchFamily="34" charset="0"/>
              </a:rPr>
              <a:t>EETimes</a:t>
            </a:r>
            <a:r>
              <a:rPr lang="en-US" sz="1800" b="1" i="0" dirty="0">
                <a:latin typeface="Arial Narrow" pitchFamily="34" charset="0"/>
              </a:rPr>
              <a:t> 2002) </a:t>
            </a:r>
          </a:p>
          <a:p>
            <a:r>
              <a:rPr lang="en-US" sz="1800" b="1" i="0" dirty="0">
                <a:latin typeface="Arial Narrow" pitchFamily="34" charset="0"/>
              </a:rPr>
              <a:t>"</a:t>
            </a:r>
            <a:r>
              <a:rPr lang="en-US" sz="1800" b="1" i="0" dirty="0">
                <a:latin typeface="Arial Narrow" pitchFamily="34" charset="0"/>
                <a:hlinkClick r:id="rId2"/>
              </a:rPr>
              <a:t>EUV to be in production in 2007</a:t>
            </a:r>
            <a:r>
              <a:rPr lang="en-US" sz="1800" b="1" i="0" dirty="0">
                <a:latin typeface="Arial Narrow" pitchFamily="34" charset="0"/>
              </a:rPr>
              <a:t>" </a:t>
            </a:r>
            <a:br>
              <a:rPr lang="en-US" sz="1800" b="1" i="0" dirty="0">
                <a:latin typeface="Arial Narrow" pitchFamily="34" charset="0"/>
              </a:rPr>
            </a:br>
            <a:endParaRPr lang="en-US" sz="500" b="1" i="0" dirty="0">
              <a:latin typeface="Arial Narrow" pitchFamily="34" charset="0"/>
            </a:endParaRPr>
          </a:p>
          <a:p>
            <a:endParaRPr lang="en-US" sz="500" b="1" i="0" dirty="0">
              <a:latin typeface="Arial Narrow" pitchFamily="34" charset="0"/>
            </a:endParaRPr>
          </a:p>
          <a:p>
            <a:r>
              <a:rPr lang="en-US" sz="1800" b="1" i="0" dirty="0">
                <a:latin typeface="Arial Narrow" pitchFamily="34" charset="0"/>
              </a:rPr>
              <a:t>(</a:t>
            </a:r>
            <a:r>
              <a:rPr lang="en-US" sz="1800" b="1" i="0" dirty="0" err="1">
                <a:latin typeface="Arial Narrow" pitchFamily="34" charset="0"/>
              </a:rPr>
              <a:t>EETimes</a:t>
            </a:r>
            <a:r>
              <a:rPr lang="en-US" sz="1800" b="1" i="0" dirty="0">
                <a:latin typeface="Arial Narrow" pitchFamily="34" charset="0"/>
              </a:rPr>
              <a:t> 2003) </a:t>
            </a:r>
          </a:p>
          <a:p>
            <a:r>
              <a:rPr lang="en-US" sz="1800" b="1" i="0" dirty="0">
                <a:latin typeface="Arial Narrow" pitchFamily="34" charset="0"/>
              </a:rPr>
              <a:t>"</a:t>
            </a:r>
            <a:r>
              <a:rPr lang="en-US" sz="1800" b="1" i="0" dirty="0">
                <a:latin typeface="Arial Narrow" pitchFamily="34" charset="0"/>
                <a:hlinkClick r:id="rId2"/>
              </a:rPr>
              <a:t>EUV to be leading candidate for the 32nm  in 2009</a:t>
            </a:r>
            <a:r>
              <a:rPr lang="en-US" sz="1800" b="1" i="0" dirty="0">
                <a:latin typeface="Arial Narrow" pitchFamily="34" charset="0"/>
              </a:rPr>
              <a:t>" </a:t>
            </a:r>
          </a:p>
          <a:p>
            <a:r>
              <a:rPr lang="en-US" sz="1000" b="1" i="0" dirty="0">
                <a:latin typeface="Arial Narrow" pitchFamily="34" charset="0"/>
              </a:rPr>
              <a:t/>
            </a:r>
            <a:br>
              <a:rPr lang="en-US" sz="1000" b="1" i="0" dirty="0">
                <a:latin typeface="Arial Narrow" pitchFamily="34" charset="0"/>
              </a:rPr>
            </a:br>
            <a:r>
              <a:rPr lang="en-US" sz="1800" b="1" i="0" dirty="0">
                <a:latin typeface="Arial Narrow" pitchFamily="34" charset="0"/>
              </a:rPr>
              <a:t>(</a:t>
            </a:r>
            <a:r>
              <a:rPr lang="en-US" sz="1800" b="1" i="0" dirty="0" err="1">
                <a:latin typeface="Arial Narrow" pitchFamily="34" charset="0"/>
              </a:rPr>
              <a:t>EETimes</a:t>
            </a:r>
            <a:r>
              <a:rPr lang="en-US" sz="1800" b="1" i="0" dirty="0">
                <a:latin typeface="Arial Narrow" pitchFamily="34" charset="0"/>
              </a:rPr>
              <a:t> 2004) </a:t>
            </a:r>
          </a:p>
          <a:p>
            <a:r>
              <a:rPr lang="en-US" sz="1800" b="1" i="0" dirty="0">
                <a:latin typeface="Arial Narrow" pitchFamily="34" charset="0"/>
              </a:rPr>
              <a:t>"</a:t>
            </a:r>
            <a:r>
              <a:rPr lang="en-US" sz="1800" b="1" i="0" dirty="0">
                <a:latin typeface="Arial Narrow" pitchFamily="34" charset="0"/>
                <a:hlinkClick r:id="rId3"/>
              </a:rPr>
              <a:t>EUV to be pushed out to 2013</a:t>
            </a:r>
            <a:r>
              <a:rPr lang="en-US" sz="1800" b="1" i="0" dirty="0">
                <a:latin typeface="Arial Narrow" pitchFamily="34" charset="0"/>
              </a:rPr>
              <a:t>" </a:t>
            </a:r>
          </a:p>
          <a:p>
            <a:r>
              <a:rPr lang="en-US" sz="1000" b="1" i="0" dirty="0">
                <a:latin typeface="Arial Narrow" pitchFamily="34" charset="0"/>
              </a:rPr>
              <a:t/>
            </a:r>
            <a:br>
              <a:rPr lang="en-US" sz="1000" b="1" i="0" dirty="0">
                <a:latin typeface="Arial Narrow" pitchFamily="34" charset="0"/>
              </a:rPr>
            </a:br>
            <a:r>
              <a:rPr lang="en-US" sz="1800" b="1" i="0" dirty="0">
                <a:latin typeface="Arial Narrow" pitchFamily="34" charset="0"/>
              </a:rPr>
              <a:t>(</a:t>
            </a:r>
            <a:r>
              <a:rPr lang="en-US" sz="1800" b="1" i="0" dirty="0" err="1">
                <a:latin typeface="Arial Narrow" pitchFamily="34" charset="0"/>
              </a:rPr>
              <a:t>EETimes</a:t>
            </a:r>
            <a:r>
              <a:rPr lang="en-US" sz="1800" b="1" i="0" dirty="0">
                <a:latin typeface="Arial Narrow" pitchFamily="34" charset="0"/>
              </a:rPr>
              <a:t> 2010) </a:t>
            </a:r>
          </a:p>
          <a:p>
            <a:r>
              <a:rPr lang="en-US" sz="1800" b="1" i="0" dirty="0">
                <a:latin typeface="Arial Narrow" pitchFamily="34" charset="0"/>
              </a:rPr>
              <a:t>"</a:t>
            </a:r>
            <a:r>
              <a:rPr lang="en-US" sz="1800" b="1" i="0" dirty="0">
                <a:latin typeface="Arial Narrow" pitchFamily="34" charset="0"/>
                <a:hlinkClick r:id="rId4"/>
              </a:rPr>
              <a:t>EUV late for 10nm node milestone in 2015</a:t>
            </a:r>
            <a:r>
              <a:rPr lang="en-US" sz="1800" b="1" i="0" dirty="0">
                <a:latin typeface="Arial Narrow" pitchFamily="34" charset="0"/>
              </a:rPr>
              <a:t>"</a:t>
            </a:r>
          </a:p>
        </p:txBody>
      </p:sp>
      <p:sp>
        <p:nvSpPr>
          <p:cNvPr id="7" name="Content Placeholder 2"/>
          <p:cNvSpPr txBox="1">
            <a:spLocks/>
          </p:cNvSpPr>
          <p:nvPr/>
        </p:nvSpPr>
        <p:spPr bwMode="auto">
          <a:xfrm>
            <a:off x="5070475" y="1765300"/>
            <a:ext cx="3244850" cy="593725"/>
          </a:xfrm>
          <a:prstGeom prst="rect">
            <a:avLst/>
          </a:prstGeom>
          <a:noFill/>
          <a:ln w="9525">
            <a:solidFill>
              <a:srgbClr val="0066CC"/>
            </a:solidFill>
            <a:miter lim="800000"/>
            <a:headEnd/>
            <a:tailEnd/>
          </a:ln>
        </p:spPr>
        <p:txBody>
          <a:bodyPr/>
          <a:lstStyle/>
          <a:p>
            <a:pPr marL="342900" indent="-342900" eaLnBrk="0" hangingPunct="0">
              <a:lnSpc>
                <a:spcPct val="150000"/>
              </a:lnSpc>
              <a:spcBef>
                <a:spcPts val="0"/>
              </a:spcBef>
              <a:buFont typeface="Wingdings" pitchFamily="2" charset="2"/>
              <a:buNone/>
              <a:defRPr/>
            </a:pPr>
            <a:r>
              <a:rPr lang="en-US" sz="2000" b="1" i="0" kern="0" dirty="0">
                <a:solidFill>
                  <a:srgbClr val="0066CC"/>
                </a:solidFill>
                <a:latin typeface="+mn-lt"/>
                <a:cs typeface="+mn-cs"/>
              </a:rPr>
              <a:t>Capacitor manufacturing</a:t>
            </a:r>
          </a:p>
        </p:txBody>
      </p:sp>
      <p:graphicFrame>
        <p:nvGraphicFramePr>
          <p:cNvPr id="71721" name="Group 41"/>
          <p:cNvGraphicFramePr>
            <a:graphicFrameLocks noGrp="1"/>
          </p:cNvGraphicFramePr>
          <p:nvPr/>
        </p:nvGraphicFramePr>
        <p:xfrm>
          <a:off x="5405438" y="2641600"/>
          <a:ext cx="3354387" cy="1974851"/>
        </p:xfrm>
        <a:graphic>
          <a:graphicData uri="http://schemas.openxmlformats.org/drawingml/2006/table">
            <a:tbl>
              <a:tblPr/>
              <a:tblGrid>
                <a:gridCol w="522287"/>
                <a:gridCol w="538163"/>
                <a:gridCol w="569912"/>
                <a:gridCol w="552450"/>
                <a:gridCol w="569913"/>
                <a:gridCol w="601662"/>
              </a:tblGrid>
              <a:tr h="915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Helvetica-Light"/>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Helvetica-Light"/>
                          <a:cs typeface="Arial" charset="0"/>
                        </a:rPr>
                        <a:t>45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Helvetica-Light"/>
                          <a:cs typeface="Arial" charset="0"/>
                        </a:rPr>
                        <a:t>nm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Helvetica-Light"/>
                          <a:cs typeface="Arial" charset="0"/>
                        </a:rPr>
                        <a:t>32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Helvetica-Light"/>
                          <a:cs typeface="Arial" charset="0"/>
                        </a:rPr>
                        <a:t>nm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Helvetica-Light"/>
                          <a:cs typeface="Arial" charset="0"/>
                        </a:rPr>
                        <a:t>22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Helvetica-Light"/>
                          <a:cs typeface="Arial" charset="0"/>
                        </a:rPr>
                        <a:t>nm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Helvetica-Light"/>
                          <a:cs typeface="Arial" charset="0"/>
                        </a:rPr>
                        <a:t>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Helvetica-Light"/>
                          <a:cs typeface="Arial" charset="0"/>
                        </a:rPr>
                        <a:t>nm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Helvetica-Light"/>
                          <a:cs typeface="Arial" charset="0"/>
                        </a:rPr>
                        <a:t>10 nm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Helvetica-Light"/>
                          <a:cs typeface="Arial" charset="0"/>
                        </a:rPr>
                        <a:t>ε</a:t>
                      </a:r>
                      <a:endParaRPr kumimoji="0" lang="en-US" sz="1600" b="1" i="0" u="none" strike="noStrike" cap="none" normalizeH="0" baseline="0" smtClean="0">
                        <a:ln>
                          <a:noFill/>
                        </a:ln>
                        <a:solidFill>
                          <a:schemeClr val="tx1"/>
                        </a:solidFill>
                        <a:effectLst/>
                        <a:latin typeface="Helvetica-Light"/>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Helvetica-Light"/>
                          <a:cs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Helvetica-Light"/>
                          <a:cs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Helvetica-Light"/>
                          <a:cs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65097"/>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Helvetica-Light"/>
                          <a:cs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65097"/>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Helvetica-Light"/>
                          <a:cs typeface="Arial"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65097"/>
                      </a:srgbClr>
                    </a:solidFill>
                  </a:tcPr>
                </a:tc>
              </a:tr>
              <a:tr h="644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Helvetica-Light"/>
                          <a:cs typeface="Arial" charset="0"/>
                        </a:rPr>
                        <a:t>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Helvetica-Light"/>
                          <a:cs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Helvetica-Light"/>
                          <a:cs typeface="Arial"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65097"/>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Helvetica-Light"/>
                          <a:cs typeface="Arial"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65097"/>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Helvetica-Light"/>
                          <a:cs typeface="Arial" charset="0"/>
                        </a:rPr>
                        <a:t>147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65097"/>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Helvetica-Light"/>
                          <a:cs typeface="Arial" charset="0"/>
                        </a:rPr>
                        <a:t>193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65097"/>
                      </a:srgbClr>
                    </a:solidFill>
                  </a:tcPr>
                </a:tc>
              </a:tr>
            </a:tbl>
          </a:graphicData>
        </a:graphic>
      </p:graphicFrame>
      <p:sp>
        <p:nvSpPr>
          <p:cNvPr id="9" name="Content Placeholder 2"/>
          <p:cNvSpPr txBox="1">
            <a:spLocks/>
          </p:cNvSpPr>
          <p:nvPr/>
        </p:nvSpPr>
        <p:spPr bwMode="auto">
          <a:xfrm>
            <a:off x="4838700" y="4773613"/>
            <a:ext cx="3908425" cy="563562"/>
          </a:xfrm>
          <a:prstGeom prst="rect">
            <a:avLst/>
          </a:prstGeom>
          <a:noFill/>
          <a:ln w="9525">
            <a:solidFill>
              <a:srgbClr val="0066CC"/>
            </a:solidFill>
            <a:miter lim="800000"/>
            <a:headEnd/>
            <a:tailEnd/>
          </a:ln>
        </p:spPr>
        <p:txBody>
          <a:bodyPr/>
          <a:lstStyle/>
          <a:p>
            <a:pPr marL="342900" indent="-342900" eaLnBrk="0" hangingPunct="0">
              <a:lnSpc>
                <a:spcPct val="150000"/>
              </a:lnSpc>
              <a:spcBef>
                <a:spcPts val="0"/>
              </a:spcBef>
              <a:buFont typeface="Wingdings" pitchFamily="2" charset="2"/>
              <a:buNone/>
              <a:defRPr/>
            </a:pPr>
            <a:r>
              <a:rPr lang="en-US" sz="2000" b="1" i="0" kern="0" dirty="0">
                <a:solidFill>
                  <a:srgbClr val="0066CC"/>
                </a:solidFill>
                <a:latin typeface="+mn-lt"/>
                <a:cs typeface="+mn-cs"/>
              </a:rPr>
              <a:t>Continuous transistor updates</a:t>
            </a:r>
          </a:p>
        </p:txBody>
      </p:sp>
      <p:sp>
        <p:nvSpPr>
          <p:cNvPr id="48167" name="TextBox 10"/>
          <p:cNvSpPr txBox="1">
            <a:spLocks noChangeArrowheads="1"/>
          </p:cNvSpPr>
          <p:nvPr/>
        </p:nvSpPr>
        <p:spPr bwMode="auto">
          <a:xfrm>
            <a:off x="5221288" y="5491163"/>
            <a:ext cx="4940300" cy="641350"/>
          </a:xfrm>
          <a:prstGeom prst="rect">
            <a:avLst/>
          </a:prstGeom>
          <a:noFill/>
          <a:ln w="9525">
            <a:noFill/>
            <a:miter lim="800000"/>
            <a:headEnd/>
            <a:tailEnd/>
          </a:ln>
        </p:spPr>
        <p:txBody>
          <a:bodyPr>
            <a:spAutoFit/>
          </a:bodyPr>
          <a:lstStyle/>
          <a:p>
            <a:r>
              <a:rPr lang="en-US" sz="1800" b="1" i="0" dirty="0">
                <a:latin typeface="Arial Narrow" pitchFamily="34" charset="0"/>
              </a:rPr>
              <a:t>Planar </a:t>
            </a:r>
            <a:r>
              <a:rPr lang="en-US" sz="1800" b="1" i="0" dirty="0">
                <a:latin typeface="Arial Narrow" pitchFamily="34" charset="0"/>
                <a:sym typeface="Wingdings" pitchFamily="2" charset="2"/>
              </a:rPr>
              <a:t> </a:t>
            </a:r>
            <a:r>
              <a:rPr lang="en-US" sz="1800" b="1" i="0" dirty="0">
                <a:latin typeface="Arial Narrow" pitchFamily="34" charset="0"/>
              </a:rPr>
              <a:t>RCAT </a:t>
            </a:r>
            <a:r>
              <a:rPr lang="en-US" sz="1800" b="1" i="0" dirty="0">
                <a:latin typeface="Arial Narrow" pitchFamily="34" charset="0"/>
                <a:sym typeface="Wingdings" pitchFamily="2" charset="2"/>
              </a:rPr>
              <a:t> S-RCAT  </a:t>
            </a:r>
            <a:r>
              <a:rPr lang="en-US" sz="1800" b="1" i="0" dirty="0" err="1">
                <a:latin typeface="Arial Narrow" pitchFamily="34" charset="0"/>
                <a:sym typeface="Wingdings" pitchFamily="2" charset="2"/>
              </a:rPr>
              <a:t>Finfet</a:t>
            </a:r>
            <a:r>
              <a:rPr lang="en-US" sz="1800" b="1" i="0" dirty="0">
                <a:latin typeface="Arial Narrow" pitchFamily="34" charset="0"/>
                <a:sym typeface="Wingdings" pitchFamily="2" charset="2"/>
              </a:rPr>
              <a:t> </a:t>
            </a:r>
          </a:p>
          <a:p>
            <a:r>
              <a:rPr lang="en-US" sz="1800" b="1" i="0" dirty="0">
                <a:latin typeface="Arial Narrow" pitchFamily="34" charset="0"/>
                <a:sym typeface="Wingdings" pitchFamily="2" charset="2"/>
              </a:rPr>
              <a:t> Vertical devices</a:t>
            </a:r>
            <a:endParaRPr lang="en-US" sz="1800" b="1" i="0" dirty="0">
              <a:latin typeface="Arial Narrow"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p:txBody>
          <a:bodyPr/>
          <a:lstStyle/>
          <a:p>
            <a:pPr algn="l"/>
            <a:r>
              <a:rPr lang="en-US" sz="2800" b="1" i="1" dirty="0" smtClean="0"/>
              <a:t>Summary of Monolithic 3D DRAM Technology</a:t>
            </a:r>
          </a:p>
        </p:txBody>
      </p:sp>
      <p:sp>
        <p:nvSpPr>
          <p:cNvPr id="50179" name="Content Placeholder 2"/>
          <p:cNvSpPr>
            <a:spLocks noGrp="1"/>
          </p:cNvSpPr>
          <p:nvPr>
            <p:ph idx="4294967295"/>
          </p:nvPr>
        </p:nvSpPr>
        <p:spPr>
          <a:xfrm>
            <a:off x="285750" y="4219575"/>
            <a:ext cx="8858250" cy="1997075"/>
          </a:xfrm>
        </p:spPr>
        <p:txBody>
          <a:bodyPr/>
          <a:lstStyle/>
          <a:p>
            <a:pPr>
              <a:lnSpc>
                <a:spcPct val="150000"/>
              </a:lnSpc>
              <a:spcBef>
                <a:spcPct val="0"/>
              </a:spcBef>
            </a:pPr>
            <a:r>
              <a:rPr lang="en-US" sz="1800" b="1" dirty="0" smtClean="0">
                <a:solidFill>
                  <a:schemeClr val="tx1"/>
                </a:solidFill>
              </a:rPr>
              <a:t>3.3x density of conventional DRAM, at similar number of litho steps (cost)</a:t>
            </a:r>
          </a:p>
          <a:p>
            <a:pPr>
              <a:lnSpc>
                <a:spcPct val="150000"/>
              </a:lnSpc>
              <a:spcBef>
                <a:spcPct val="0"/>
              </a:spcBef>
            </a:pPr>
            <a:r>
              <a:rPr lang="en-US" sz="1800" b="1" dirty="0" smtClean="0">
                <a:solidFill>
                  <a:schemeClr val="tx1"/>
                </a:solidFill>
              </a:rPr>
              <a:t>Scalable (e.g.) 22nm 2D </a:t>
            </a:r>
            <a:r>
              <a:rPr lang="en-US" sz="1800" b="1" dirty="0" smtClean="0">
                <a:solidFill>
                  <a:schemeClr val="tx1"/>
                </a:solidFill>
                <a:sym typeface="Wingdings" pitchFamily="2" charset="2"/>
              </a:rPr>
              <a:t> 22nm 3D 2 layers  22nm 3D 4 layers  ...</a:t>
            </a:r>
          </a:p>
          <a:p>
            <a:pPr>
              <a:lnSpc>
                <a:spcPct val="150000"/>
              </a:lnSpc>
              <a:spcBef>
                <a:spcPct val="0"/>
              </a:spcBef>
            </a:pPr>
            <a:r>
              <a:rPr lang="en-US" sz="1800" b="1" dirty="0" smtClean="0">
                <a:solidFill>
                  <a:schemeClr val="tx1"/>
                </a:solidFill>
              </a:rPr>
              <a:t>Cheap depreciated tools, less litho cost + risk</a:t>
            </a:r>
          </a:p>
          <a:p>
            <a:pPr>
              <a:lnSpc>
                <a:spcPct val="150000"/>
              </a:lnSpc>
              <a:spcBef>
                <a:spcPct val="0"/>
              </a:spcBef>
            </a:pPr>
            <a:r>
              <a:rPr lang="en-US" sz="1800" b="1" dirty="0" smtClean="0">
                <a:solidFill>
                  <a:schemeClr val="tx1"/>
                </a:solidFill>
              </a:rPr>
              <a:t> Avoids cap. &amp; transistor upgrades challenges</a:t>
            </a:r>
          </a:p>
          <a:p>
            <a:pPr>
              <a:lnSpc>
                <a:spcPct val="150000"/>
              </a:lnSpc>
              <a:spcBef>
                <a:spcPct val="0"/>
              </a:spcBef>
            </a:pPr>
            <a:endParaRPr lang="en-US" sz="2000" b="1" dirty="0" smtClean="0"/>
          </a:p>
          <a:p>
            <a:pPr>
              <a:lnSpc>
                <a:spcPct val="150000"/>
              </a:lnSpc>
              <a:spcBef>
                <a:spcPct val="0"/>
              </a:spcBef>
            </a:pPr>
            <a:endParaRPr lang="en-US" sz="2000" b="1" dirty="0" smtClean="0"/>
          </a:p>
        </p:txBody>
      </p:sp>
      <p:sp>
        <p:nvSpPr>
          <p:cNvPr id="4" name="Footer Placeholder 3"/>
          <p:cNvSpPr txBox="1">
            <a:spLocks noGrp="1"/>
          </p:cNvSpPr>
          <p:nvPr/>
        </p:nvSpPr>
        <p:spPr bwMode="auto">
          <a:xfrm>
            <a:off x="3048000" y="6435725"/>
            <a:ext cx="2895600" cy="238125"/>
          </a:xfrm>
          <a:prstGeom prst="rect">
            <a:avLst/>
          </a:prstGeom>
          <a:noFill/>
          <a:ln>
            <a:miter lim="800000"/>
            <a:headEnd/>
            <a:tailEnd/>
          </a:ln>
        </p:spPr>
        <p:txBody>
          <a:bodyPr/>
          <a:lstStyle/>
          <a:p>
            <a:pPr algn="ctr">
              <a:defRPr/>
            </a:pPr>
            <a:r>
              <a:rPr lang="en-US" sz="1000" i="0" dirty="0" err="1">
                <a:solidFill>
                  <a:srgbClr val="0073AE"/>
                </a:solidFill>
                <a:latin typeface="+mj-lt"/>
                <a:cs typeface="Arial" pitchFamily="34" charset="0"/>
              </a:rPr>
              <a:t>MonolithIC</a:t>
            </a:r>
            <a:r>
              <a:rPr lang="en-US" sz="1000" i="0" dirty="0">
                <a:solidFill>
                  <a:srgbClr val="0073AE"/>
                </a:solidFill>
                <a:latin typeface="+mj-lt"/>
                <a:cs typeface="Arial" pitchFamily="34" charset="0"/>
              </a:rPr>
              <a:t> 3D Inc. Patents Pending</a:t>
            </a:r>
          </a:p>
        </p:txBody>
      </p:sp>
      <p:sp>
        <p:nvSpPr>
          <p:cNvPr id="5" name="Slide Number Placeholder 4"/>
          <p:cNvSpPr txBox="1">
            <a:spLocks noGrp="1"/>
          </p:cNvSpPr>
          <p:nvPr/>
        </p:nvSpPr>
        <p:spPr bwMode="auto">
          <a:xfrm>
            <a:off x="7667625" y="6435725"/>
            <a:ext cx="1019175" cy="304800"/>
          </a:xfrm>
          <a:prstGeom prst="rect">
            <a:avLst/>
          </a:prstGeom>
          <a:noFill/>
          <a:ln>
            <a:miter lim="800000"/>
            <a:headEnd/>
            <a:tailEnd/>
          </a:ln>
        </p:spPr>
        <p:txBody>
          <a:bodyPr/>
          <a:lstStyle/>
          <a:p>
            <a:pPr algn="r">
              <a:spcBef>
                <a:spcPct val="20000"/>
              </a:spcBef>
              <a:buFont typeface="Wingdings" pitchFamily="2" charset="2"/>
              <a:buNone/>
              <a:defRPr/>
            </a:pPr>
            <a:fld id="{CC0EA60B-ED62-4E17-89EC-DA79722B5869}" type="slidenum">
              <a:rPr lang="en-US" sz="1000" i="0">
                <a:latin typeface="+mj-lt"/>
                <a:cs typeface="Arial" pitchFamily="34" charset="0"/>
              </a:rPr>
              <a:pPr algn="r">
                <a:spcBef>
                  <a:spcPct val="20000"/>
                </a:spcBef>
                <a:buFont typeface="Wingdings" pitchFamily="2" charset="2"/>
                <a:buNone/>
                <a:defRPr/>
              </a:pPr>
              <a:t>35</a:t>
            </a:fld>
            <a:endParaRPr lang="en-US" sz="1000" i="0">
              <a:latin typeface="+mj-lt"/>
              <a:cs typeface="Arial" pitchFamily="34" charset="0"/>
            </a:endParaRPr>
          </a:p>
        </p:txBody>
      </p:sp>
      <p:pic>
        <p:nvPicPr>
          <p:cNvPr id="50182" name="Picture 2"/>
          <p:cNvPicPr>
            <a:picLocks noChangeAspect="1" noChangeArrowheads="1"/>
          </p:cNvPicPr>
          <p:nvPr/>
        </p:nvPicPr>
        <p:blipFill>
          <a:blip r:embed="rId2"/>
          <a:srcRect/>
          <a:stretch>
            <a:fillRect/>
          </a:stretch>
        </p:blipFill>
        <p:spPr bwMode="auto">
          <a:xfrm>
            <a:off x="455613" y="1635125"/>
            <a:ext cx="4906962" cy="2662238"/>
          </a:xfrm>
          <a:prstGeom prst="rect">
            <a:avLst/>
          </a:prstGeom>
          <a:noFill/>
          <a:ln w="9525">
            <a:noFill/>
            <a:miter lim="800000"/>
            <a:headEnd/>
            <a:tailEnd/>
          </a:ln>
        </p:spPr>
      </p:pic>
      <p:sp>
        <p:nvSpPr>
          <p:cNvPr id="50183" name="TextBox 6"/>
          <p:cNvSpPr txBox="1">
            <a:spLocks noChangeArrowheads="1"/>
          </p:cNvSpPr>
          <p:nvPr/>
        </p:nvSpPr>
        <p:spPr bwMode="auto">
          <a:xfrm>
            <a:off x="5064824" y="1832852"/>
            <a:ext cx="3720997" cy="2169825"/>
          </a:xfrm>
          <a:prstGeom prst="rect">
            <a:avLst/>
          </a:prstGeom>
          <a:noFill/>
          <a:ln w="9525">
            <a:noFill/>
            <a:miter lim="800000"/>
            <a:headEnd/>
            <a:tailEnd/>
          </a:ln>
        </p:spPr>
        <p:txBody>
          <a:bodyPr wrap="square">
            <a:spAutoFit/>
          </a:bodyPr>
          <a:lstStyle/>
          <a:p>
            <a:pPr>
              <a:lnSpc>
                <a:spcPct val="150000"/>
              </a:lnSpc>
            </a:pPr>
            <a:r>
              <a:rPr lang="en-US" sz="1800" b="1" i="0" dirty="0">
                <a:latin typeface="+mj-lt"/>
              </a:rPr>
              <a:t>Monolithic 3D with shared litho steps</a:t>
            </a:r>
          </a:p>
          <a:p>
            <a:pPr>
              <a:lnSpc>
                <a:spcPct val="150000"/>
              </a:lnSpc>
            </a:pPr>
            <a:r>
              <a:rPr lang="en-US" sz="1800" b="1" i="0" dirty="0">
                <a:latin typeface="+mj-lt"/>
              </a:rPr>
              <a:t>Single crystal Si</a:t>
            </a:r>
          </a:p>
          <a:p>
            <a:pPr>
              <a:lnSpc>
                <a:spcPct val="150000"/>
              </a:lnSpc>
            </a:pPr>
            <a:r>
              <a:rPr lang="en-US" sz="1800" b="1" i="0" dirty="0">
                <a:latin typeface="+mj-lt"/>
              </a:rPr>
              <a:t>Floating body RAM</a:t>
            </a:r>
          </a:p>
          <a:p>
            <a:pPr>
              <a:lnSpc>
                <a:spcPct val="150000"/>
              </a:lnSpc>
            </a:pPr>
            <a:r>
              <a:rPr lang="en-US" sz="1800" b="1" dirty="0">
                <a:latin typeface="+mj-lt"/>
              </a:rPr>
              <a:t>Under development...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1"/>
          <p:cNvSpPr txBox="1">
            <a:spLocks noGrp="1"/>
          </p:cNvSpPr>
          <p:nvPr/>
        </p:nvSpPr>
        <p:spPr bwMode="auto">
          <a:xfrm>
            <a:off x="3048000" y="6435725"/>
            <a:ext cx="2895600" cy="238125"/>
          </a:xfrm>
          <a:prstGeom prst="rect">
            <a:avLst/>
          </a:prstGeom>
          <a:noFill/>
          <a:ln w="9525">
            <a:noFill/>
            <a:miter lim="800000"/>
            <a:headEnd/>
            <a:tailEnd/>
          </a:ln>
        </p:spPr>
        <p:txBody>
          <a:bodyPr/>
          <a:lstStyle/>
          <a:p>
            <a:pPr algn="ctr"/>
            <a:r>
              <a:rPr lang="en-US" sz="1000" i="0">
                <a:solidFill>
                  <a:srgbClr val="0073AE"/>
                </a:solidFill>
                <a:latin typeface="Arial Narrow" pitchFamily="34" charset="0"/>
              </a:rPr>
              <a:t>MonolithIC 3D Inc. Patents Pending</a:t>
            </a:r>
          </a:p>
        </p:txBody>
      </p:sp>
      <p:sp>
        <p:nvSpPr>
          <p:cNvPr id="3"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fontAlgn="auto">
              <a:spcBef>
                <a:spcPct val="20000"/>
              </a:spcBef>
              <a:spcAft>
                <a:spcPts val="0"/>
              </a:spcAft>
              <a:buFont typeface="Wingdings" pitchFamily="2" charset="2"/>
              <a:buNone/>
              <a:defRPr/>
            </a:pPr>
            <a:fld id="{16121438-DC69-44FE-AF4E-CEB78EDDD251}" type="slidenum">
              <a:rPr lang="en-US" sz="1000" i="0">
                <a:latin typeface="+mj-lt"/>
                <a:cs typeface="+mn-cs"/>
              </a:rPr>
              <a:pPr algn="r" fontAlgn="auto">
                <a:spcBef>
                  <a:spcPct val="20000"/>
                </a:spcBef>
                <a:spcAft>
                  <a:spcPts val="0"/>
                </a:spcAft>
                <a:buFont typeface="Wingdings" pitchFamily="2" charset="2"/>
                <a:buNone/>
                <a:defRPr/>
              </a:pPr>
              <a:t>36</a:t>
            </a:fld>
            <a:endParaRPr lang="en-US" sz="1000" i="0">
              <a:latin typeface="+mj-lt"/>
              <a:cs typeface="+mn-cs"/>
            </a:endParaRPr>
          </a:p>
        </p:txBody>
      </p:sp>
      <p:sp>
        <p:nvSpPr>
          <p:cNvPr id="54276" name="Rectangle 3"/>
          <p:cNvSpPr>
            <a:spLocks noChangeArrowheads="1"/>
          </p:cNvSpPr>
          <p:nvPr/>
        </p:nvSpPr>
        <p:spPr bwMode="auto">
          <a:xfrm>
            <a:off x="400050" y="2451100"/>
            <a:ext cx="8248650" cy="641350"/>
          </a:xfrm>
          <a:prstGeom prst="rect">
            <a:avLst/>
          </a:prstGeom>
          <a:noFill/>
          <a:ln w="9525">
            <a:noFill/>
            <a:miter lim="800000"/>
            <a:headEnd/>
            <a:tailEnd/>
          </a:ln>
        </p:spPr>
        <p:txBody>
          <a:bodyPr>
            <a:spAutoFit/>
          </a:bodyPr>
          <a:lstStyle/>
          <a:p>
            <a:pPr algn="ctr"/>
            <a:r>
              <a:rPr lang="en-US" b="1" i="0" dirty="0">
                <a:solidFill>
                  <a:srgbClr val="0073AE"/>
                </a:solidFill>
                <a:latin typeface="Helvetica" pitchFamily="34" charset="0"/>
              </a:rPr>
              <a:t> Monolithic 3D R-RAM</a:t>
            </a:r>
          </a:p>
        </p:txBody>
      </p:sp>
      <p:sp>
        <p:nvSpPr>
          <p:cNvPr id="54277" name="Rectangle 5"/>
          <p:cNvSpPr>
            <a:spLocks noChangeArrowheads="1"/>
          </p:cNvSpPr>
          <p:nvPr/>
        </p:nvSpPr>
        <p:spPr bwMode="auto">
          <a:xfrm>
            <a:off x="781050" y="3609975"/>
            <a:ext cx="8623300" cy="830997"/>
          </a:xfrm>
          <a:prstGeom prst="rect">
            <a:avLst/>
          </a:prstGeom>
          <a:noFill/>
          <a:ln w="9525">
            <a:noFill/>
            <a:miter lim="800000"/>
            <a:headEnd/>
            <a:tailEnd/>
          </a:ln>
          <a:effectLst/>
        </p:spPr>
        <p:txBody>
          <a:bodyPr>
            <a:spAutoFit/>
          </a:bodyPr>
          <a:lstStyle/>
          <a:p>
            <a:pPr>
              <a:buFontTx/>
              <a:buChar char="•"/>
            </a:pPr>
            <a:r>
              <a:rPr lang="en-US" sz="2400" i="0" dirty="0">
                <a:solidFill>
                  <a:srgbClr val="0066CC"/>
                </a:solidFill>
                <a:latin typeface="+mj-lt"/>
              </a:rPr>
              <a:t>2x density improvement vs. conventional NAND</a:t>
            </a:r>
          </a:p>
          <a:p>
            <a:pPr>
              <a:buFontTx/>
              <a:buChar char="•"/>
            </a:pPr>
            <a:r>
              <a:rPr lang="en-US" sz="2400" b="1" i="0" dirty="0">
                <a:solidFill>
                  <a:srgbClr val="0066CC"/>
                </a:solidFill>
                <a:latin typeface="+mj-lt"/>
              </a:rPr>
              <a:t>1M cycles endurance, low latency, high performance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466725" y="428625"/>
            <a:ext cx="8105775" cy="1143000"/>
          </a:xfrm>
        </p:spPr>
        <p:txBody>
          <a:bodyPr/>
          <a:lstStyle/>
          <a:p>
            <a:pPr algn="l"/>
            <a:r>
              <a:rPr lang="en-US" sz="2800" b="1" i="1" dirty="0" smtClean="0"/>
              <a:t>R-RAM: A Promising Next Generation Memory</a:t>
            </a:r>
          </a:p>
        </p:txBody>
      </p:sp>
      <p:sp>
        <p:nvSpPr>
          <p:cNvPr id="70659" name="Content Placeholder 2"/>
          <p:cNvSpPr>
            <a:spLocks noGrp="1"/>
          </p:cNvSpPr>
          <p:nvPr>
            <p:ph idx="4294967295"/>
          </p:nvPr>
        </p:nvSpPr>
        <p:spPr>
          <a:xfrm>
            <a:off x="209550" y="1638300"/>
            <a:ext cx="8458200" cy="4678363"/>
          </a:xfrm>
        </p:spPr>
        <p:txBody>
          <a:bodyPr/>
          <a:lstStyle/>
          <a:p>
            <a:pPr>
              <a:lnSpc>
                <a:spcPct val="150000"/>
              </a:lnSpc>
              <a:spcBef>
                <a:spcPct val="0"/>
              </a:spcBef>
            </a:pPr>
            <a:r>
              <a:rPr lang="en-US" sz="2000" dirty="0" smtClean="0">
                <a:solidFill>
                  <a:schemeClr val="tx1"/>
                </a:solidFill>
                <a:latin typeface="+mj-lt"/>
              </a:rPr>
              <a:t>Below data from IEDM 2009 for a (transistor + R-RAM ) </a:t>
            </a:r>
            <a:r>
              <a:rPr lang="en-US" sz="2000" dirty="0" smtClean="0">
                <a:solidFill>
                  <a:schemeClr val="tx1"/>
                </a:solidFill>
                <a:latin typeface="+mj-lt"/>
                <a:sym typeface="Wingdings" pitchFamily="2" charset="2"/>
              </a:rPr>
              <a:t> Promising</a:t>
            </a:r>
          </a:p>
          <a:p>
            <a:pPr>
              <a:lnSpc>
                <a:spcPct val="150000"/>
              </a:lnSpc>
              <a:spcBef>
                <a:spcPct val="0"/>
              </a:spcBef>
            </a:pPr>
            <a:r>
              <a:rPr lang="en-US" sz="2000" dirty="0" smtClean="0">
                <a:solidFill>
                  <a:schemeClr val="tx1"/>
                </a:solidFill>
                <a:latin typeface="+mj-lt"/>
              </a:rPr>
              <a:t>Well-known and simple materials (unlike PCM), low switching power, good endurance</a:t>
            </a:r>
            <a:r>
              <a:rPr lang="en-US" sz="1200" dirty="0" smtClean="0">
                <a:solidFill>
                  <a:schemeClr val="tx1"/>
                </a:solidFill>
                <a:latin typeface="+mj-lt"/>
              </a:rPr>
              <a:t>.</a:t>
            </a:r>
          </a:p>
        </p:txBody>
      </p:sp>
      <p:grpSp>
        <p:nvGrpSpPr>
          <p:cNvPr id="70660" name="Group 680"/>
          <p:cNvGrpSpPr>
            <a:grpSpLocks/>
          </p:cNvGrpSpPr>
          <p:nvPr/>
        </p:nvGrpSpPr>
        <p:grpSpPr bwMode="auto">
          <a:xfrm>
            <a:off x="1009650" y="4324350"/>
            <a:ext cx="1905000" cy="1524000"/>
            <a:chOff x="624" y="1488"/>
            <a:chExt cx="1860" cy="1270"/>
          </a:xfrm>
        </p:grpSpPr>
        <p:sp>
          <p:nvSpPr>
            <p:cNvPr id="70661" name="Rectangle 674"/>
            <p:cNvSpPr>
              <a:spLocks noChangeArrowheads="1"/>
            </p:cNvSpPr>
            <p:nvPr/>
          </p:nvSpPr>
          <p:spPr bwMode="auto">
            <a:xfrm>
              <a:off x="624" y="2531"/>
              <a:ext cx="1860" cy="227"/>
            </a:xfrm>
            <a:prstGeom prst="rect">
              <a:avLst/>
            </a:prstGeom>
            <a:solidFill>
              <a:srgbClr val="FF9933"/>
            </a:solidFill>
            <a:ln w="9525">
              <a:miter lim="800000"/>
              <a:headEnd/>
              <a:tailEnd/>
            </a:ln>
            <a:scene3d>
              <a:camera prst="legacyObliqueTopRight">
                <a:rot lat="21299994" lon="0" rev="0"/>
              </a:camera>
              <a:lightRig rig="legacyFlat3" dir="b"/>
            </a:scene3d>
            <a:sp3d extrusionH="1801800" prstMaterial="legacyMatte">
              <a:bevelT w="13500" h="13500" prst="angle"/>
              <a:bevelB w="13500" h="13500" prst="angle"/>
              <a:extrusionClr>
                <a:srgbClr val="FF9933"/>
              </a:extrusionClr>
            </a:sp3d>
          </p:spPr>
          <p:txBody>
            <a:bodyPr wrap="none" anchor="ctr">
              <a:flatTx/>
            </a:bodyPr>
            <a:lstStyle/>
            <a:p>
              <a:pPr algn="ctr"/>
              <a:r>
                <a:rPr kumimoji="1" lang="en-US" altLang="zh-TW" sz="2000" b="1" i="0">
                  <a:ea typeface="PMingLiU" pitchFamily="18" charset="-120"/>
                </a:rPr>
                <a:t>TiN</a:t>
              </a:r>
            </a:p>
          </p:txBody>
        </p:sp>
        <p:sp>
          <p:nvSpPr>
            <p:cNvPr id="70662" name="Rectangle 675"/>
            <p:cNvSpPr>
              <a:spLocks noChangeArrowheads="1"/>
            </p:cNvSpPr>
            <p:nvPr/>
          </p:nvSpPr>
          <p:spPr bwMode="auto">
            <a:xfrm>
              <a:off x="1350" y="2304"/>
              <a:ext cx="635" cy="182"/>
            </a:xfrm>
            <a:prstGeom prst="rect">
              <a:avLst/>
            </a:prstGeom>
            <a:solidFill>
              <a:srgbClr val="FF00FF"/>
            </a:solidFill>
            <a:ln w="9525">
              <a:miter lim="800000"/>
              <a:headEnd/>
              <a:tailEnd/>
            </a:ln>
            <a:scene3d>
              <a:camera prst="legacyObliqueTopRight">
                <a:rot lat="21299994" lon="0" rev="0"/>
              </a:camera>
              <a:lightRig rig="legacyFlat3" dir="b"/>
            </a:scene3d>
            <a:sp3d extrusionH="1192200" prstMaterial="legacyMatte">
              <a:bevelT w="13500" h="13500" prst="angle"/>
              <a:bevelB w="13500" h="13500" prst="angle"/>
              <a:extrusionClr>
                <a:srgbClr val="FF00FF"/>
              </a:extrusionClr>
            </a:sp3d>
          </p:spPr>
          <p:txBody>
            <a:bodyPr wrap="none" anchor="ctr">
              <a:flatTx/>
            </a:bodyPr>
            <a:lstStyle/>
            <a:p>
              <a:pPr algn="ctr"/>
              <a:r>
                <a:rPr kumimoji="1" lang="en-US" altLang="zh-TW" sz="2000" b="1" i="0">
                  <a:ea typeface="PMingLiU" pitchFamily="18" charset="-120"/>
                </a:rPr>
                <a:t>HfO</a:t>
              </a:r>
              <a:r>
                <a:rPr kumimoji="1" lang="en-US" altLang="zh-TW" sz="2000" b="1" i="0" baseline="-25000">
                  <a:ea typeface="PMingLiU" pitchFamily="18" charset="-120"/>
                </a:rPr>
                <a:t>x</a:t>
              </a:r>
            </a:p>
          </p:txBody>
        </p:sp>
        <p:sp>
          <p:nvSpPr>
            <p:cNvPr id="70663" name="Rectangle 676"/>
            <p:cNvSpPr>
              <a:spLocks noChangeArrowheads="1"/>
            </p:cNvSpPr>
            <p:nvPr/>
          </p:nvSpPr>
          <p:spPr bwMode="auto">
            <a:xfrm>
              <a:off x="1350" y="2122"/>
              <a:ext cx="635" cy="182"/>
            </a:xfrm>
            <a:prstGeom prst="rect">
              <a:avLst/>
            </a:prstGeom>
            <a:solidFill>
              <a:srgbClr val="00FF00"/>
            </a:solidFill>
            <a:ln w="9525">
              <a:miter lim="800000"/>
              <a:headEnd/>
              <a:tailEnd/>
            </a:ln>
            <a:scene3d>
              <a:camera prst="legacyObliqueTopRight">
                <a:rot lat="21299994" lon="0" rev="0"/>
              </a:camera>
              <a:lightRig rig="legacyFlat3" dir="b"/>
            </a:scene3d>
            <a:sp3d extrusionH="1192200" prstMaterial="legacyMatte">
              <a:bevelT w="13500" h="13500" prst="angle"/>
              <a:bevelB w="13500" h="13500" prst="angle"/>
              <a:extrusionClr>
                <a:srgbClr val="00FF00"/>
              </a:extrusionClr>
            </a:sp3d>
          </p:spPr>
          <p:txBody>
            <a:bodyPr wrap="none" anchor="ctr">
              <a:flatTx/>
            </a:bodyPr>
            <a:lstStyle/>
            <a:p>
              <a:pPr algn="ctr"/>
              <a:r>
                <a:rPr kumimoji="1" lang="en-US" altLang="zh-TW" sz="2000" b="1" i="0">
                  <a:ea typeface="PMingLiU" pitchFamily="18" charset="-120"/>
                </a:rPr>
                <a:t>Ti</a:t>
              </a:r>
            </a:p>
          </p:txBody>
        </p:sp>
        <p:sp>
          <p:nvSpPr>
            <p:cNvPr id="70664" name="Rectangle 677"/>
            <p:cNvSpPr>
              <a:spLocks noChangeArrowheads="1"/>
            </p:cNvSpPr>
            <p:nvPr/>
          </p:nvSpPr>
          <p:spPr bwMode="auto">
            <a:xfrm>
              <a:off x="1350" y="1941"/>
              <a:ext cx="635" cy="182"/>
            </a:xfrm>
            <a:prstGeom prst="rect">
              <a:avLst/>
            </a:prstGeom>
            <a:solidFill>
              <a:srgbClr val="FF9933"/>
            </a:solidFill>
            <a:ln w="9525">
              <a:miter lim="800000"/>
              <a:headEnd/>
              <a:tailEnd/>
            </a:ln>
            <a:scene3d>
              <a:camera prst="legacyObliqueTopRight">
                <a:rot lat="21299994" lon="0" rev="0"/>
              </a:camera>
              <a:lightRig rig="legacyFlat3" dir="b"/>
            </a:scene3d>
            <a:sp3d extrusionH="1192200" prstMaterial="legacyMatte">
              <a:bevelT w="13500" h="13500" prst="angle"/>
              <a:bevelB w="13500" h="13500" prst="angle"/>
              <a:extrusionClr>
                <a:srgbClr val="FF9933"/>
              </a:extrusionClr>
            </a:sp3d>
          </p:spPr>
          <p:txBody>
            <a:bodyPr wrap="none" anchor="ctr">
              <a:flatTx/>
            </a:bodyPr>
            <a:lstStyle/>
            <a:p>
              <a:pPr algn="ctr"/>
              <a:r>
                <a:rPr kumimoji="1" lang="en-US" altLang="zh-TW" sz="2000" b="1" i="0">
                  <a:ea typeface="PMingLiU" pitchFamily="18" charset="-120"/>
                </a:rPr>
                <a:t>TiN</a:t>
              </a:r>
            </a:p>
          </p:txBody>
        </p:sp>
        <p:sp>
          <p:nvSpPr>
            <p:cNvPr id="70665" name="Oval 678"/>
            <p:cNvSpPr>
              <a:spLocks noChangeArrowheads="1"/>
            </p:cNvSpPr>
            <p:nvPr/>
          </p:nvSpPr>
          <p:spPr bwMode="auto">
            <a:xfrm>
              <a:off x="1667" y="1715"/>
              <a:ext cx="272" cy="227"/>
            </a:xfrm>
            <a:prstGeom prst="ellipse">
              <a:avLst/>
            </a:prstGeom>
            <a:solidFill>
              <a:srgbClr val="00FFFF"/>
            </a:solidFill>
            <a:ln w="9525">
              <a:round/>
              <a:headEnd/>
              <a:tailEnd/>
            </a:ln>
            <a:scene3d>
              <a:camera prst="legacyObliqueTopRight">
                <a:rot lat="5400000" lon="0" rev="0"/>
              </a:camera>
              <a:lightRig rig="legacyFlat3" dir="b"/>
            </a:scene3d>
            <a:sp3d extrusionH="735000" prstMaterial="legacyMatte">
              <a:bevelT w="13500" h="13500" prst="angle"/>
              <a:bevelB w="13500" h="13500" prst="angle"/>
              <a:extrusionClr>
                <a:srgbClr val="00FFFF"/>
              </a:extrusionClr>
            </a:sp3d>
          </p:spPr>
          <p:txBody>
            <a:bodyPr wrap="none" anchor="ctr">
              <a:flatTx/>
            </a:bodyPr>
            <a:lstStyle/>
            <a:p>
              <a:endParaRPr lang="en-US" sz="1600" i="0"/>
            </a:p>
          </p:txBody>
        </p:sp>
        <p:sp>
          <p:nvSpPr>
            <p:cNvPr id="70666" name="Rectangle 679"/>
            <p:cNvSpPr>
              <a:spLocks noChangeArrowheads="1"/>
            </p:cNvSpPr>
            <p:nvPr/>
          </p:nvSpPr>
          <p:spPr bwMode="auto">
            <a:xfrm>
              <a:off x="1123" y="1488"/>
              <a:ext cx="998" cy="227"/>
            </a:xfrm>
            <a:prstGeom prst="rect">
              <a:avLst/>
            </a:prstGeom>
            <a:solidFill>
              <a:srgbClr val="00FFFF"/>
            </a:solidFill>
            <a:ln w="9525">
              <a:miter lim="800000"/>
              <a:headEnd/>
              <a:tailEnd/>
            </a:ln>
            <a:scene3d>
              <a:camera prst="legacyObliqueTopRight">
                <a:rot lat="20999994" lon="21299994" rev="0"/>
              </a:camera>
              <a:lightRig rig="legacyFlat3" dir="b"/>
            </a:scene3d>
            <a:sp3d extrusionH="3630600" prstMaterial="legacyMatte">
              <a:bevelT w="13500" h="13500" prst="angle"/>
              <a:bevelB w="13500" h="13500" prst="angle"/>
              <a:extrusionClr>
                <a:srgbClr val="00FFFF"/>
              </a:extrusionClr>
            </a:sp3d>
          </p:spPr>
          <p:txBody>
            <a:bodyPr wrap="none" anchor="ctr">
              <a:flatTx/>
            </a:bodyPr>
            <a:lstStyle/>
            <a:p>
              <a:pPr algn="ctr"/>
              <a:r>
                <a:rPr kumimoji="1" lang="en-US" altLang="zh-TW" sz="2000" b="1" i="0">
                  <a:ea typeface="PMingLiU" pitchFamily="18" charset="-120"/>
                </a:rPr>
                <a:t>AlCu</a:t>
              </a:r>
            </a:p>
          </p:txBody>
        </p:sp>
      </p:grpSp>
      <p:pic>
        <p:nvPicPr>
          <p:cNvPr id="70667" name="Picture 2"/>
          <p:cNvPicPr>
            <a:picLocks noChangeAspect="1" noChangeArrowheads="1"/>
          </p:cNvPicPr>
          <p:nvPr/>
        </p:nvPicPr>
        <p:blipFill>
          <a:blip r:embed="rId2"/>
          <a:srcRect/>
          <a:stretch>
            <a:fillRect/>
          </a:stretch>
        </p:blipFill>
        <p:spPr bwMode="auto">
          <a:xfrm>
            <a:off x="4391025" y="3505200"/>
            <a:ext cx="4067175" cy="240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428624" y="323850"/>
            <a:ext cx="8608497" cy="1143000"/>
          </a:xfrm>
        </p:spPr>
        <p:txBody>
          <a:bodyPr/>
          <a:lstStyle/>
          <a:p>
            <a:pPr algn="l"/>
            <a:r>
              <a:rPr lang="en-US" sz="2400" b="1" i="1" dirty="0" smtClean="0"/>
              <a:t>Potential Architectures for Integrating RRAM into Arrays:</a:t>
            </a:r>
            <a:br>
              <a:rPr lang="en-US" sz="2400" b="1" i="1" dirty="0" smtClean="0"/>
            </a:br>
            <a:r>
              <a:rPr lang="en-US" sz="2400" b="1" i="1" dirty="0" smtClean="0"/>
              <a:t>(1) Poly Si diode Selectors</a:t>
            </a:r>
            <a:r>
              <a:rPr lang="en-US" sz="2000" b="1" i="1" dirty="0" smtClean="0"/>
              <a:t> </a:t>
            </a:r>
          </a:p>
        </p:txBody>
      </p:sp>
      <p:sp>
        <p:nvSpPr>
          <p:cNvPr id="71683" name="Content Placeholder 2"/>
          <p:cNvSpPr>
            <a:spLocks noGrp="1"/>
          </p:cNvSpPr>
          <p:nvPr>
            <p:ph idx="4294967295"/>
          </p:nvPr>
        </p:nvSpPr>
        <p:spPr>
          <a:xfrm>
            <a:off x="725375" y="4232113"/>
            <a:ext cx="1981200" cy="792162"/>
          </a:xfrm>
          <a:ln>
            <a:solidFill>
              <a:schemeClr val="tx1"/>
            </a:solidFill>
          </a:ln>
        </p:spPr>
        <p:txBody>
          <a:bodyPr/>
          <a:lstStyle/>
          <a:p>
            <a:pPr algn="ctr">
              <a:lnSpc>
                <a:spcPct val="150000"/>
              </a:lnSpc>
              <a:spcBef>
                <a:spcPct val="0"/>
              </a:spcBef>
              <a:buFont typeface="Arial" charset="0"/>
              <a:buNone/>
            </a:pPr>
            <a:r>
              <a:rPr lang="en-US" sz="1200" dirty="0" smtClean="0">
                <a:latin typeface="Arial Narrow" pitchFamily="34" charset="0"/>
              </a:rPr>
              <a:t>Matrix [ISSCC 2003]          </a:t>
            </a:r>
          </a:p>
          <a:p>
            <a:pPr algn="ctr">
              <a:lnSpc>
                <a:spcPct val="150000"/>
              </a:lnSpc>
              <a:spcBef>
                <a:spcPct val="0"/>
              </a:spcBef>
              <a:buFont typeface="Arial" charset="0"/>
              <a:buNone/>
            </a:pPr>
            <a:r>
              <a:rPr lang="en-US" sz="1200" dirty="0" smtClean="0">
                <a:latin typeface="Arial Narrow" pitchFamily="34" charset="0"/>
              </a:rPr>
              <a:t>Hitachi [VLSI 2009]</a:t>
            </a:r>
          </a:p>
        </p:txBody>
      </p:sp>
      <p:sp>
        <p:nvSpPr>
          <p:cNvPr id="5" name="Rectangle 4"/>
          <p:cNvSpPr/>
          <p:nvPr/>
        </p:nvSpPr>
        <p:spPr>
          <a:xfrm>
            <a:off x="1411175" y="2204875"/>
            <a:ext cx="533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i="0" dirty="0">
                <a:solidFill>
                  <a:schemeClr val="tx1"/>
                </a:solidFill>
                <a:latin typeface="Arial Narrow" pitchFamily="34" charset="0"/>
              </a:rPr>
              <a:t>p</a:t>
            </a:r>
          </a:p>
        </p:txBody>
      </p:sp>
      <p:sp>
        <p:nvSpPr>
          <p:cNvPr id="7" name="Rectangle 6"/>
          <p:cNvSpPr/>
          <p:nvPr/>
        </p:nvSpPr>
        <p:spPr>
          <a:xfrm>
            <a:off x="1411175" y="2585875"/>
            <a:ext cx="533400" cy="334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i="0" dirty="0">
                <a:solidFill>
                  <a:schemeClr val="tx1"/>
                </a:solidFill>
                <a:latin typeface="Arial Narrow" pitchFamily="34" charset="0"/>
              </a:rPr>
              <a:t>n</a:t>
            </a:r>
          </a:p>
        </p:txBody>
      </p:sp>
      <p:cxnSp>
        <p:nvCxnSpPr>
          <p:cNvPr id="25" name="Straight Connector 24"/>
          <p:cNvCxnSpPr/>
          <p:nvPr/>
        </p:nvCxnSpPr>
        <p:spPr>
          <a:xfrm rot="5400000">
            <a:off x="1503250" y="2066763"/>
            <a:ext cx="27463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503250" y="3057363"/>
            <a:ext cx="27463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563575" y="3149438"/>
            <a:ext cx="152400" cy="609600"/>
          </a:xfrm>
          <a:prstGeom prst="rect">
            <a:avLst/>
          </a:prstGeom>
          <a:solidFill>
            <a:srgbClr val="8A0000"/>
          </a:solid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latin typeface="Arial Narrow" pitchFamily="34" charset="0"/>
            </a:endParaRPr>
          </a:p>
        </p:txBody>
      </p:sp>
      <p:cxnSp>
        <p:nvCxnSpPr>
          <p:cNvPr id="28" name="Straight Connector 27"/>
          <p:cNvCxnSpPr/>
          <p:nvPr/>
        </p:nvCxnSpPr>
        <p:spPr>
          <a:xfrm rot="5400000">
            <a:off x="1503250" y="3895563"/>
            <a:ext cx="27463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411175" y="3225638"/>
            <a:ext cx="533400" cy="304800"/>
          </a:xfrm>
          <a:prstGeom prst="straightConnector1">
            <a:avLst/>
          </a:prstGeom>
          <a:ln>
            <a:solidFill>
              <a:srgbClr val="8A0000"/>
            </a:solidFill>
            <a:tailEnd type="arrow"/>
          </a:ln>
        </p:spPr>
        <p:style>
          <a:lnRef idx="1">
            <a:schemeClr val="accent1"/>
          </a:lnRef>
          <a:fillRef idx="0">
            <a:schemeClr val="accent1"/>
          </a:fillRef>
          <a:effectRef idx="0">
            <a:schemeClr val="accent1"/>
          </a:effectRef>
          <a:fontRef idx="minor">
            <a:schemeClr val="tx1"/>
          </a:fontRef>
        </p:style>
      </p:cxnSp>
      <p:sp>
        <p:nvSpPr>
          <p:cNvPr id="71691" name="TextBox 30"/>
          <p:cNvSpPr txBox="1">
            <a:spLocks noChangeArrowheads="1"/>
          </p:cNvSpPr>
          <p:nvPr/>
        </p:nvSpPr>
        <p:spPr bwMode="auto">
          <a:xfrm>
            <a:off x="725375" y="3301838"/>
            <a:ext cx="838200" cy="338137"/>
          </a:xfrm>
          <a:prstGeom prst="rect">
            <a:avLst/>
          </a:prstGeom>
          <a:noFill/>
          <a:ln w="9525">
            <a:noFill/>
            <a:miter lim="800000"/>
            <a:headEnd/>
            <a:tailEnd/>
          </a:ln>
        </p:spPr>
        <p:txBody>
          <a:bodyPr>
            <a:spAutoFit/>
          </a:bodyPr>
          <a:lstStyle/>
          <a:p>
            <a:r>
              <a:rPr lang="en-US" sz="1600" i="0">
                <a:solidFill>
                  <a:srgbClr val="8A0000"/>
                </a:solidFill>
                <a:latin typeface="Arial Narrow" pitchFamily="34" charset="0"/>
              </a:rPr>
              <a:t>RRAM</a:t>
            </a:r>
          </a:p>
        </p:txBody>
      </p:sp>
      <p:sp>
        <p:nvSpPr>
          <p:cNvPr id="71692" name="TextBox 31"/>
          <p:cNvSpPr txBox="1">
            <a:spLocks noChangeArrowheads="1"/>
          </p:cNvSpPr>
          <p:nvPr/>
        </p:nvSpPr>
        <p:spPr bwMode="auto">
          <a:xfrm>
            <a:off x="3182587" y="1803400"/>
            <a:ext cx="5761388" cy="3444020"/>
          </a:xfrm>
          <a:prstGeom prst="rect">
            <a:avLst/>
          </a:prstGeom>
          <a:noFill/>
          <a:ln w="9525">
            <a:noFill/>
            <a:miter lim="800000"/>
            <a:headEnd/>
            <a:tailEnd/>
          </a:ln>
        </p:spPr>
        <p:txBody>
          <a:bodyPr wrap="square">
            <a:spAutoFit/>
          </a:bodyPr>
          <a:lstStyle/>
          <a:p>
            <a:pPr>
              <a:lnSpc>
                <a:spcPct val="110000"/>
              </a:lnSpc>
              <a:buFont typeface="Wingdings" pitchFamily="2" charset="2"/>
              <a:buChar char="Ø"/>
            </a:pPr>
            <a:r>
              <a:rPr lang="en-US" sz="2200" i="0" dirty="0">
                <a:latin typeface="+mj-lt"/>
                <a:sym typeface="Wingdings" pitchFamily="2" charset="2"/>
              </a:rPr>
              <a:t> Unidirectional current flow  bad for bipolar RRAM</a:t>
            </a:r>
          </a:p>
          <a:p>
            <a:pPr>
              <a:lnSpc>
                <a:spcPct val="110000"/>
              </a:lnSpc>
              <a:buFont typeface="Wingdings" pitchFamily="2" charset="2"/>
              <a:buChar char="Ø"/>
            </a:pPr>
            <a:endParaRPr lang="en-US" sz="2200" i="0" dirty="0">
              <a:latin typeface="+mj-lt"/>
              <a:sym typeface="Wingdings" pitchFamily="2" charset="2"/>
            </a:endParaRPr>
          </a:p>
          <a:p>
            <a:pPr>
              <a:lnSpc>
                <a:spcPct val="110000"/>
              </a:lnSpc>
              <a:buFont typeface="Wingdings" pitchFamily="2" charset="2"/>
              <a:buChar char="Ø"/>
            </a:pPr>
            <a:r>
              <a:rPr lang="en-US" sz="2200" i="0" dirty="0">
                <a:latin typeface="+mj-lt"/>
                <a:sym typeface="Wingdings" pitchFamily="2" charset="2"/>
              </a:rPr>
              <a:t> Poly very leaky, low drive current vs. single </a:t>
            </a:r>
            <a:r>
              <a:rPr lang="en-US" sz="2200" i="0" dirty="0" smtClean="0">
                <a:latin typeface="+mj-lt"/>
                <a:sym typeface="Wingdings" pitchFamily="2" charset="2"/>
              </a:rPr>
              <a:t>crystal Si       </a:t>
            </a:r>
            <a:endParaRPr lang="en-US" sz="2200" i="0" dirty="0">
              <a:latin typeface="+mj-lt"/>
              <a:sym typeface="Wingdings" pitchFamily="2" charset="2"/>
            </a:endParaRPr>
          </a:p>
          <a:p>
            <a:pPr>
              <a:lnSpc>
                <a:spcPct val="110000"/>
              </a:lnSpc>
              <a:buFont typeface="Wingdings" pitchFamily="2" charset="2"/>
              <a:buNone/>
            </a:pPr>
            <a:r>
              <a:rPr lang="en-US" sz="2200" i="0" dirty="0">
                <a:latin typeface="+mj-lt"/>
                <a:sym typeface="Wingdings" pitchFamily="2" charset="2"/>
              </a:rPr>
              <a:t>	 bandwidth/power good for storage apps?</a:t>
            </a:r>
          </a:p>
          <a:p>
            <a:pPr>
              <a:lnSpc>
                <a:spcPct val="110000"/>
              </a:lnSpc>
              <a:buFont typeface="Wingdings" pitchFamily="2" charset="2"/>
              <a:buChar char="Ø"/>
            </a:pPr>
            <a:endParaRPr lang="en-US" sz="2200" i="0" dirty="0">
              <a:latin typeface="+mj-lt"/>
              <a:sym typeface="Wingdings" pitchFamily="2" charset="2"/>
            </a:endParaRPr>
          </a:p>
          <a:p>
            <a:pPr>
              <a:lnSpc>
                <a:spcPct val="110000"/>
              </a:lnSpc>
              <a:buFont typeface="Wingdings" pitchFamily="2" charset="2"/>
              <a:buChar char="Ø"/>
            </a:pPr>
            <a:r>
              <a:rPr lang="en-US" sz="2200" i="0" dirty="0">
                <a:latin typeface="+mj-lt"/>
                <a:sym typeface="Wingdings" pitchFamily="2" charset="2"/>
              </a:rPr>
              <a:t> Diode RTA  W wiring, not Cu or Al. </a:t>
            </a:r>
            <a:endParaRPr lang="en-US" sz="2200" i="0" dirty="0">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a:xfrm>
            <a:off x="342900" y="371475"/>
            <a:ext cx="8667750" cy="1209675"/>
          </a:xfrm>
        </p:spPr>
        <p:txBody>
          <a:bodyPr/>
          <a:lstStyle/>
          <a:p>
            <a:pPr algn="l"/>
            <a:r>
              <a:rPr lang="en-US" sz="2400" b="1" i="1" dirty="0" smtClean="0"/>
              <a:t>Potential Architectures for Integrating RRAM into Arrays:</a:t>
            </a:r>
            <a:br>
              <a:rPr lang="en-US" sz="2400" b="1" i="1" dirty="0" smtClean="0"/>
            </a:br>
            <a:r>
              <a:rPr lang="en-US" sz="2400" b="1" i="1" dirty="0" smtClean="0"/>
              <a:t>(2) Transistor Selectors at Bottom</a:t>
            </a:r>
          </a:p>
        </p:txBody>
      </p:sp>
      <p:sp>
        <p:nvSpPr>
          <p:cNvPr id="72707" name="TextBox 31"/>
          <p:cNvSpPr txBox="1">
            <a:spLocks noChangeArrowheads="1"/>
          </p:cNvSpPr>
          <p:nvPr/>
        </p:nvSpPr>
        <p:spPr bwMode="auto">
          <a:xfrm>
            <a:off x="6210790" y="1799216"/>
            <a:ext cx="3040083" cy="3173176"/>
          </a:xfrm>
          <a:prstGeom prst="rect">
            <a:avLst/>
          </a:prstGeom>
          <a:noFill/>
          <a:ln w="9525">
            <a:noFill/>
            <a:miter lim="800000"/>
            <a:headEnd/>
            <a:tailEnd/>
          </a:ln>
        </p:spPr>
        <p:txBody>
          <a:bodyPr wrap="square">
            <a:spAutoFit/>
          </a:bodyPr>
          <a:lstStyle/>
          <a:p>
            <a:pPr>
              <a:lnSpc>
                <a:spcPct val="130000"/>
              </a:lnSpc>
              <a:buFont typeface="Wingdings" pitchFamily="2" charset="2"/>
              <a:buChar char="Ø"/>
            </a:pPr>
            <a:r>
              <a:rPr lang="en-US" sz="2200" i="0" dirty="0">
                <a:latin typeface="+mj-lt"/>
              </a:rPr>
              <a:t> Leakage of unselected cells in array </a:t>
            </a:r>
            <a:endParaRPr lang="en-US" sz="2200" i="0" dirty="0">
              <a:latin typeface="+mj-lt"/>
              <a:sym typeface="Wingdings" pitchFamily="2" charset="2"/>
            </a:endParaRPr>
          </a:p>
          <a:p>
            <a:pPr>
              <a:lnSpc>
                <a:spcPct val="130000"/>
              </a:lnSpc>
              <a:buFont typeface="Wingdings" pitchFamily="2" charset="2"/>
              <a:buChar char="Ø"/>
            </a:pPr>
            <a:endParaRPr lang="en-US" sz="2200" i="0" dirty="0">
              <a:latin typeface="+mj-lt"/>
            </a:endParaRPr>
          </a:p>
          <a:p>
            <a:pPr>
              <a:lnSpc>
                <a:spcPct val="130000"/>
              </a:lnSpc>
              <a:buFont typeface="Wingdings" pitchFamily="2" charset="2"/>
              <a:buChar char="Ø"/>
            </a:pPr>
            <a:r>
              <a:rPr lang="en-US" sz="2200" i="0" dirty="0">
                <a:latin typeface="+mj-lt"/>
              </a:rPr>
              <a:t> BW/power/die size not good enough </a:t>
            </a:r>
            <a:r>
              <a:rPr lang="en-US" sz="2200" i="0" dirty="0" smtClean="0">
                <a:latin typeface="+mj-lt"/>
              </a:rPr>
              <a:t>for </a:t>
            </a:r>
            <a:r>
              <a:rPr lang="en-US" sz="2200" i="0" dirty="0">
                <a:latin typeface="+mj-lt"/>
              </a:rPr>
              <a:t>storage</a:t>
            </a:r>
          </a:p>
        </p:txBody>
      </p:sp>
      <p:pic>
        <p:nvPicPr>
          <p:cNvPr id="72708" name="Picture 2"/>
          <p:cNvPicPr>
            <a:picLocks noChangeAspect="1" noChangeArrowheads="1"/>
          </p:cNvPicPr>
          <p:nvPr/>
        </p:nvPicPr>
        <p:blipFill>
          <a:blip r:embed="rId2"/>
          <a:srcRect/>
          <a:stretch>
            <a:fillRect/>
          </a:stretch>
        </p:blipFill>
        <p:spPr bwMode="auto">
          <a:xfrm>
            <a:off x="637309" y="1702129"/>
            <a:ext cx="5609112" cy="3626195"/>
          </a:xfrm>
          <a:prstGeom prst="rect">
            <a:avLst/>
          </a:prstGeom>
          <a:noFill/>
          <a:ln w="9525">
            <a:noFill/>
            <a:miter lim="800000"/>
            <a:headEnd/>
            <a:tailEnd/>
          </a:ln>
        </p:spPr>
      </p:pic>
      <p:sp>
        <p:nvSpPr>
          <p:cNvPr id="7" name="Content Placeholder 2"/>
          <p:cNvSpPr txBox="1">
            <a:spLocks/>
          </p:cNvSpPr>
          <p:nvPr/>
        </p:nvSpPr>
        <p:spPr bwMode="auto">
          <a:xfrm>
            <a:off x="2686792" y="5328324"/>
            <a:ext cx="2133600" cy="487363"/>
          </a:xfrm>
          <a:prstGeom prst="rect">
            <a:avLst/>
          </a:prstGeom>
          <a:noFill/>
          <a:ln w="9525">
            <a:solidFill>
              <a:schemeClr val="tx1"/>
            </a:solidFill>
            <a:miter lim="800000"/>
            <a:headEnd/>
            <a:tailEnd/>
          </a:ln>
        </p:spPr>
        <p:txBody>
          <a:bodyPr/>
          <a:lstStyle/>
          <a:p>
            <a:pPr marL="342900" indent="-342900" eaLnBrk="0" hangingPunct="0">
              <a:lnSpc>
                <a:spcPct val="150000"/>
              </a:lnSpc>
              <a:spcBef>
                <a:spcPts val="0"/>
              </a:spcBef>
              <a:buClr>
                <a:srgbClr val="66FF33"/>
              </a:buClr>
              <a:buFont typeface="Arial" pitchFamily="34" charset="0"/>
              <a:buNone/>
              <a:defRPr/>
            </a:pPr>
            <a:r>
              <a:rPr lang="en-US" sz="1800" i="0" kern="0" dirty="0">
                <a:latin typeface="Arial Narrow" pitchFamily="34" charset="0"/>
                <a:cs typeface="+mn-cs"/>
              </a:rPr>
              <a:t>Samsung: [VLSI 2009]</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Grp="1" noChangeArrowheads="1"/>
          </p:cNvSpPr>
          <p:nvPr>
            <p:ph type="ctrTitle"/>
          </p:nvPr>
        </p:nvSpPr>
        <p:spPr/>
        <p:txBody>
          <a:bodyPr/>
          <a:lstStyle/>
          <a:p>
            <a:r>
              <a:rPr lang="en-US" sz="3400" b="1" dirty="0" smtClean="0"/>
              <a:t>Monolithic 3D NAND Flash</a:t>
            </a:r>
            <a:r>
              <a:rPr lang="en-US" sz="3400" dirty="0" smtClean="0"/>
              <a:t/>
            </a:r>
            <a:br>
              <a:rPr lang="en-US" sz="3400" dirty="0" smtClean="0"/>
            </a:br>
            <a:endParaRPr lang="en-US" sz="3400" dirty="0" smtClean="0"/>
          </a:p>
        </p:txBody>
      </p:sp>
      <p:sp>
        <p:nvSpPr>
          <p:cNvPr id="17410" name="Rectangle 5"/>
          <p:cNvSpPr>
            <a:spLocks noGrp="1" noChangeArrowheads="1"/>
          </p:cNvSpPr>
          <p:nvPr>
            <p:ph type="subTitle" idx="1"/>
          </p:nvPr>
        </p:nvSpPr>
        <p:spPr>
          <a:xfrm>
            <a:off x="1371600" y="3905250"/>
            <a:ext cx="6400800" cy="1752600"/>
          </a:xfrm>
        </p:spPr>
        <p:txBody>
          <a:bodyPr/>
          <a:lstStyle/>
          <a:p>
            <a:r>
              <a:rPr lang="en-US" b="1" dirty="0" smtClean="0"/>
              <a:t>4x density of conventional NAND Flash, at similar number of litho steps (cost)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390525" y="342900"/>
            <a:ext cx="8229600" cy="1143000"/>
          </a:xfrm>
        </p:spPr>
        <p:txBody>
          <a:bodyPr/>
          <a:lstStyle/>
          <a:p>
            <a:pPr algn="l"/>
            <a:r>
              <a:rPr lang="en-US" sz="2800" b="1" i="1" dirty="0" smtClean="0"/>
              <a:t>Key Characteristics of MonolithIC R-RAM</a:t>
            </a:r>
          </a:p>
        </p:txBody>
      </p:sp>
      <p:sp>
        <p:nvSpPr>
          <p:cNvPr id="73731" name="Content Placeholder 2"/>
          <p:cNvSpPr>
            <a:spLocks noGrp="1"/>
          </p:cNvSpPr>
          <p:nvPr>
            <p:ph idx="4294967295"/>
          </p:nvPr>
        </p:nvSpPr>
        <p:spPr>
          <a:xfrm>
            <a:off x="457200" y="1744213"/>
            <a:ext cx="8229600" cy="4525962"/>
          </a:xfrm>
        </p:spPr>
        <p:txBody>
          <a:bodyPr/>
          <a:lstStyle/>
          <a:p>
            <a:pPr>
              <a:spcBef>
                <a:spcPct val="0"/>
              </a:spcBef>
            </a:pPr>
            <a:r>
              <a:rPr lang="en-US" sz="2200" dirty="0" smtClean="0">
                <a:solidFill>
                  <a:schemeClr val="tx1"/>
                </a:solidFill>
                <a:latin typeface="+mj-lt"/>
              </a:rPr>
              <a:t>Single crystal Si Transistor Selectors </a:t>
            </a:r>
            <a:r>
              <a:rPr lang="en-US" sz="2200" dirty="0" smtClean="0">
                <a:solidFill>
                  <a:schemeClr val="tx1"/>
                </a:solidFill>
                <a:latin typeface="+mj-lt"/>
                <a:sym typeface="Wingdings" pitchFamily="2" charset="2"/>
              </a:rPr>
              <a:t> Several orders of magnitude lower leakage  Competitive or much better BW/power vs. NAND</a:t>
            </a:r>
          </a:p>
          <a:p>
            <a:pPr>
              <a:spcBef>
                <a:spcPct val="0"/>
              </a:spcBef>
            </a:pPr>
            <a:endParaRPr lang="en-US" sz="2200" dirty="0" smtClean="0">
              <a:solidFill>
                <a:schemeClr val="tx1"/>
              </a:solidFill>
              <a:latin typeface="+mj-lt"/>
              <a:sym typeface="Wingdings" pitchFamily="2" charset="2"/>
            </a:endParaRPr>
          </a:p>
          <a:p>
            <a:pPr>
              <a:spcBef>
                <a:spcPct val="0"/>
              </a:spcBef>
            </a:pPr>
            <a:r>
              <a:rPr lang="en-US" sz="2200" dirty="0" smtClean="0">
                <a:solidFill>
                  <a:schemeClr val="tx1"/>
                </a:solidFill>
                <a:latin typeface="+mj-lt"/>
                <a:sym typeface="Wingdings" pitchFamily="2" charset="2"/>
              </a:rPr>
              <a:t>Bipolar Selector</a:t>
            </a:r>
          </a:p>
          <a:p>
            <a:pPr>
              <a:spcBef>
                <a:spcPct val="0"/>
              </a:spcBef>
            </a:pPr>
            <a:endParaRPr lang="en-US" sz="2200" dirty="0" smtClean="0">
              <a:solidFill>
                <a:schemeClr val="tx1"/>
              </a:solidFill>
              <a:latin typeface="+mj-lt"/>
              <a:sym typeface="Wingdings" pitchFamily="2" charset="2"/>
            </a:endParaRPr>
          </a:p>
          <a:p>
            <a:pPr>
              <a:spcBef>
                <a:spcPct val="0"/>
              </a:spcBef>
            </a:pPr>
            <a:r>
              <a:rPr lang="en-US" sz="2200" dirty="0" smtClean="0">
                <a:solidFill>
                  <a:schemeClr val="tx1"/>
                </a:solidFill>
                <a:latin typeface="+mj-lt"/>
                <a:sym typeface="Wingdings" pitchFamily="2" charset="2"/>
              </a:rPr>
              <a:t>Cu or Al wiring</a:t>
            </a:r>
          </a:p>
          <a:p>
            <a:pPr>
              <a:spcBef>
                <a:spcPct val="0"/>
              </a:spcBef>
            </a:pPr>
            <a:endParaRPr lang="en-US" sz="2200" dirty="0" smtClean="0">
              <a:solidFill>
                <a:schemeClr val="tx1"/>
              </a:solidFill>
              <a:latin typeface="+mj-lt"/>
              <a:sym typeface="Wingdings" pitchFamily="2" charset="2"/>
            </a:endParaRPr>
          </a:p>
          <a:p>
            <a:pPr>
              <a:spcBef>
                <a:spcPct val="0"/>
              </a:spcBef>
            </a:pPr>
            <a:r>
              <a:rPr lang="en-US" sz="2200" dirty="0" smtClean="0">
                <a:solidFill>
                  <a:schemeClr val="tx1"/>
                </a:solidFill>
                <a:latin typeface="+mj-lt"/>
                <a:sym typeface="Wingdings" pitchFamily="2" charset="2"/>
              </a:rPr>
              <a:t>Scalable architecture, with several generations cost per bit improvement</a:t>
            </a:r>
          </a:p>
          <a:p>
            <a:pPr>
              <a:spcBef>
                <a:spcPct val="0"/>
              </a:spcBef>
            </a:pPr>
            <a:endParaRPr lang="en-US" sz="2200" dirty="0" smtClean="0">
              <a:solidFill>
                <a:schemeClr val="tx1"/>
              </a:solidFill>
              <a:latin typeface="+mj-lt"/>
              <a:sym typeface="Wingdings" pitchFamily="2" charset="2"/>
            </a:endParaRPr>
          </a:p>
          <a:p>
            <a:pPr>
              <a:spcBef>
                <a:spcPct val="0"/>
              </a:spcBef>
            </a:pPr>
            <a:r>
              <a:rPr lang="en-US" sz="2200" dirty="0" smtClean="0">
                <a:solidFill>
                  <a:schemeClr val="tx1"/>
                </a:solidFill>
                <a:latin typeface="+mj-lt"/>
                <a:sym typeface="Wingdings" pitchFamily="2" charset="2"/>
              </a:rPr>
              <a:t>Low number of litho steps, number of litho steps competes with NAND (4 critical steps)</a:t>
            </a:r>
          </a:p>
          <a:p>
            <a:pPr>
              <a:lnSpc>
                <a:spcPct val="150000"/>
              </a:lnSpc>
              <a:spcBef>
                <a:spcPct val="0"/>
              </a:spcBef>
              <a:buFont typeface="Arial" charset="0"/>
              <a:buNone/>
            </a:pPr>
            <a:endParaRPr lang="en-US" dirty="0" smtClean="0">
              <a:latin typeface="Arial Narrow" pitchFamily="34" charset="0"/>
              <a:sym typeface="Wingdings" pitchFamily="2" charset="2"/>
            </a:endParaRPr>
          </a:p>
          <a:p>
            <a:pPr>
              <a:lnSpc>
                <a:spcPct val="150000"/>
              </a:lnSpc>
              <a:spcBef>
                <a:spcPct val="0"/>
              </a:spcBef>
              <a:buFont typeface="Arial" charset="0"/>
              <a:buNone/>
            </a:pPr>
            <a:endParaRPr lang="en-US" sz="1800" b="1" i="1" dirty="0" smtClean="0">
              <a:latin typeface="Arial Narrow" pitchFamily="34" charset="0"/>
              <a:sym typeface="Wingdings" pitchFamily="2" charset="2"/>
            </a:endParaRPr>
          </a:p>
          <a:p>
            <a:pPr>
              <a:lnSpc>
                <a:spcPct val="150000"/>
              </a:lnSpc>
              <a:spcBef>
                <a:spcPct val="0"/>
              </a:spcBef>
              <a:buFont typeface="Arial" charset="0"/>
              <a:buChar char="•"/>
            </a:pPr>
            <a:endParaRPr lang="en-US" sz="1600" dirty="0" smtClean="0">
              <a:latin typeface="Arial Narrow"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idx="4294967295"/>
          </p:nvPr>
        </p:nvSpPr>
        <p:spPr>
          <a:xfrm>
            <a:off x="361950" y="400050"/>
            <a:ext cx="8172450" cy="1143000"/>
          </a:xfrm>
        </p:spPr>
        <p:txBody>
          <a:bodyPr/>
          <a:lstStyle/>
          <a:p>
            <a:pPr algn="l"/>
            <a:r>
              <a:rPr lang="en-US" sz="2800" b="1" i="1" dirty="0" smtClean="0"/>
              <a:t>Process Flow</a:t>
            </a:r>
          </a:p>
        </p:txBody>
      </p:sp>
      <p:sp>
        <p:nvSpPr>
          <p:cNvPr id="74755" name="Content Placeholder 2"/>
          <p:cNvSpPr>
            <a:spLocks noGrp="1"/>
          </p:cNvSpPr>
          <p:nvPr>
            <p:ph idx="4294967295"/>
          </p:nvPr>
        </p:nvSpPr>
        <p:spPr>
          <a:xfrm>
            <a:off x="457200" y="1798638"/>
            <a:ext cx="8229600" cy="4525962"/>
          </a:xfrm>
        </p:spPr>
        <p:txBody>
          <a:bodyPr/>
          <a:lstStyle/>
          <a:p>
            <a:pPr>
              <a:lnSpc>
                <a:spcPct val="190000"/>
              </a:lnSpc>
              <a:spcBef>
                <a:spcPct val="0"/>
              </a:spcBef>
            </a:pPr>
            <a:r>
              <a:rPr lang="en-US" dirty="0" smtClean="0">
                <a:solidFill>
                  <a:schemeClr val="tx1"/>
                </a:solidFill>
                <a:latin typeface="+mj-lt"/>
              </a:rPr>
              <a:t>This architecture:</a:t>
            </a:r>
          </a:p>
          <a:p>
            <a:pPr>
              <a:lnSpc>
                <a:spcPct val="190000"/>
              </a:lnSpc>
              <a:spcBef>
                <a:spcPct val="0"/>
              </a:spcBef>
            </a:pPr>
            <a:r>
              <a:rPr lang="en-US" dirty="0" smtClean="0">
                <a:solidFill>
                  <a:schemeClr val="tx1"/>
                </a:solidFill>
                <a:latin typeface="+mj-lt"/>
              </a:rPr>
              <a:t>1T-1R </a:t>
            </a:r>
          </a:p>
          <a:p>
            <a:pPr>
              <a:lnSpc>
                <a:spcPct val="190000"/>
              </a:lnSpc>
              <a:spcBef>
                <a:spcPct val="0"/>
              </a:spcBef>
            </a:pPr>
            <a:r>
              <a:rPr lang="en-US" dirty="0" smtClean="0">
                <a:solidFill>
                  <a:schemeClr val="tx1"/>
                </a:solidFill>
                <a:latin typeface="+mj-lt"/>
              </a:rPr>
              <a:t>Double gated depletion-mode transistors</a:t>
            </a:r>
          </a:p>
          <a:p>
            <a:pPr>
              <a:lnSpc>
                <a:spcPct val="190000"/>
              </a:lnSpc>
              <a:spcBef>
                <a:spcPct val="0"/>
              </a:spcBef>
            </a:pPr>
            <a:r>
              <a:rPr lang="en-US" dirty="0" smtClean="0">
                <a:solidFill>
                  <a:schemeClr val="tx1"/>
                </a:solidFill>
                <a:latin typeface="+mj-lt"/>
              </a:rPr>
              <a:t>While described for RRAM here, could also be done for PCM and other rewritable memory materials with easy adaptation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1"/>
          <p:cNvSpPr txBox="1">
            <a:spLocks noGrp="1"/>
          </p:cNvSpPr>
          <p:nvPr/>
        </p:nvSpPr>
        <p:spPr bwMode="auto">
          <a:xfrm>
            <a:off x="3048000" y="6435725"/>
            <a:ext cx="2895600" cy="238125"/>
          </a:xfrm>
          <a:prstGeom prst="rect">
            <a:avLst/>
          </a:prstGeom>
          <a:noFill/>
          <a:ln w="9525">
            <a:noFill/>
            <a:miter lim="800000"/>
            <a:headEnd/>
            <a:tailEnd/>
          </a:ln>
        </p:spPr>
        <p:txBody>
          <a:bodyPr/>
          <a:lstStyle/>
          <a:p>
            <a:pPr algn="ctr"/>
            <a:r>
              <a:rPr lang="en-US" sz="1000" i="0">
                <a:solidFill>
                  <a:srgbClr val="0073AE"/>
                </a:solidFill>
                <a:latin typeface="Arial Narrow" pitchFamily="34" charset="0"/>
              </a:rPr>
              <a:t>MonolithIC 3D Inc. Patents Pending</a:t>
            </a:r>
          </a:p>
        </p:txBody>
      </p:sp>
      <p:sp>
        <p:nvSpPr>
          <p:cNvPr id="3"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fontAlgn="auto">
              <a:spcBef>
                <a:spcPct val="20000"/>
              </a:spcBef>
              <a:spcAft>
                <a:spcPts val="0"/>
              </a:spcAft>
              <a:buFont typeface="Wingdings" pitchFamily="2" charset="2"/>
              <a:buNone/>
              <a:defRPr/>
            </a:pPr>
            <a:fld id="{E0407FDF-EA7D-4C8B-950F-C31CC839DA82}" type="slidenum">
              <a:rPr lang="en-US" sz="1000" i="0">
                <a:latin typeface="+mj-lt"/>
                <a:cs typeface="+mn-cs"/>
              </a:rPr>
              <a:pPr algn="r" fontAlgn="auto">
                <a:spcBef>
                  <a:spcPct val="20000"/>
                </a:spcBef>
                <a:spcAft>
                  <a:spcPts val="0"/>
                </a:spcAft>
                <a:buFont typeface="Wingdings" pitchFamily="2" charset="2"/>
                <a:buNone/>
                <a:defRPr/>
              </a:pPr>
              <a:t>42</a:t>
            </a:fld>
            <a:endParaRPr lang="en-US" sz="1000" i="0">
              <a:latin typeface="+mj-lt"/>
              <a:cs typeface="+mn-cs"/>
            </a:endParaRPr>
          </a:p>
        </p:txBody>
      </p:sp>
      <p:sp>
        <p:nvSpPr>
          <p:cNvPr id="4" name="TextBox 3"/>
          <p:cNvSpPr txBox="1"/>
          <p:nvPr/>
        </p:nvSpPr>
        <p:spPr>
          <a:xfrm>
            <a:off x="491331" y="1963594"/>
            <a:ext cx="8161337" cy="3785652"/>
          </a:xfrm>
          <a:prstGeom prst="rect">
            <a:avLst/>
          </a:prstGeom>
          <a:noFill/>
        </p:spPr>
        <p:txBody>
          <a:bodyPr>
            <a:spAutoFit/>
          </a:bodyPr>
          <a:lstStyle/>
          <a:p>
            <a:pPr algn="just" fontAlgn="auto">
              <a:spcBef>
                <a:spcPts val="0"/>
              </a:spcBef>
              <a:spcAft>
                <a:spcPts val="0"/>
              </a:spcAft>
              <a:defRPr/>
            </a:pPr>
            <a:r>
              <a:rPr lang="en-US" sz="2400" i="0" dirty="0">
                <a:latin typeface="+mj-lt"/>
                <a:cs typeface="+mn-cs"/>
              </a:rPr>
              <a:t>Monolithic 3D IC technology is applied to producing a monolithically stacked single crystal silicon transistor selected RRAM or PCM memory. 1T-1R memory cells enjoy a low number of (shared) litho steps, Cu or Al wiring, and a scalable architecture. An efficient bipolar RRAM is now possible. Peripheral circuits below the monolithic memory stack deliver control functions.</a:t>
            </a:r>
          </a:p>
          <a:p>
            <a:pPr algn="just" fontAlgn="auto">
              <a:spcBef>
                <a:spcPts val="0"/>
              </a:spcBef>
              <a:spcAft>
                <a:spcPts val="0"/>
              </a:spcAft>
              <a:defRPr/>
            </a:pPr>
            <a:endParaRPr lang="en-US" sz="2400" i="0" dirty="0">
              <a:latin typeface="+mj-lt"/>
              <a:cs typeface="+mn-cs"/>
            </a:endParaRPr>
          </a:p>
          <a:p>
            <a:pPr algn="just" fontAlgn="auto">
              <a:spcBef>
                <a:spcPts val="0"/>
              </a:spcBef>
              <a:spcAft>
                <a:spcPts val="0"/>
              </a:spcAft>
              <a:defRPr/>
            </a:pPr>
            <a:r>
              <a:rPr lang="en-US" sz="2400" i="0" dirty="0">
                <a:latin typeface="+mj-lt"/>
                <a:cs typeface="+mn-cs"/>
              </a:rPr>
              <a:t>Reduce bit cost of resistive memories without investing in expensive scaling down. </a:t>
            </a:r>
          </a:p>
        </p:txBody>
      </p:sp>
      <p:sp>
        <p:nvSpPr>
          <p:cNvPr id="55301" name="Title 1"/>
          <p:cNvSpPr txBox="1">
            <a:spLocks/>
          </p:cNvSpPr>
          <p:nvPr/>
        </p:nvSpPr>
        <p:spPr bwMode="auto">
          <a:xfrm>
            <a:off x="457200" y="274638"/>
            <a:ext cx="8229600" cy="1143000"/>
          </a:xfrm>
          <a:prstGeom prst="rect">
            <a:avLst/>
          </a:prstGeom>
          <a:noFill/>
          <a:ln w="9525">
            <a:noFill/>
            <a:miter lim="800000"/>
            <a:headEnd/>
            <a:tailEnd/>
          </a:ln>
        </p:spPr>
        <p:txBody>
          <a:bodyPr anchor="ctr"/>
          <a:lstStyle/>
          <a:p>
            <a:r>
              <a:rPr lang="en-US" sz="2800" b="1" dirty="0">
                <a:solidFill>
                  <a:srgbClr val="0073AE"/>
                </a:solidFill>
                <a:latin typeface="Helvetica" pitchFamily="34" charset="0"/>
              </a:rPr>
              <a:t>Technology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p:txBody>
          <a:bodyPr/>
          <a:lstStyle/>
          <a:p>
            <a:pPr algn="l"/>
            <a:r>
              <a:rPr lang="en-US" sz="2800" b="1" i="1" dirty="0" smtClean="0"/>
              <a:t>Monolithic 3D Resistive Memories</a:t>
            </a:r>
          </a:p>
        </p:txBody>
      </p:sp>
      <p:pic>
        <p:nvPicPr>
          <p:cNvPr id="56323" name="Picture 1"/>
          <p:cNvPicPr>
            <a:picLocks noChangeAspect="1"/>
          </p:cNvPicPr>
          <p:nvPr/>
        </p:nvPicPr>
        <p:blipFill>
          <a:blip r:embed="rId2"/>
          <a:srcRect/>
          <a:stretch>
            <a:fillRect/>
          </a:stretch>
        </p:blipFill>
        <p:spPr bwMode="auto">
          <a:xfrm>
            <a:off x="457200" y="1600200"/>
            <a:ext cx="8229600" cy="4627563"/>
          </a:xfrm>
          <a:prstGeom prst="rect">
            <a:avLst/>
          </a:prstGeom>
          <a:noFill/>
          <a:ln w="9525">
            <a:noFill/>
            <a:miter lim="800000"/>
            <a:headEnd/>
            <a:tailEnd/>
          </a:ln>
        </p:spPr>
      </p:pic>
      <p:sp>
        <p:nvSpPr>
          <p:cNvPr id="56324" name="Footer Placeholder 1"/>
          <p:cNvSpPr txBox="1">
            <a:spLocks noGrp="1"/>
          </p:cNvSpPr>
          <p:nvPr/>
        </p:nvSpPr>
        <p:spPr bwMode="auto">
          <a:xfrm>
            <a:off x="3048000" y="6435725"/>
            <a:ext cx="2895600" cy="238125"/>
          </a:xfrm>
          <a:prstGeom prst="rect">
            <a:avLst/>
          </a:prstGeom>
          <a:noFill/>
          <a:ln w="9525">
            <a:noFill/>
            <a:miter lim="800000"/>
            <a:headEnd/>
            <a:tailEnd/>
          </a:ln>
        </p:spPr>
        <p:txBody>
          <a:bodyPr/>
          <a:lstStyle/>
          <a:p>
            <a:pPr algn="ctr"/>
            <a:r>
              <a:rPr lang="en-US" sz="1000" i="0">
                <a:solidFill>
                  <a:srgbClr val="0073AE"/>
                </a:solidFill>
                <a:latin typeface="Arial Narrow" pitchFamily="34" charset="0"/>
              </a:rPr>
              <a:t>MonolithIC 3D Inc. Patents Pending</a:t>
            </a:r>
          </a:p>
        </p:txBody>
      </p:sp>
      <p:sp>
        <p:nvSpPr>
          <p:cNvPr id="105"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fontAlgn="auto">
              <a:spcBef>
                <a:spcPct val="20000"/>
              </a:spcBef>
              <a:spcAft>
                <a:spcPts val="0"/>
              </a:spcAft>
              <a:buFont typeface="Wingdings" pitchFamily="2" charset="2"/>
              <a:buNone/>
              <a:defRPr/>
            </a:pPr>
            <a:fld id="{9FD50977-CDDD-4A84-8EE3-74EBF056602E}" type="slidenum">
              <a:rPr lang="en-US" sz="1000" i="0">
                <a:solidFill>
                  <a:prstClr val="black"/>
                </a:solidFill>
                <a:latin typeface="+mj-lt"/>
                <a:cs typeface="+mn-cs"/>
              </a:rPr>
              <a:pPr algn="r" fontAlgn="auto">
                <a:spcBef>
                  <a:spcPct val="20000"/>
                </a:spcBef>
                <a:spcAft>
                  <a:spcPts val="0"/>
                </a:spcAft>
                <a:buFont typeface="Wingdings" pitchFamily="2" charset="2"/>
                <a:buNone/>
                <a:defRPr/>
              </a:pPr>
              <a:t>43</a:t>
            </a:fld>
            <a:endParaRPr lang="en-US" sz="1000" i="0">
              <a:solidFill>
                <a:prstClr val="black"/>
              </a:solidFill>
              <a:latin typeface="+mj-lt"/>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1"/>
          <p:cNvSpPr txBox="1">
            <a:spLocks noGrp="1"/>
          </p:cNvSpPr>
          <p:nvPr/>
        </p:nvSpPr>
        <p:spPr bwMode="auto">
          <a:xfrm>
            <a:off x="3048000" y="6435725"/>
            <a:ext cx="2895600" cy="238125"/>
          </a:xfrm>
          <a:prstGeom prst="rect">
            <a:avLst/>
          </a:prstGeom>
          <a:noFill/>
          <a:ln w="9525">
            <a:noFill/>
            <a:miter lim="800000"/>
            <a:headEnd/>
            <a:tailEnd/>
          </a:ln>
        </p:spPr>
        <p:txBody>
          <a:bodyPr/>
          <a:lstStyle/>
          <a:p>
            <a:pPr algn="ctr"/>
            <a:r>
              <a:rPr lang="en-US" sz="1000" i="0">
                <a:solidFill>
                  <a:srgbClr val="0073AE"/>
                </a:solidFill>
                <a:latin typeface="Arial Narrow" pitchFamily="34" charset="0"/>
              </a:rPr>
              <a:t>MonolithIC 3D Inc. Patents Pending</a:t>
            </a:r>
          </a:p>
        </p:txBody>
      </p:sp>
      <p:sp>
        <p:nvSpPr>
          <p:cNvPr id="3"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fontAlgn="auto">
              <a:spcBef>
                <a:spcPct val="20000"/>
              </a:spcBef>
              <a:spcAft>
                <a:spcPts val="0"/>
              </a:spcAft>
              <a:buFont typeface="Wingdings" pitchFamily="2" charset="2"/>
              <a:buNone/>
              <a:defRPr/>
            </a:pPr>
            <a:fld id="{D4218FDD-438B-41B9-9532-10149E385E90}" type="slidenum">
              <a:rPr lang="en-US" sz="1000" i="0">
                <a:latin typeface="+mj-lt"/>
                <a:cs typeface="+mn-cs"/>
              </a:rPr>
              <a:pPr algn="r" fontAlgn="auto">
                <a:spcBef>
                  <a:spcPct val="20000"/>
                </a:spcBef>
                <a:spcAft>
                  <a:spcPts val="0"/>
                </a:spcAft>
                <a:buFont typeface="Wingdings" pitchFamily="2" charset="2"/>
                <a:buNone/>
                <a:defRPr/>
              </a:pPr>
              <a:t>44</a:t>
            </a:fld>
            <a:endParaRPr lang="en-US" sz="1000" i="0">
              <a:latin typeface="+mj-lt"/>
              <a:cs typeface="+mn-cs"/>
            </a:endParaRPr>
          </a:p>
        </p:txBody>
      </p:sp>
      <p:sp>
        <p:nvSpPr>
          <p:cNvPr id="4" name="TextBox 3"/>
          <p:cNvSpPr txBox="1"/>
          <p:nvPr/>
        </p:nvSpPr>
        <p:spPr>
          <a:xfrm>
            <a:off x="457200" y="1738313"/>
            <a:ext cx="8229600" cy="4611687"/>
          </a:xfrm>
          <a:prstGeom prst="rect">
            <a:avLst/>
          </a:prstGeom>
          <a:noFill/>
        </p:spPr>
        <p:txBody>
          <a:bodyPr>
            <a:spAutoFit/>
          </a:bodyPr>
          <a:lstStyle/>
          <a:p>
            <a:pPr marL="342900" indent="-342900" fontAlgn="auto">
              <a:lnSpc>
                <a:spcPct val="150000"/>
              </a:lnSpc>
              <a:spcBef>
                <a:spcPts val="0"/>
              </a:spcBef>
              <a:spcAft>
                <a:spcPts val="0"/>
              </a:spcAft>
              <a:buFont typeface="Arial" pitchFamily="34" charset="0"/>
              <a:buChar char="•"/>
              <a:defRPr/>
            </a:pPr>
            <a:r>
              <a:rPr lang="en-US" sz="1800" i="0" dirty="0">
                <a:latin typeface="+mj-lt"/>
                <a:cs typeface="+mn-cs"/>
              </a:rPr>
              <a:t>Benefits</a:t>
            </a:r>
          </a:p>
          <a:p>
            <a:pPr marL="342900" indent="-342900" fontAlgn="auto">
              <a:lnSpc>
                <a:spcPct val="150000"/>
              </a:lnSpc>
              <a:spcBef>
                <a:spcPts val="0"/>
              </a:spcBef>
              <a:spcAft>
                <a:spcPts val="0"/>
              </a:spcAft>
              <a:buFont typeface="Arial" pitchFamily="34" charset="0"/>
              <a:buChar char="•"/>
              <a:defRPr/>
            </a:pPr>
            <a:r>
              <a:rPr lang="en-US" sz="1800" i="0" dirty="0">
                <a:latin typeface="+mj-lt"/>
                <a:cs typeface="+mn-cs"/>
              </a:rPr>
              <a:t>2-3X the density of NAND flash with similar number of litho steps</a:t>
            </a:r>
          </a:p>
          <a:p>
            <a:pPr marL="342900" indent="-342900" fontAlgn="auto">
              <a:lnSpc>
                <a:spcPct val="150000"/>
              </a:lnSpc>
              <a:spcBef>
                <a:spcPts val="0"/>
              </a:spcBef>
              <a:spcAft>
                <a:spcPts val="0"/>
              </a:spcAft>
              <a:buFont typeface="Arial" pitchFamily="34" charset="0"/>
              <a:buChar char="•"/>
              <a:defRPr/>
            </a:pPr>
            <a:r>
              <a:rPr lang="en-US" sz="1800" i="0" dirty="0">
                <a:latin typeface="+mj-lt"/>
                <a:cs typeface="+mn-cs"/>
              </a:rPr>
              <a:t>Single crystal silicon bidirectional transistor selector</a:t>
            </a:r>
          </a:p>
          <a:p>
            <a:pPr marL="342900" indent="-342900" fontAlgn="auto">
              <a:lnSpc>
                <a:spcPct val="150000"/>
              </a:lnSpc>
              <a:spcBef>
                <a:spcPts val="0"/>
              </a:spcBef>
              <a:spcAft>
                <a:spcPts val="0"/>
              </a:spcAft>
              <a:buFont typeface="Arial" pitchFamily="34" charset="0"/>
              <a:buChar char="•"/>
              <a:defRPr/>
            </a:pPr>
            <a:r>
              <a:rPr lang="en-US" sz="1800" i="0" dirty="0">
                <a:latin typeface="+mj-lt"/>
                <a:cs typeface="+mn-cs"/>
              </a:rPr>
              <a:t>Shared litho steps among many memory layers</a:t>
            </a:r>
          </a:p>
          <a:p>
            <a:pPr marL="342900" indent="-342900" fontAlgn="auto">
              <a:lnSpc>
                <a:spcPct val="150000"/>
              </a:lnSpc>
              <a:spcBef>
                <a:spcPts val="0"/>
              </a:spcBef>
              <a:spcAft>
                <a:spcPts val="0"/>
              </a:spcAft>
              <a:buFont typeface="Arial" pitchFamily="34" charset="0"/>
              <a:buChar char="•"/>
              <a:defRPr/>
            </a:pPr>
            <a:r>
              <a:rPr lang="en-US" sz="1800" i="0" dirty="0">
                <a:latin typeface="+mj-lt"/>
                <a:cs typeface="+mn-cs"/>
              </a:rPr>
              <a:t>All layer single crystal silicon provides negligible leakage &amp; dramatically better performance/power </a:t>
            </a:r>
          </a:p>
          <a:p>
            <a:pPr marL="342900" indent="-342900" fontAlgn="auto">
              <a:lnSpc>
                <a:spcPct val="150000"/>
              </a:lnSpc>
              <a:spcBef>
                <a:spcPts val="0"/>
              </a:spcBef>
              <a:spcAft>
                <a:spcPts val="0"/>
              </a:spcAft>
              <a:buFont typeface="Arial" pitchFamily="34" charset="0"/>
              <a:buChar char="•"/>
              <a:defRPr/>
            </a:pPr>
            <a:r>
              <a:rPr lang="en-US" sz="1800" i="0" dirty="0">
                <a:latin typeface="+mj-lt"/>
                <a:cs typeface="+mn-cs"/>
              </a:rPr>
              <a:t>Scalable: Multiple generations of cost-per-bit improvement for same equipment cost and process node: use the same fab for 3 generations</a:t>
            </a:r>
          </a:p>
          <a:p>
            <a:pPr marL="342900" indent="-342900" fontAlgn="auto">
              <a:lnSpc>
                <a:spcPct val="150000"/>
              </a:lnSpc>
              <a:spcBef>
                <a:spcPts val="0"/>
              </a:spcBef>
              <a:spcAft>
                <a:spcPts val="0"/>
              </a:spcAft>
              <a:buFont typeface="Arial" pitchFamily="34" charset="0"/>
              <a:buChar char="•"/>
              <a:defRPr/>
            </a:pPr>
            <a:r>
              <a:rPr lang="en-US" sz="1800" i="0" dirty="0">
                <a:latin typeface="+mj-lt"/>
                <a:cs typeface="+mn-cs"/>
              </a:rPr>
              <a:t>Forestalls next gen litho-tool risk</a:t>
            </a:r>
          </a:p>
          <a:p>
            <a:pPr marL="342900" indent="-342900" fontAlgn="auto">
              <a:lnSpc>
                <a:spcPct val="150000"/>
              </a:lnSpc>
              <a:spcBef>
                <a:spcPts val="0"/>
              </a:spcBef>
              <a:spcAft>
                <a:spcPts val="0"/>
              </a:spcAft>
              <a:buFont typeface="Arial" pitchFamily="34" charset="0"/>
              <a:buChar char="•"/>
              <a:defRPr/>
            </a:pPr>
            <a:r>
              <a:rPr lang="en-US" sz="1800" i="0" dirty="0">
                <a:latin typeface="+mj-lt"/>
                <a:cs typeface="+mn-cs"/>
              </a:rPr>
              <a:t>Density &amp; non-volatility of Flash, but speeds and endurance approaching DRAM</a:t>
            </a:r>
          </a:p>
        </p:txBody>
      </p:sp>
      <p:sp>
        <p:nvSpPr>
          <p:cNvPr id="57349" name="Title 1"/>
          <p:cNvSpPr txBox="1">
            <a:spLocks/>
          </p:cNvSpPr>
          <p:nvPr/>
        </p:nvSpPr>
        <p:spPr bwMode="auto">
          <a:xfrm>
            <a:off x="457200" y="274638"/>
            <a:ext cx="8229600" cy="1143000"/>
          </a:xfrm>
          <a:prstGeom prst="rect">
            <a:avLst/>
          </a:prstGeom>
          <a:noFill/>
          <a:ln w="9525">
            <a:noFill/>
            <a:miter lim="800000"/>
            <a:headEnd/>
            <a:tailEnd/>
          </a:ln>
        </p:spPr>
        <p:txBody>
          <a:bodyPr anchor="ctr"/>
          <a:lstStyle/>
          <a:p>
            <a:r>
              <a:rPr lang="en-US" sz="2800" b="1">
                <a:solidFill>
                  <a:srgbClr val="0073AE"/>
                </a:solidFill>
                <a:latin typeface="Helvetica" pitchFamily="34" charset="0"/>
              </a:rPr>
              <a:t>Benefits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p:txBody>
          <a:bodyPr/>
          <a:lstStyle/>
          <a:p>
            <a:pPr algn="l"/>
            <a:r>
              <a:rPr lang="en-US" sz="2800" b="1" i="1" smtClean="0"/>
              <a:t>Process Flow</a:t>
            </a:r>
          </a:p>
        </p:txBody>
      </p:sp>
      <p:pic>
        <p:nvPicPr>
          <p:cNvPr id="58371" name="Picture 1"/>
          <p:cNvPicPr>
            <a:picLocks noChangeAspect="1"/>
          </p:cNvPicPr>
          <p:nvPr/>
        </p:nvPicPr>
        <p:blipFill>
          <a:blip r:embed="rId2"/>
          <a:srcRect/>
          <a:stretch>
            <a:fillRect/>
          </a:stretch>
        </p:blipFill>
        <p:spPr bwMode="auto">
          <a:xfrm>
            <a:off x="476250" y="1600200"/>
            <a:ext cx="8191500" cy="462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1"/>
          <p:cNvSpPr txBox="1">
            <a:spLocks noGrp="1"/>
          </p:cNvSpPr>
          <p:nvPr/>
        </p:nvSpPr>
        <p:spPr bwMode="auto">
          <a:xfrm>
            <a:off x="3048000" y="6435725"/>
            <a:ext cx="2895600" cy="238125"/>
          </a:xfrm>
          <a:prstGeom prst="rect">
            <a:avLst/>
          </a:prstGeom>
          <a:noFill/>
          <a:ln w="9525">
            <a:noFill/>
            <a:miter lim="800000"/>
            <a:headEnd/>
            <a:tailEnd/>
          </a:ln>
        </p:spPr>
        <p:txBody>
          <a:bodyPr/>
          <a:lstStyle/>
          <a:p>
            <a:pPr algn="ctr"/>
            <a:r>
              <a:rPr lang="en-US" sz="1000" i="0">
                <a:solidFill>
                  <a:srgbClr val="0073AE"/>
                </a:solidFill>
                <a:latin typeface="Arial Narrow" pitchFamily="34" charset="0"/>
              </a:rPr>
              <a:t>MonolithIC 3D Inc. Patents Pending</a:t>
            </a:r>
          </a:p>
        </p:txBody>
      </p:sp>
      <p:sp>
        <p:nvSpPr>
          <p:cNvPr id="3"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fontAlgn="auto">
              <a:spcBef>
                <a:spcPct val="20000"/>
              </a:spcBef>
              <a:spcAft>
                <a:spcPts val="0"/>
              </a:spcAft>
              <a:buFont typeface="Wingdings" pitchFamily="2" charset="2"/>
              <a:buNone/>
              <a:defRPr/>
            </a:pPr>
            <a:fld id="{9B96D986-B441-4532-9705-18A18904DB76}" type="slidenum">
              <a:rPr lang="en-US" sz="1000" i="0">
                <a:latin typeface="+mj-lt"/>
                <a:cs typeface="+mn-cs"/>
              </a:rPr>
              <a:pPr algn="r" fontAlgn="auto">
                <a:spcBef>
                  <a:spcPct val="20000"/>
                </a:spcBef>
                <a:spcAft>
                  <a:spcPts val="0"/>
                </a:spcAft>
                <a:buFont typeface="Wingdings" pitchFamily="2" charset="2"/>
                <a:buNone/>
                <a:defRPr/>
              </a:pPr>
              <a:t>46</a:t>
            </a:fld>
            <a:endParaRPr lang="en-US" sz="1000" i="0">
              <a:latin typeface="+mj-lt"/>
              <a:cs typeface="+mn-cs"/>
            </a:endParaRPr>
          </a:p>
        </p:txBody>
      </p:sp>
      <p:sp>
        <p:nvSpPr>
          <p:cNvPr id="4" name="TextBox 3"/>
          <p:cNvSpPr txBox="1"/>
          <p:nvPr/>
        </p:nvSpPr>
        <p:spPr>
          <a:xfrm>
            <a:off x="457200" y="1738313"/>
            <a:ext cx="8229600" cy="2793842"/>
          </a:xfrm>
          <a:prstGeom prst="rect">
            <a:avLst/>
          </a:prstGeom>
          <a:noFill/>
        </p:spPr>
        <p:txBody>
          <a:bodyPr>
            <a:spAutoFit/>
          </a:bodyPr>
          <a:lstStyle/>
          <a:p>
            <a:pPr fontAlgn="auto">
              <a:lnSpc>
                <a:spcPct val="150000"/>
              </a:lnSpc>
              <a:spcBef>
                <a:spcPts val="0"/>
              </a:spcBef>
              <a:spcAft>
                <a:spcPts val="0"/>
              </a:spcAft>
              <a:defRPr/>
            </a:pPr>
            <a:r>
              <a:rPr lang="en-US" sz="2400" i="0" dirty="0">
                <a:latin typeface="+mj-lt"/>
                <a:cs typeface="+mn-cs"/>
              </a:rPr>
              <a:t>Our 3D resistive memory technology provides:</a:t>
            </a:r>
          </a:p>
          <a:p>
            <a:pPr marL="342900" indent="-342900" fontAlgn="auto">
              <a:lnSpc>
                <a:spcPct val="150000"/>
              </a:lnSpc>
              <a:spcBef>
                <a:spcPts val="0"/>
              </a:spcBef>
              <a:spcAft>
                <a:spcPts val="0"/>
              </a:spcAft>
              <a:buFont typeface="Arial" pitchFamily="34" charset="0"/>
              <a:buChar char="•"/>
              <a:defRPr/>
            </a:pPr>
            <a:r>
              <a:rPr lang="en-US" sz="2400" i="0" dirty="0">
                <a:latin typeface="+mj-lt"/>
                <a:cs typeface="+mn-cs"/>
              </a:rPr>
              <a:t>Shared litho steps to create stacked memory at low cost</a:t>
            </a:r>
          </a:p>
          <a:p>
            <a:pPr marL="342900" indent="-342900" fontAlgn="auto">
              <a:lnSpc>
                <a:spcPct val="150000"/>
              </a:lnSpc>
              <a:spcBef>
                <a:spcPts val="0"/>
              </a:spcBef>
              <a:spcAft>
                <a:spcPts val="0"/>
              </a:spcAft>
              <a:buFont typeface="Arial" pitchFamily="34" charset="0"/>
              <a:buChar char="•"/>
              <a:defRPr/>
            </a:pPr>
            <a:r>
              <a:rPr lang="en-US" sz="2400" i="0" dirty="0">
                <a:latin typeface="+mj-lt"/>
                <a:cs typeface="+mn-cs"/>
              </a:rPr>
              <a:t>Compatible with whatever resistive material you choose</a:t>
            </a:r>
          </a:p>
          <a:p>
            <a:pPr marL="342900" indent="-342900" fontAlgn="auto">
              <a:lnSpc>
                <a:spcPct val="150000"/>
              </a:lnSpc>
              <a:spcBef>
                <a:spcPts val="0"/>
              </a:spcBef>
              <a:spcAft>
                <a:spcPts val="0"/>
              </a:spcAft>
              <a:buFont typeface="Arial" pitchFamily="34" charset="0"/>
              <a:buChar char="•"/>
              <a:defRPr/>
            </a:pPr>
            <a:r>
              <a:rPr lang="en-US" sz="2400" i="0" dirty="0">
                <a:latin typeface="+mj-lt"/>
                <a:cs typeface="+mn-cs"/>
              </a:rPr>
              <a:t>Single crystal Si </a:t>
            </a:r>
            <a:r>
              <a:rPr lang="en-US" sz="2400" i="0" dirty="0" err="1">
                <a:latin typeface="+mj-lt"/>
                <a:cs typeface="+mn-cs"/>
              </a:rPr>
              <a:t>junctionless</a:t>
            </a:r>
            <a:r>
              <a:rPr lang="en-US" sz="2400" i="0" dirty="0">
                <a:latin typeface="+mj-lt"/>
                <a:cs typeface="+mn-cs"/>
              </a:rPr>
              <a:t> transistor selectors allow bipolar operation</a:t>
            </a:r>
          </a:p>
        </p:txBody>
      </p:sp>
      <p:sp>
        <p:nvSpPr>
          <p:cNvPr id="59397" name="Title 1"/>
          <p:cNvSpPr txBox="1">
            <a:spLocks/>
          </p:cNvSpPr>
          <p:nvPr/>
        </p:nvSpPr>
        <p:spPr bwMode="auto">
          <a:xfrm>
            <a:off x="457200" y="274638"/>
            <a:ext cx="8229600" cy="1143000"/>
          </a:xfrm>
          <a:prstGeom prst="rect">
            <a:avLst/>
          </a:prstGeom>
          <a:noFill/>
          <a:ln w="9525">
            <a:noFill/>
            <a:miter lim="800000"/>
            <a:headEnd/>
            <a:tailEnd/>
          </a:ln>
        </p:spPr>
        <p:txBody>
          <a:bodyPr anchor="ctr"/>
          <a:lstStyle/>
          <a:p>
            <a:r>
              <a:rPr lang="en-US" sz="2800" b="1">
                <a:solidFill>
                  <a:srgbClr val="0073AE"/>
                </a:solidFill>
                <a:latin typeface="Helvetica" pitchFamily="34" charset="0"/>
              </a:rPr>
              <a:t>Process Flow</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1"/>
          <p:cNvSpPr txBox="1">
            <a:spLocks noGrp="1"/>
          </p:cNvSpPr>
          <p:nvPr/>
        </p:nvSpPr>
        <p:spPr bwMode="auto">
          <a:xfrm>
            <a:off x="3048000" y="6435725"/>
            <a:ext cx="2895600" cy="238125"/>
          </a:xfrm>
          <a:prstGeom prst="rect">
            <a:avLst/>
          </a:prstGeom>
          <a:noFill/>
          <a:ln w="9525">
            <a:noFill/>
            <a:miter lim="800000"/>
            <a:headEnd/>
            <a:tailEnd/>
          </a:ln>
        </p:spPr>
        <p:txBody>
          <a:bodyPr/>
          <a:lstStyle/>
          <a:p>
            <a:pPr algn="ctr"/>
            <a:r>
              <a:rPr lang="en-US" sz="1000" i="0">
                <a:solidFill>
                  <a:srgbClr val="0073AE"/>
                </a:solidFill>
                <a:latin typeface="Arial Narrow" pitchFamily="34" charset="0"/>
              </a:rPr>
              <a:t>MonolithIC 3D Inc. Patents Pending</a:t>
            </a:r>
          </a:p>
        </p:txBody>
      </p:sp>
      <p:sp>
        <p:nvSpPr>
          <p:cNvPr id="3"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fontAlgn="auto">
              <a:spcBef>
                <a:spcPct val="20000"/>
              </a:spcBef>
              <a:spcAft>
                <a:spcPts val="0"/>
              </a:spcAft>
              <a:buFont typeface="Wingdings" pitchFamily="2" charset="2"/>
              <a:buNone/>
              <a:defRPr/>
            </a:pPr>
            <a:fld id="{966DA89A-13A9-488B-8A8C-9EC35D53AA97}" type="slidenum">
              <a:rPr lang="en-US" sz="1000" i="0">
                <a:latin typeface="+mj-lt"/>
                <a:cs typeface="+mn-cs"/>
              </a:rPr>
              <a:pPr algn="r" fontAlgn="auto">
                <a:spcBef>
                  <a:spcPct val="20000"/>
                </a:spcBef>
                <a:spcAft>
                  <a:spcPts val="0"/>
                </a:spcAft>
                <a:buFont typeface="Wingdings" pitchFamily="2" charset="2"/>
                <a:buNone/>
                <a:defRPr/>
              </a:pPr>
              <a:t>47</a:t>
            </a:fld>
            <a:endParaRPr lang="en-US" sz="1000" i="0">
              <a:latin typeface="+mj-lt"/>
              <a:cs typeface="+mn-cs"/>
            </a:endParaRPr>
          </a:p>
        </p:txBody>
      </p:sp>
      <p:sp>
        <p:nvSpPr>
          <p:cNvPr id="60420" name="TextBox 3"/>
          <p:cNvSpPr txBox="1">
            <a:spLocks noChangeArrowheads="1"/>
          </p:cNvSpPr>
          <p:nvPr/>
        </p:nvSpPr>
        <p:spPr bwMode="auto">
          <a:xfrm>
            <a:off x="457200" y="1738313"/>
            <a:ext cx="8229600" cy="4940300"/>
          </a:xfrm>
          <a:prstGeom prst="rect">
            <a:avLst/>
          </a:prstGeom>
          <a:noFill/>
          <a:ln w="9525">
            <a:noFill/>
            <a:miter lim="800000"/>
            <a:headEnd/>
            <a:tailEnd/>
          </a:ln>
        </p:spPr>
        <p:txBody>
          <a:bodyPr>
            <a:spAutoFit/>
          </a:bodyPr>
          <a:lstStyle/>
          <a:p>
            <a:pPr algn="just">
              <a:lnSpc>
                <a:spcPct val="150000"/>
              </a:lnSpc>
            </a:pPr>
            <a:r>
              <a:rPr lang="en-US" sz="1800" i="0" u="sng" dirty="0">
                <a:latin typeface="Helvetica" pitchFamily="34" charset="0"/>
              </a:rPr>
              <a:t>Step 1</a:t>
            </a:r>
            <a:r>
              <a:rPr lang="en-US" sz="1800" i="0" dirty="0">
                <a:latin typeface="Helvetica" pitchFamily="34" charset="0"/>
              </a:rPr>
              <a:t>: Ion-cut is used to transfer a n+ single crystal silicon layer atop the peripheral circuits of the resistive memory as depicted in Fig. 8. Notice how the peripheral circuits are placed under the memory array... this improves the array efficiency and allows smaller-size blocks that offer high performance. Also, the n+ dopants are pre-activated before layer transfer.</a:t>
            </a:r>
          </a:p>
          <a:p>
            <a:pPr algn="just">
              <a:lnSpc>
                <a:spcPct val="150000"/>
              </a:lnSpc>
            </a:pPr>
            <a:r>
              <a:rPr lang="en-US" sz="1800" i="0" u="sng" dirty="0">
                <a:latin typeface="Helvetica" pitchFamily="34" charset="0"/>
              </a:rPr>
              <a:t>Step 2</a:t>
            </a:r>
            <a:r>
              <a:rPr lang="en-US" sz="1800" i="0" dirty="0">
                <a:latin typeface="Helvetica" pitchFamily="34" charset="0"/>
              </a:rPr>
              <a:t>: Using steps similar to Step 1, a silicon-silicon dioxide multilayer sandwich is formed as described in Fig. 9. </a:t>
            </a:r>
          </a:p>
          <a:p>
            <a:pPr algn="just">
              <a:lnSpc>
                <a:spcPct val="150000"/>
              </a:lnSpc>
            </a:pPr>
            <a:r>
              <a:rPr lang="en-US" sz="1800" i="0" u="sng" dirty="0">
                <a:latin typeface="Helvetica" pitchFamily="34" charset="0"/>
              </a:rPr>
              <a:t>Step 3</a:t>
            </a:r>
            <a:r>
              <a:rPr lang="en-US" sz="1800" i="0" dirty="0">
                <a:latin typeface="Helvetica" pitchFamily="34" charset="0"/>
              </a:rPr>
              <a:t>: Using the same litho and etch step, multiple layers of memory are defined as shown in Fig. 10.</a:t>
            </a:r>
          </a:p>
          <a:p>
            <a:pPr algn="just">
              <a:lnSpc>
                <a:spcPct val="150000"/>
              </a:lnSpc>
            </a:pPr>
            <a:r>
              <a:rPr lang="en-US" sz="1800" i="0" u="sng" dirty="0">
                <a:latin typeface="Helvetica" pitchFamily="34" charset="0"/>
              </a:rPr>
              <a:t>Step 4</a:t>
            </a:r>
            <a:r>
              <a:rPr lang="en-US" sz="1800" i="0" dirty="0">
                <a:latin typeface="Helvetica" pitchFamily="34" charset="0"/>
              </a:rPr>
              <a:t>: Gates are formed for multiple levels of memory at the same time as described in Fig. 11.</a:t>
            </a:r>
          </a:p>
          <a:p>
            <a:pPr algn="just"/>
            <a:endParaRPr lang="en-US" sz="1800" i="0" dirty="0">
              <a:latin typeface="Helvetica" pitchFamily="34" charset="0"/>
            </a:endParaRPr>
          </a:p>
        </p:txBody>
      </p:sp>
      <p:sp>
        <p:nvSpPr>
          <p:cNvPr id="60421" name="Title 1"/>
          <p:cNvSpPr txBox="1">
            <a:spLocks/>
          </p:cNvSpPr>
          <p:nvPr/>
        </p:nvSpPr>
        <p:spPr bwMode="auto">
          <a:xfrm>
            <a:off x="457200" y="274638"/>
            <a:ext cx="8229600" cy="1143000"/>
          </a:xfrm>
          <a:prstGeom prst="rect">
            <a:avLst/>
          </a:prstGeom>
          <a:noFill/>
          <a:ln w="9525">
            <a:noFill/>
            <a:miter lim="800000"/>
            <a:headEnd/>
            <a:tailEnd/>
          </a:ln>
        </p:spPr>
        <p:txBody>
          <a:bodyPr anchor="ctr"/>
          <a:lstStyle/>
          <a:p>
            <a:r>
              <a:rPr lang="en-US" sz="2800" b="1">
                <a:solidFill>
                  <a:srgbClr val="0073AE"/>
                </a:solidFill>
                <a:latin typeface="Helvetica" pitchFamily="34" charset="0"/>
              </a:rPr>
              <a:t>The steps involved in constructing our 3D resistive memory are as follows: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1"/>
          <p:cNvSpPr txBox="1">
            <a:spLocks noGrp="1"/>
          </p:cNvSpPr>
          <p:nvPr/>
        </p:nvSpPr>
        <p:spPr bwMode="auto">
          <a:xfrm>
            <a:off x="3048000" y="6435725"/>
            <a:ext cx="2895600" cy="238125"/>
          </a:xfrm>
          <a:prstGeom prst="rect">
            <a:avLst/>
          </a:prstGeom>
          <a:noFill/>
          <a:ln w="9525">
            <a:noFill/>
            <a:miter lim="800000"/>
            <a:headEnd/>
            <a:tailEnd/>
          </a:ln>
        </p:spPr>
        <p:txBody>
          <a:bodyPr/>
          <a:lstStyle/>
          <a:p>
            <a:pPr algn="ctr"/>
            <a:r>
              <a:rPr lang="en-US" sz="1000" i="0">
                <a:solidFill>
                  <a:srgbClr val="0073AE"/>
                </a:solidFill>
                <a:latin typeface="Arial Narrow" pitchFamily="34" charset="0"/>
              </a:rPr>
              <a:t>MonolithIC 3D Inc. Patents Pending</a:t>
            </a:r>
          </a:p>
        </p:txBody>
      </p:sp>
      <p:sp>
        <p:nvSpPr>
          <p:cNvPr id="3"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fontAlgn="auto">
              <a:spcBef>
                <a:spcPct val="20000"/>
              </a:spcBef>
              <a:spcAft>
                <a:spcPts val="0"/>
              </a:spcAft>
              <a:buFont typeface="Wingdings" pitchFamily="2" charset="2"/>
              <a:buNone/>
              <a:defRPr/>
            </a:pPr>
            <a:fld id="{79562153-7C1F-4E0F-88B0-193AD0C579AD}" type="slidenum">
              <a:rPr lang="en-US" sz="1000" i="0">
                <a:latin typeface="+mj-lt"/>
                <a:cs typeface="+mn-cs"/>
              </a:rPr>
              <a:pPr algn="r" fontAlgn="auto">
                <a:spcBef>
                  <a:spcPct val="20000"/>
                </a:spcBef>
                <a:spcAft>
                  <a:spcPts val="0"/>
                </a:spcAft>
                <a:buFont typeface="Wingdings" pitchFamily="2" charset="2"/>
                <a:buNone/>
                <a:defRPr/>
              </a:pPr>
              <a:t>48</a:t>
            </a:fld>
            <a:endParaRPr lang="en-US" sz="1000" i="0">
              <a:latin typeface="+mj-lt"/>
              <a:cs typeface="+mn-cs"/>
            </a:endParaRPr>
          </a:p>
        </p:txBody>
      </p:sp>
      <p:sp>
        <p:nvSpPr>
          <p:cNvPr id="61444" name="TextBox 3"/>
          <p:cNvSpPr txBox="1">
            <a:spLocks noChangeArrowheads="1"/>
          </p:cNvSpPr>
          <p:nvPr/>
        </p:nvSpPr>
        <p:spPr bwMode="auto">
          <a:xfrm>
            <a:off x="457200" y="1738313"/>
            <a:ext cx="8229600" cy="4662487"/>
          </a:xfrm>
          <a:prstGeom prst="rect">
            <a:avLst/>
          </a:prstGeom>
          <a:noFill/>
          <a:ln w="9525">
            <a:noFill/>
            <a:miter lim="800000"/>
            <a:headEnd/>
            <a:tailEnd/>
          </a:ln>
        </p:spPr>
        <p:txBody>
          <a:bodyPr>
            <a:spAutoFit/>
          </a:bodyPr>
          <a:lstStyle/>
          <a:p>
            <a:pPr algn="just">
              <a:lnSpc>
                <a:spcPct val="150000"/>
              </a:lnSpc>
            </a:pPr>
            <a:r>
              <a:rPr lang="en-US" sz="1800" i="0" u="sng">
                <a:latin typeface="Helvetica" pitchFamily="34" charset="0"/>
              </a:rPr>
              <a:t>Step 5</a:t>
            </a:r>
            <a:r>
              <a:rPr lang="en-US" sz="1800" i="0">
                <a:latin typeface="Helvetica" pitchFamily="34" charset="0"/>
              </a:rPr>
              <a:t>: Using another shared litho step, a via hole is made to multiple levels of memory. A resistive memory element (such as titanium oxide) is deposited following which an electrode is deposited and CMPed (Fig. 12). WL, SL and BL are acronyms for Word Line, Source Line and Bit Line respectively.</a:t>
            </a:r>
          </a:p>
          <a:p>
            <a:pPr algn="just">
              <a:lnSpc>
                <a:spcPct val="150000"/>
              </a:lnSpc>
            </a:pPr>
            <a:r>
              <a:rPr lang="en-US" sz="1800" i="0" u="sng">
                <a:latin typeface="Helvetica" pitchFamily="34" charset="0"/>
              </a:rPr>
              <a:t>Step 6</a:t>
            </a:r>
            <a:r>
              <a:rPr lang="en-US" sz="1800" i="0">
                <a:latin typeface="Helvetica" pitchFamily="34" charset="0"/>
              </a:rPr>
              <a:t>: Bit-lines are then made. Contacts to multiple levels of memory are defined with shared litho steps using a process described in [Tanaka, et al., Symposium on VLSI Technology, 2007]. Fig. 13 and Fig. 14 reveal the structure after this step. Notice how each memory cell consists of a junctionless transistor in series with a RW memory device. Using carefully chosen biases to bit-lines (BLs), word-lines (WLs) and source-lines (SLs), each bit in the memory array can be uniquely addressed.</a:t>
            </a:r>
          </a:p>
        </p:txBody>
      </p:sp>
      <p:sp>
        <p:nvSpPr>
          <p:cNvPr id="61445" name="Title 1"/>
          <p:cNvSpPr txBox="1">
            <a:spLocks/>
          </p:cNvSpPr>
          <p:nvPr/>
        </p:nvSpPr>
        <p:spPr bwMode="auto">
          <a:xfrm>
            <a:off x="457200" y="274638"/>
            <a:ext cx="8229600" cy="1143000"/>
          </a:xfrm>
          <a:prstGeom prst="rect">
            <a:avLst/>
          </a:prstGeom>
          <a:noFill/>
          <a:ln w="9525">
            <a:noFill/>
            <a:miter lim="800000"/>
            <a:headEnd/>
            <a:tailEnd/>
          </a:ln>
        </p:spPr>
        <p:txBody>
          <a:bodyPr anchor="ctr"/>
          <a:lstStyle/>
          <a:p>
            <a:r>
              <a:rPr lang="en-US" sz="2800" b="1">
                <a:solidFill>
                  <a:srgbClr val="0073AE"/>
                </a:solidFill>
                <a:latin typeface="Helvetica" pitchFamily="34" charset="0"/>
              </a:rPr>
              <a:t>The steps involved in constructing our 3D resistive memory are as follows: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p:txBody>
          <a:bodyPr/>
          <a:lstStyle/>
          <a:p>
            <a:pPr algn="l"/>
            <a:r>
              <a:rPr lang="en-US" sz="2800" b="1" i="1" smtClean="0"/>
              <a:t>Process Flow</a:t>
            </a:r>
          </a:p>
        </p:txBody>
      </p:sp>
      <p:pic>
        <p:nvPicPr>
          <p:cNvPr id="63491" name="Picture 1"/>
          <p:cNvPicPr>
            <a:picLocks noChangeAspect="1"/>
          </p:cNvPicPr>
          <p:nvPr/>
        </p:nvPicPr>
        <p:blipFill>
          <a:blip r:embed="rId2"/>
          <a:srcRect/>
          <a:stretch>
            <a:fillRect/>
          </a:stretch>
        </p:blipFill>
        <p:spPr bwMode="auto">
          <a:xfrm>
            <a:off x="609600" y="1600200"/>
            <a:ext cx="8077200" cy="4627563"/>
          </a:xfrm>
          <a:prstGeom prst="rect">
            <a:avLst/>
          </a:prstGeom>
          <a:noFill/>
          <a:ln w="9525">
            <a:noFill/>
            <a:miter lim="800000"/>
            <a:headEnd/>
            <a:tailEnd/>
          </a:ln>
        </p:spPr>
      </p:pic>
      <p:sp>
        <p:nvSpPr>
          <p:cNvPr id="63492" name="Footer Placeholder 1"/>
          <p:cNvSpPr txBox="1">
            <a:spLocks noGrp="1"/>
          </p:cNvSpPr>
          <p:nvPr/>
        </p:nvSpPr>
        <p:spPr bwMode="auto">
          <a:xfrm>
            <a:off x="3048000" y="6435725"/>
            <a:ext cx="2895600" cy="238125"/>
          </a:xfrm>
          <a:prstGeom prst="rect">
            <a:avLst/>
          </a:prstGeom>
          <a:noFill/>
          <a:ln w="9525">
            <a:noFill/>
            <a:miter lim="800000"/>
            <a:headEnd/>
            <a:tailEnd/>
          </a:ln>
        </p:spPr>
        <p:txBody>
          <a:bodyPr/>
          <a:lstStyle/>
          <a:p>
            <a:pPr algn="ctr"/>
            <a:r>
              <a:rPr lang="en-US" sz="1000" i="0">
                <a:solidFill>
                  <a:srgbClr val="0073AE"/>
                </a:solidFill>
                <a:latin typeface="Arial Narrow" pitchFamily="34" charset="0"/>
              </a:rPr>
              <a:t>MonolithIC 3D Inc. Patents Pending</a:t>
            </a:r>
          </a:p>
        </p:txBody>
      </p:sp>
      <p:sp>
        <p:nvSpPr>
          <p:cNvPr id="5"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fontAlgn="auto">
              <a:spcBef>
                <a:spcPct val="20000"/>
              </a:spcBef>
              <a:spcAft>
                <a:spcPts val="0"/>
              </a:spcAft>
              <a:buFont typeface="Wingdings" pitchFamily="2" charset="2"/>
              <a:buNone/>
              <a:defRPr/>
            </a:pPr>
            <a:fld id="{3FD90102-2FEC-4780-A062-3F62BF4B5FFA}" type="slidenum">
              <a:rPr lang="en-US" sz="1000" i="0">
                <a:solidFill>
                  <a:prstClr val="black"/>
                </a:solidFill>
                <a:latin typeface="+mj-lt"/>
                <a:cs typeface="+mn-cs"/>
              </a:rPr>
              <a:pPr algn="r" fontAlgn="auto">
                <a:spcBef>
                  <a:spcPct val="20000"/>
                </a:spcBef>
                <a:spcAft>
                  <a:spcPts val="0"/>
                </a:spcAft>
                <a:buFont typeface="Wingdings" pitchFamily="2" charset="2"/>
                <a:buNone/>
                <a:defRPr/>
              </a:pPr>
              <a:t>49</a:t>
            </a:fld>
            <a:endParaRPr lang="en-US" sz="1000" i="0">
              <a:solidFill>
                <a:prstClr val="black"/>
              </a:solidFill>
              <a:latin typeface="+mj-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4294967295"/>
          </p:nvPr>
        </p:nvSpPr>
        <p:spPr>
          <a:xfrm>
            <a:off x="544286" y="1638300"/>
            <a:ext cx="8694717" cy="4495800"/>
          </a:xfrm>
        </p:spPr>
        <p:txBody>
          <a:bodyPr/>
          <a:lstStyle/>
          <a:p>
            <a:pPr>
              <a:lnSpc>
                <a:spcPct val="150000"/>
              </a:lnSpc>
              <a:spcBef>
                <a:spcPct val="0"/>
              </a:spcBef>
            </a:pPr>
            <a:r>
              <a:rPr lang="en-US" sz="2000" dirty="0" smtClean="0">
                <a:solidFill>
                  <a:schemeClr val="tx1"/>
                </a:solidFill>
                <a:latin typeface="+mj-lt"/>
              </a:rPr>
              <a:t>Non-volatile memory companies </a:t>
            </a:r>
            <a:r>
              <a:rPr lang="en-US" sz="2000" dirty="0" smtClean="0">
                <a:solidFill>
                  <a:schemeClr val="tx1"/>
                </a:solidFill>
                <a:latin typeface="+mj-lt"/>
                <a:sym typeface="Wingdings" pitchFamily="2" charset="2"/>
              </a:rPr>
              <a:t></a:t>
            </a:r>
            <a:r>
              <a:rPr lang="en-US" sz="2000" dirty="0" smtClean="0">
                <a:solidFill>
                  <a:schemeClr val="tx1"/>
                </a:solidFill>
                <a:latin typeface="+mj-lt"/>
              </a:rPr>
              <a:t> Are now going for monolithic 3D</a:t>
            </a:r>
          </a:p>
          <a:p>
            <a:pPr>
              <a:lnSpc>
                <a:spcPct val="150000"/>
              </a:lnSpc>
              <a:spcBef>
                <a:spcPct val="0"/>
              </a:spcBef>
            </a:pPr>
            <a:r>
              <a:rPr lang="en-US" sz="2000" dirty="0" smtClean="0">
                <a:solidFill>
                  <a:schemeClr val="tx1"/>
                </a:solidFill>
                <a:latin typeface="+mj-lt"/>
              </a:rPr>
              <a:t>MonolithIC 3D</a:t>
            </a:r>
            <a:r>
              <a:rPr lang="en-US" sz="2000" baseline="30000" dirty="0" smtClean="0">
                <a:solidFill>
                  <a:schemeClr val="tx1"/>
                </a:solidFill>
                <a:latin typeface="+mj-lt"/>
              </a:rPr>
              <a:t>TM</a:t>
            </a:r>
            <a:r>
              <a:rPr lang="en-US" sz="2000" dirty="0" smtClean="0">
                <a:solidFill>
                  <a:schemeClr val="tx1"/>
                </a:solidFill>
                <a:latin typeface="+mj-lt"/>
              </a:rPr>
              <a:t> Inc.: Offers mono-crystal monolithic 3D solutions</a:t>
            </a:r>
          </a:p>
          <a:p>
            <a:pPr>
              <a:lnSpc>
                <a:spcPct val="150000"/>
              </a:lnSpc>
              <a:spcBef>
                <a:spcPct val="0"/>
              </a:spcBef>
            </a:pPr>
            <a:endParaRPr lang="en-US" sz="2000" dirty="0" smtClean="0">
              <a:solidFill>
                <a:schemeClr val="tx1"/>
              </a:solidFill>
              <a:latin typeface="Arial Narrow" pitchFamily="34" charset="0"/>
            </a:endParaRPr>
          </a:p>
          <a:p>
            <a:pPr>
              <a:lnSpc>
                <a:spcPct val="150000"/>
              </a:lnSpc>
              <a:spcBef>
                <a:spcPct val="0"/>
              </a:spcBef>
            </a:pPr>
            <a:endParaRPr lang="en-US" sz="2000" dirty="0" smtClean="0">
              <a:solidFill>
                <a:schemeClr val="tx1"/>
              </a:solidFill>
              <a:latin typeface="Arial Narrow" pitchFamily="34" charset="0"/>
            </a:endParaRPr>
          </a:p>
          <a:p>
            <a:pPr>
              <a:lnSpc>
                <a:spcPct val="150000"/>
              </a:lnSpc>
              <a:spcBef>
                <a:spcPct val="0"/>
              </a:spcBef>
            </a:pPr>
            <a:endParaRPr lang="en-US" sz="2000" dirty="0" smtClean="0">
              <a:solidFill>
                <a:schemeClr val="tx1"/>
              </a:solidFill>
              <a:latin typeface="Arial Narrow" pitchFamily="34" charset="0"/>
            </a:endParaRPr>
          </a:p>
          <a:p>
            <a:pPr>
              <a:lnSpc>
                <a:spcPct val="150000"/>
              </a:lnSpc>
              <a:spcBef>
                <a:spcPct val="0"/>
              </a:spcBef>
            </a:pPr>
            <a:endParaRPr lang="en-US" sz="2000" dirty="0" smtClean="0">
              <a:solidFill>
                <a:schemeClr val="tx1"/>
              </a:solidFill>
              <a:latin typeface="Arial Narrow" pitchFamily="34" charset="0"/>
            </a:endParaRPr>
          </a:p>
          <a:p>
            <a:pPr marL="0" indent="0">
              <a:lnSpc>
                <a:spcPct val="150000"/>
              </a:lnSpc>
              <a:spcBef>
                <a:spcPct val="0"/>
              </a:spcBef>
              <a:buNone/>
            </a:pPr>
            <a:endParaRPr lang="en-US" sz="2000" dirty="0" smtClean="0">
              <a:solidFill>
                <a:schemeClr val="tx1"/>
              </a:solidFill>
              <a:latin typeface="Arial Narrow" pitchFamily="34" charset="0"/>
            </a:endParaRPr>
          </a:p>
          <a:p>
            <a:pPr>
              <a:lnSpc>
                <a:spcPct val="150000"/>
              </a:lnSpc>
              <a:spcBef>
                <a:spcPct val="0"/>
              </a:spcBef>
            </a:pPr>
            <a:r>
              <a:rPr lang="en-US" sz="2000" dirty="0" smtClean="0">
                <a:solidFill>
                  <a:schemeClr val="tx1"/>
                </a:solidFill>
                <a:latin typeface="+mj-lt"/>
              </a:rPr>
              <a:t>Industry </a:t>
            </a:r>
            <a:r>
              <a:rPr lang="en-US" sz="2000" dirty="0" smtClean="0">
                <a:solidFill>
                  <a:schemeClr val="tx1"/>
                </a:solidFill>
                <a:latin typeface="+mj-lt"/>
                <a:sym typeface="Wingdings" pitchFamily="2" charset="2"/>
              </a:rPr>
              <a:t> Largely poly Si 3D memory (Toshiba </a:t>
            </a:r>
            <a:r>
              <a:rPr lang="en-US" sz="2000" dirty="0" err="1" smtClean="0">
                <a:solidFill>
                  <a:schemeClr val="tx1"/>
                </a:solidFill>
                <a:latin typeface="+mj-lt"/>
                <a:sym typeface="Wingdings" pitchFamily="2" charset="2"/>
              </a:rPr>
              <a:t>BiCS</a:t>
            </a:r>
            <a:r>
              <a:rPr lang="en-US" sz="2000" dirty="0" smtClean="0">
                <a:solidFill>
                  <a:schemeClr val="tx1"/>
                </a:solidFill>
                <a:latin typeface="+mj-lt"/>
                <a:sym typeface="Wingdings" pitchFamily="2" charset="2"/>
              </a:rPr>
              <a:t>, Samsung VG-NAND,…)</a:t>
            </a:r>
          </a:p>
          <a:p>
            <a:pPr>
              <a:lnSpc>
                <a:spcPct val="150000"/>
              </a:lnSpc>
              <a:spcBef>
                <a:spcPct val="0"/>
              </a:spcBef>
            </a:pPr>
            <a:r>
              <a:rPr lang="en-US" sz="2000" b="1" i="1" dirty="0" smtClean="0">
                <a:solidFill>
                  <a:schemeClr val="tx1"/>
                </a:solidFill>
                <a:latin typeface="+mj-lt"/>
              </a:rPr>
              <a:t>MonolithIC 3D</a:t>
            </a:r>
            <a:r>
              <a:rPr lang="en-US" sz="2000" b="1" i="1" baseline="30000" dirty="0" smtClean="0">
                <a:solidFill>
                  <a:schemeClr val="tx1"/>
                </a:solidFill>
                <a:latin typeface="+mj-lt"/>
              </a:rPr>
              <a:t>TM</a:t>
            </a:r>
            <a:r>
              <a:rPr lang="en-US" sz="2000" b="1" i="1" dirty="0" smtClean="0">
                <a:solidFill>
                  <a:schemeClr val="tx1"/>
                </a:solidFill>
                <a:latin typeface="+mj-lt"/>
              </a:rPr>
              <a:t> Inc.:</a:t>
            </a:r>
            <a:r>
              <a:rPr lang="en-US" sz="2000" b="1" i="1" dirty="0" smtClean="0">
                <a:solidFill>
                  <a:schemeClr val="tx1"/>
                </a:solidFill>
                <a:latin typeface="+mj-lt"/>
                <a:sym typeface="Wingdings" pitchFamily="2" charset="2"/>
              </a:rPr>
              <a:t> </a:t>
            </a:r>
            <a:r>
              <a:rPr lang="en-US" sz="2000" b="1" dirty="0" smtClean="0">
                <a:solidFill>
                  <a:schemeClr val="tx1"/>
                </a:solidFill>
                <a:latin typeface="+mj-lt"/>
                <a:sym typeface="Wingdings" pitchFamily="2" charset="2"/>
              </a:rPr>
              <a:t> </a:t>
            </a:r>
            <a:r>
              <a:rPr lang="en-US" sz="2000" b="1" i="1" dirty="0" smtClean="0">
                <a:solidFill>
                  <a:schemeClr val="tx1"/>
                </a:solidFill>
                <a:latin typeface="+mj-lt"/>
                <a:sym typeface="Wingdings" pitchFamily="2" charset="2"/>
              </a:rPr>
              <a:t>Single crystal Si </a:t>
            </a:r>
            <a:r>
              <a:rPr lang="en-US" sz="2000" b="1" dirty="0" smtClean="0">
                <a:solidFill>
                  <a:schemeClr val="tx1"/>
                </a:solidFill>
                <a:latin typeface="+mj-lt"/>
                <a:sym typeface="Wingdings" pitchFamily="2" charset="2"/>
              </a:rPr>
              <a:t>3D memory</a:t>
            </a:r>
            <a:endParaRPr lang="en-US" sz="2000" b="1" dirty="0" smtClean="0">
              <a:solidFill>
                <a:schemeClr val="tx1"/>
              </a:solidFill>
              <a:latin typeface="+mj-lt"/>
            </a:endParaRPr>
          </a:p>
          <a:p>
            <a:pPr>
              <a:lnSpc>
                <a:spcPct val="150000"/>
              </a:lnSpc>
              <a:spcBef>
                <a:spcPct val="0"/>
              </a:spcBef>
              <a:buFont typeface="Arial" charset="0"/>
              <a:buChar char="•"/>
            </a:pPr>
            <a:endParaRPr lang="en-US" sz="2000" dirty="0" smtClean="0">
              <a:latin typeface="Arial Narrow" pitchFamily="34" charset="0"/>
            </a:endParaRPr>
          </a:p>
          <a:p>
            <a:pPr>
              <a:lnSpc>
                <a:spcPct val="150000"/>
              </a:lnSpc>
              <a:spcBef>
                <a:spcPct val="0"/>
              </a:spcBef>
              <a:buFont typeface="Arial" charset="0"/>
              <a:buChar char="•"/>
            </a:pPr>
            <a:endParaRPr lang="en-US" sz="1400" dirty="0" smtClean="0">
              <a:latin typeface="Arial Narrow" pitchFamily="34" charset="0"/>
            </a:endParaRPr>
          </a:p>
          <a:p>
            <a:pPr>
              <a:lnSpc>
                <a:spcPct val="150000"/>
              </a:lnSpc>
              <a:spcBef>
                <a:spcPct val="0"/>
              </a:spcBef>
              <a:buFont typeface="Arial" charset="0"/>
              <a:buChar char="•"/>
            </a:pPr>
            <a:endParaRPr lang="en-US" sz="1400" dirty="0" smtClean="0">
              <a:latin typeface="Arial Narrow" pitchFamily="34" charset="0"/>
            </a:endParaRPr>
          </a:p>
          <a:p>
            <a:pPr>
              <a:lnSpc>
                <a:spcPct val="150000"/>
              </a:lnSpc>
              <a:spcBef>
                <a:spcPct val="0"/>
              </a:spcBef>
              <a:buFont typeface="Arial" charset="0"/>
              <a:buChar char="•"/>
            </a:pPr>
            <a:endParaRPr lang="en-US" sz="1400" dirty="0" smtClean="0">
              <a:latin typeface="Arial Narrow" pitchFamily="34" charset="0"/>
            </a:endParaRPr>
          </a:p>
          <a:p>
            <a:pPr>
              <a:lnSpc>
                <a:spcPct val="150000"/>
              </a:lnSpc>
              <a:spcBef>
                <a:spcPct val="0"/>
              </a:spcBef>
              <a:buFont typeface="Arial" charset="0"/>
              <a:buChar char="•"/>
            </a:pPr>
            <a:endParaRPr lang="en-US" sz="1400" dirty="0" smtClean="0">
              <a:latin typeface="Arial Narrow" pitchFamily="34" charset="0"/>
            </a:endParaRPr>
          </a:p>
          <a:p>
            <a:pPr>
              <a:lnSpc>
                <a:spcPct val="150000"/>
              </a:lnSpc>
              <a:spcBef>
                <a:spcPct val="0"/>
              </a:spcBef>
              <a:buFont typeface="Arial" charset="0"/>
              <a:buChar char="•"/>
            </a:pPr>
            <a:endParaRPr lang="en-US" sz="1400" dirty="0" smtClean="0">
              <a:latin typeface="Arial Narrow" pitchFamily="34" charset="0"/>
            </a:endParaRPr>
          </a:p>
          <a:p>
            <a:pPr>
              <a:lnSpc>
                <a:spcPct val="150000"/>
              </a:lnSpc>
              <a:spcBef>
                <a:spcPct val="0"/>
              </a:spcBef>
              <a:buFont typeface="Arial" charset="0"/>
              <a:buNone/>
            </a:pPr>
            <a:endParaRPr lang="en-US" sz="1400" dirty="0" smtClean="0">
              <a:latin typeface="Arial Narrow" pitchFamily="34" charset="0"/>
            </a:endParaRPr>
          </a:p>
        </p:txBody>
      </p:sp>
      <p:sp>
        <p:nvSpPr>
          <p:cNvPr id="18434" name="Title 1"/>
          <p:cNvSpPr>
            <a:spLocks noGrp="1"/>
          </p:cNvSpPr>
          <p:nvPr>
            <p:ph type="title" idx="4294967295"/>
          </p:nvPr>
        </p:nvSpPr>
        <p:spPr>
          <a:xfrm>
            <a:off x="390525" y="371475"/>
            <a:ext cx="8229600" cy="1143000"/>
          </a:xfrm>
        </p:spPr>
        <p:txBody>
          <a:bodyPr/>
          <a:lstStyle/>
          <a:p>
            <a:pPr algn="l"/>
            <a:r>
              <a:rPr lang="en-US" sz="3200" b="1" i="1" dirty="0" smtClean="0"/>
              <a:t>Preview</a:t>
            </a:r>
          </a:p>
        </p:txBody>
      </p:sp>
      <p:sp>
        <p:nvSpPr>
          <p:cNvPr id="5" name="Rounded Rectangle 4"/>
          <p:cNvSpPr/>
          <p:nvPr/>
        </p:nvSpPr>
        <p:spPr>
          <a:xfrm>
            <a:off x="304800" y="2819400"/>
            <a:ext cx="4114800" cy="2133600"/>
          </a:xfrm>
          <a:prstGeom prst="roundRect">
            <a:avLst/>
          </a:prstGeom>
          <a:solidFill>
            <a:srgbClr val="92D05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i="0" u="sng" dirty="0" err="1">
                <a:solidFill>
                  <a:schemeClr val="tx1"/>
                </a:solidFill>
                <a:latin typeface="+mj-lt"/>
                <a:cs typeface="Miriam" pitchFamily="34" charset="-79"/>
              </a:rPr>
              <a:t>NuFlash</a:t>
            </a:r>
            <a:endParaRPr lang="en-US" sz="1700" b="1" i="0" dirty="0">
              <a:solidFill>
                <a:schemeClr val="tx1"/>
              </a:solidFill>
              <a:latin typeface="+mj-lt"/>
              <a:cs typeface="Miriam" pitchFamily="34" charset="-79"/>
            </a:endParaRPr>
          </a:p>
          <a:p>
            <a:pPr>
              <a:lnSpc>
                <a:spcPct val="150000"/>
              </a:lnSpc>
              <a:defRPr/>
            </a:pPr>
            <a:r>
              <a:rPr lang="en-US" sz="1700" b="1" i="0" dirty="0">
                <a:solidFill>
                  <a:schemeClr val="tx1"/>
                </a:solidFill>
                <a:latin typeface="+mj-lt"/>
                <a:cs typeface="Miriam" pitchFamily="34" charset="-79"/>
              </a:rPr>
              <a:t> 4x density improvement vs. NAND, with similar number of litho steps</a:t>
            </a:r>
          </a:p>
          <a:p>
            <a:pPr>
              <a:lnSpc>
                <a:spcPct val="150000"/>
              </a:lnSpc>
              <a:defRPr/>
            </a:pPr>
            <a:endParaRPr lang="en-US" sz="2000" b="1" i="0" dirty="0">
              <a:solidFill>
                <a:schemeClr val="tx1"/>
              </a:solidFill>
              <a:latin typeface="Arial Narrow" pitchFamily="34" charset="0"/>
              <a:cs typeface="Miriam" pitchFamily="34" charset="-79"/>
            </a:endParaRPr>
          </a:p>
        </p:txBody>
      </p:sp>
      <p:sp>
        <p:nvSpPr>
          <p:cNvPr id="6" name="Rounded Rectangle 5"/>
          <p:cNvSpPr/>
          <p:nvPr/>
        </p:nvSpPr>
        <p:spPr>
          <a:xfrm>
            <a:off x="4495800" y="2819400"/>
            <a:ext cx="4267200" cy="2133600"/>
          </a:xfrm>
          <a:prstGeom prst="roundRect">
            <a:avLst/>
          </a:prstGeom>
          <a:solidFill>
            <a:srgbClr val="92D05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i="0" u="sng" dirty="0" err="1">
                <a:solidFill>
                  <a:schemeClr val="tx1"/>
                </a:solidFill>
                <a:latin typeface="+mj-lt"/>
                <a:cs typeface="Miriam" pitchFamily="34" charset="-79"/>
              </a:rPr>
              <a:t>NuRRAM</a:t>
            </a:r>
            <a:endParaRPr lang="en-US" sz="1700" b="1" i="0" dirty="0">
              <a:solidFill>
                <a:schemeClr val="tx1"/>
              </a:solidFill>
              <a:latin typeface="+mj-lt"/>
              <a:cs typeface="Miriam" pitchFamily="34" charset="-79"/>
            </a:endParaRPr>
          </a:p>
          <a:p>
            <a:pPr algn="ctr">
              <a:lnSpc>
                <a:spcPct val="150000"/>
              </a:lnSpc>
              <a:buFont typeface="Arial" pitchFamily="34" charset="0"/>
              <a:buChar char="•"/>
              <a:defRPr/>
            </a:pPr>
            <a:r>
              <a:rPr lang="en-US" sz="1700" b="1" i="0" dirty="0">
                <a:solidFill>
                  <a:schemeClr val="tx1"/>
                </a:solidFill>
                <a:latin typeface="+mj-lt"/>
                <a:cs typeface="Miriam" pitchFamily="34" charset="-79"/>
              </a:rPr>
              <a:t> 2x density improvement vs. NAND, with similar number of litho steps</a:t>
            </a:r>
          </a:p>
          <a:p>
            <a:pPr algn="ctr">
              <a:lnSpc>
                <a:spcPct val="150000"/>
              </a:lnSpc>
              <a:buFont typeface="Arial" pitchFamily="34" charset="0"/>
              <a:buChar char="•"/>
              <a:defRPr/>
            </a:pPr>
            <a:r>
              <a:rPr lang="en-US" sz="1700" b="1" i="0" dirty="0">
                <a:solidFill>
                  <a:schemeClr val="tx1"/>
                </a:solidFill>
                <a:latin typeface="+mj-lt"/>
                <a:cs typeface="Miriam" pitchFamily="34" charset="-79"/>
              </a:rPr>
              <a:t> 1 million cycles, higher performance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p:txBody>
          <a:bodyPr/>
          <a:lstStyle/>
          <a:p>
            <a:pPr algn="l"/>
            <a:r>
              <a:rPr lang="en-US" sz="2800" b="1" i="1" smtClean="0"/>
              <a:t>Process Flow</a:t>
            </a:r>
          </a:p>
        </p:txBody>
      </p:sp>
      <p:pic>
        <p:nvPicPr>
          <p:cNvPr id="64515" name="Picture 1"/>
          <p:cNvPicPr>
            <a:picLocks noChangeAspect="1"/>
          </p:cNvPicPr>
          <p:nvPr/>
        </p:nvPicPr>
        <p:blipFill>
          <a:blip r:embed="rId2"/>
          <a:srcRect/>
          <a:stretch>
            <a:fillRect/>
          </a:stretch>
        </p:blipFill>
        <p:spPr bwMode="auto">
          <a:xfrm>
            <a:off x="533400" y="1600200"/>
            <a:ext cx="8229600" cy="4627563"/>
          </a:xfrm>
          <a:prstGeom prst="rect">
            <a:avLst/>
          </a:prstGeom>
          <a:noFill/>
          <a:ln w="9525">
            <a:noFill/>
            <a:miter lim="800000"/>
            <a:headEnd/>
            <a:tailEnd/>
          </a:ln>
        </p:spPr>
      </p:pic>
      <p:sp>
        <p:nvSpPr>
          <p:cNvPr id="64516" name="Footer Placeholder 1"/>
          <p:cNvSpPr txBox="1">
            <a:spLocks noGrp="1"/>
          </p:cNvSpPr>
          <p:nvPr/>
        </p:nvSpPr>
        <p:spPr bwMode="auto">
          <a:xfrm>
            <a:off x="3048000" y="6400800"/>
            <a:ext cx="2895600" cy="238125"/>
          </a:xfrm>
          <a:prstGeom prst="rect">
            <a:avLst/>
          </a:prstGeom>
          <a:noFill/>
          <a:ln w="9525">
            <a:noFill/>
            <a:miter lim="800000"/>
            <a:headEnd/>
            <a:tailEnd/>
          </a:ln>
        </p:spPr>
        <p:txBody>
          <a:bodyPr/>
          <a:lstStyle/>
          <a:p>
            <a:pPr algn="ctr"/>
            <a:r>
              <a:rPr lang="en-US" sz="1000" i="0">
                <a:solidFill>
                  <a:srgbClr val="0073AE"/>
                </a:solidFill>
                <a:latin typeface="Arial Narrow" pitchFamily="34" charset="0"/>
              </a:rPr>
              <a:t>MonolithIC 3D Inc. Patents Pending</a:t>
            </a:r>
          </a:p>
        </p:txBody>
      </p:sp>
      <p:sp>
        <p:nvSpPr>
          <p:cNvPr id="5" name="Slide Number Placeholder 2"/>
          <p:cNvSpPr txBox="1">
            <a:spLocks noGrp="1"/>
          </p:cNvSpPr>
          <p:nvPr/>
        </p:nvSpPr>
        <p:spPr bwMode="auto">
          <a:xfrm>
            <a:off x="7667625" y="6400800"/>
            <a:ext cx="1019175" cy="304800"/>
          </a:xfrm>
          <a:prstGeom prst="rect">
            <a:avLst/>
          </a:prstGeom>
          <a:noFill/>
          <a:ln>
            <a:miter lim="800000"/>
            <a:headEnd/>
            <a:tailEnd/>
          </a:ln>
        </p:spPr>
        <p:txBody>
          <a:bodyPr/>
          <a:lstStyle/>
          <a:p>
            <a:pPr algn="r" fontAlgn="auto">
              <a:spcBef>
                <a:spcPct val="20000"/>
              </a:spcBef>
              <a:spcAft>
                <a:spcPts val="0"/>
              </a:spcAft>
              <a:buFont typeface="Wingdings" pitchFamily="2" charset="2"/>
              <a:buNone/>
              <a:defRPr/>
            </a:pPr>
            <a:fld id="{42AAF7E7-8409-4F6B-A6E6-A44AF8C3F6D8}" type="slidenum">
              <a:rPr lang="en-US" sz="1000" i="0">
                <a:solidFill>
                  <a:prstClr val="black"/>
                </a:solidFill>
                <a:latin typeface="+mj-lt"/>
                <a:cs typeface="+mn-cs"/>
              </a:rPr>
              <a:pPr algn="r" fontAlgn="auto">
                <a:spcBef>
                  <a:spcPct val="20000"/>
                </a:spcBef>
                <a:spcAft>
                  <a:spcPts val="0"/>
                </a:spcAft>
                <a:buFont typeface="Wingdings" pitchFamily="2" charset="2"/>
                <a:buNone/>
                <a:defRPr/>
              </a:pPr>
              <a:t>50</a:t>
            </a:fld>
            <a:endParaRPr lang="en-US" sz="1000" i="0">
              <a:solidFill>
                <a:prstClr val="black"/>
              </a:solidFill>
              <a:latin typeface="+mj-lt"/>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p:txBody>
          <a:bodyPr/>
          <a:lstStyle/>
          <a:p>
            <a:pPr algn="l"/>
            <a:r>
              <a:rPr lang="en-US" sz="2800" b="1" i="1" smtClean="0"/>
              <a:t>Process Flow</a:t>
            </a:r>
          </a:p>
        </p:txBody>
      </p:sp>
      <p:pic>
        <p:nvPicPr>
          <p:cNvPr id="65539" name="Picture 1"/>
          <p:cNvPicPr>
            <a:picLocks noChangeAspect="1"/>
          </p:cNvPicPr>
          <p:nvPr/>
        </p:nvPicPr>
        <p:blipFill>
          <a:blip r:embed="rId2"/>
          <a:srcRect/>
          <a:stretch>
            <a:fillRect/>
          </a:stretch>
        </p:blipFill>
        <p:spPr bwMode="auto">
          <a:xfrm>
            <a:off x="457200" y="1600200"/>
            <a:ext cx="8229600" cy="4627563"/>
          </a:xfrm>
          <a:prstGeom prst="rect">
            <a:avLst/>
          </a:prstGeom>
          <a:noFill/>
          <a:ln w="9525">
            <a:noFill/>
            <a:miter lim="800000"/>
            <a:headEnd/>
            <a:tailEnd/>
          </a:ln>
        </p:spPr>
      </p:pic>
      <p:sp>
        <p:nvSpPr>
          <p:cNvPr id="65540" name="Footer Placeholder 1"/>
          <p:cNvSpPr txBox="1">
            <a:spLocks noGrp="1"/>
          </p:cNvSpPr>
          <p:nvPr/>
        </p:nvSpPr>
        <p:spPr bwMode="auto">
          <a:xfrm>
            <a:off x="3048000" y="6435725"/>
            <a:ext cx="2895600" cy="238125"/>
          </a:xfrm>
          <a:prstGeom prst="rect">
            <a:avLst/>
          </a:prstGeom>
          <a:noFill/>
          <a:ln w="9525">
            <a:noFill/>
            <a:miter lim="800000"/>
            <a:headEnd/>
            <a:tailEnd/>
          </a:ln>
        </p:spPr>
        <p:txBody>
          <a:bodyPr/>
          <a:lstStyle/>
          <a:p>
            <a:pPr algn="ctr"/>
            <a:r>
              <a:rPr lang="en-US" sz="1000" i="0">
                <a:solidFill>
                  <a:srgbClr val="0073AE"/>
                </a:solidFill>
                <a:latin typeface="Arial Narrow" pitchFamily="34" charset="0"/>
              </a:rPr>
              <a:t>MonolithIC 3D Inc. Patents Pending</a:t>
            </a:r>
          </a:p>
        </p:txBody>
      </p:sp>
      <p:sp>
        <p:nvSpPr>
          <p:cNvPr id="5"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fontAlgn="auto">
              <a:spcBef>
                <a:spcPct val="20000"/>
              </a:spcBef>
              <a:spcAft>
                <a:spcPts val="0"/>
              </a:spcAft>
              <a:buFont typeface="Wingdings" pitchFamily="2" charset="2"/>
              <a:buNone/>
              <a:defRPr/>
            </a:pPr>
            <a:fld id="{BC51F9BD-F66F-48FE-91D9-807C7F000670}" type="slidenum">
              <a:rPr lang="en-US" sz="1000" i="0">
                <a:solidFill>
                  <a:prstClr val="black"/>
                </a:solidFill>
                <a:latin typeface="+mj-lt"/>
                <a:cs typeface="+mn-cs"/>
              </a:rPr>
              <a:pPr algn="r" fontAlgn="auto">
                <a:spcBef>
                  <a:spcPct val="20000"/>
                </a:spcBef>
                <a:spcAft>
                  <a:spcPts val="0"/>
                </a:spcAft>
                <a:buFont typeface="Wingdings" pitchFamily="2" charset="2"/>
                <a:buNone/>
                <a:defRPr/>
              </a:pPr>
              <a:t>51</a:t>
            </a:fld>
            <a:endParaRPr lang="en-US" sz="1000" i="0">
              <a:solidFill>
                <a:prstClr val="black"/>
              </a:solidFill>
              <a:latin typeface="+mj-lt"/>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p:txBody>
          <a:bodyPr/>
          <a:lstStyle/>
          <a:p>
            <a:pPr algn="l"/>
            <a:r>
              <a:rPr lang="en-US" sz="2800" b="1" i="1" smtClean="0"/>
              <a:t>Process Flow</a:t>
            </a:r>
          </a:p>
        </p:txBody>
      </p:sp>
      <p:pic>
        <p:nvPicPr>
          <p:cNvPr id="66563" name="Picture 1"/>
          <p:cNvPicPr>
            <a:picLocks noChangeAspect="1"/>
          </p:cNvPicPr>
          <p:nvPr/>
        </p:nvPicPr>
        <p:blipFill>
          <a:blip r:embed="rId2"/>
          <a:srcRect/>
          <a:stretch>
            <a:fillRect/>
          </a:stretch>
        </p:blipFill>
        <p:spPr bwMode="auto">
          <a:xfrm>
            <a:off x="457200" y="1600200"/>
            <a:ext cx="8229600" cy="4627563"/>
          </a:xfrm>
          <a:prstGeom prst="rect">
            <a:avLst/>
          </a:prstGeom>
          <a:noFill/>
          <a:ln w="9525">
            <a:noFill/>
            <a:miter lim="800000"/>
            <a:headEnd/>
            <a:tailEnd/>
          </a:ln>
        </p:spPr>
      </p:pic>
      <p:sp>
        <p:nvSpPr>
          <p:cNvPr id="66564" name="Footer Placeholder 1"/>
          <p:cNvSpPr txBox="1">
            <a:spLocks noGrp="1"/>
          </p:cNvSpPr>
          <p:nvPr/>
        </p:nvSpPr>
        <p:spPr bwMode="auto">
          <a:xfrm>
            <a:off x="3048000" y="6435725"/>
            <a:ext cx="2895600" cy="238125"/>
          </a:xfrm>
          <a:prstGeom prst="rect">
            <a:avLst/>
          </a:prstGeom>
          <a:noFill/>
          <a:ln w="9525">
            <a:noFill/>
            <a:miter lim="800000"/>
            <a:headEnd/>
            <a:tailEnd/>
          </a:ln>
        </p:spPr>
        <p:txBody>
          <a:bodyPr/>
          <a:lstStyle/>
          <a:p>
            <a:pPr algn="ctr"/>
            <a:r>
              <a:rPr lang="en-US" sz="1000" i="0">
                <a:solidFill>
                  <a:srgbClr val="0073AE"/>
                </a:solidFill>
                <a:latin typeface="Arial Narrow" pitchFamily="34" charset="0"/>
              </a:rPr>
              <a:t>MonolithIC 3D Inc. Patents Pending</a:t>
            </a:r>
          </a:p>
        </p:txBody>
      </p:sp>
      <p:sp>
        <p:nvSpPr>
          <p:cNvPr id="5"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fontAlgn="auto">
              <a:spcBef>
                <a:spcPct val="20000"/>
              </a:spcBef>
              <a:spcAft>
                <a:spcPts val="0"/>
              </a:spcAft>
              <a:buFont typeface="Wingdings" pitchFamily="2" charset="2"/>
              <a:buNone/>
              <a:defRPr/>
            </a:pPr>
            <a:fld id="{36C85A7A-E849-43E5-B3F6-F3D78D03488B}" type="slidenum">
              <a:rPr lang="en-US" sz="1000" i="0">
                <a:solidFill>
                  <a:prstClr val="black"/>
                </a:solidFill>
                <a:latin typeface="+mj-lt"/>
                <a:cs typeface="+mn-cs"/>
              </a:rPr>
              <a:pPr algn="r" fontAlgn="auto">
                <a:spcBef>
                  <a:spcPct val="20000"/>
                </a:spcBef>
                <a:spcAft>
                  <a:spcPts val="0"/>
                </a:spcAft>
                <a:buFont typeface="Wingdings" pitchFamily="2" charset="2"/>
                <a:buNone/>
                <a:defRPr/>
              </a:pPr>
              <a:t>52</a:t>
            </a:fld>
            <a:endParaRPr lang="en-US" sz="1000" i="0">
              <a:solidFill>
                <a:prstClr val="black"/>
              </a:solidFill>
              <a:latin typeface="+mj-lt"/>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p:txBody>
          <a:bodyPr/>
          <a:lstStyle/>
          <a:p>
            <a:pPr algn="l"/>
            <a:r>
              <a:rPr lang="en-US" sz="2800" b="1" i="1" smtClean="0"/>
              <a:t>Process Flow</a:t>
            </a:r>
          </a:p>
        </p:txBody>
      </p:sp>
      <p:pic>
        <p:nvPicPr>
          <p:cNvPr id="67587" name="Picture 1"/>
          <p:cNvPicPr>
            <a:picLocks noChangeAspect="1"/>
          </p:cNvPicPr>
          <p:nvPr/>
        </p:nvPicPr>
        <p:blipFill>
          <a:blip r:embed="rId2"/>
          <a:srcRect/>
          <a:stretch>
            <a:fillRect/>
          </a:stretch>
        </p:blipFill>
        <p:spPr bwMode="auto">
          <a:xfrm>
            <a:off x="533400" y="1600200"/>
            <a:ext cx="8229600" cy="4627563"/>
          </a:xfrm>
          <a:prstGeom prst="rect">
            <a:avLst/>
          </a:prstGeom>
          <a:noFill/>
          <a:ln w="9525">
            <a:noFill/>
            <a:miter lim="800000"/>
            <a:headEnd/>
            <a:tailEnd/>
          </a:ln>
        </p:spPr>
      </p:pic>
      <p:sp>
        <p:nvSpPr>
          <p:cNvPr id="67588" name="Footer Placeholder 1"/>
          <p:cNvSpPr txBox="1">
            <a:spLocks noGrp="1"/>
          </p:cNvSpPr>
          <p:nvPr/>
        </p:nvSpPr>
        <p:spPr bwMode="auto">
          <a:xfrm>
            <a:off x="3048000" y="6435725"/>
            <a:ext cx="2895600" cy="238125"/>
          </a:xfrm>
          <a:prstGeom prst="rect">
            <a:avLst/>
          </a:prstGeom>
          <a:noFill/>
          <a:ln w="9525">
            <a:noFill/>
            <a:miter lim="800000"/>
            <a:headEnd/>
            <a:tailEnd/>
          </a:ln>
        </p:spPr>
        <p:txBody>
          <a:bodyPr/>
          <a:lstStyle/>
          <a:p>
            <a:pPr algn="ctr"/>
            <a:r>
              <a:rPr lang="en-US" sz="1000" i="0">
                <a:solidFill>
                  <a:srgbClr val="0073AE"/>
                </a:solidFill>
                <a:latin typeface="Arial Narrow" pitchFamily="34" charset="0"/>
              </a:rPr>
              <a:t>MonolithIC 3D Inc. Patents Pending</a:t>
            </a:r>
          </a:p>
        </p:txBody>
      </p:sp>
      <p:sp>
        <p:nvSpPr>
          <p:cNvPr id="5"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fontAlgn="auto">
              <a:spcBef>
                <a:spcPct val="20000"/>
              </a:spcBef>
              <a:spcAft>
                <a:spcPts val="0"/>
              </a:spcAft>
              <a:buFont typeface="Wingdings" pitchFamily="2" charset="2"/>
              <a:buNone/>
              <a:defRPr/>
            </a:pPr>
            <a:fld id="{BD92B692-A7AE-4613-B024-1AD0FDBCFBC4}" type="slidenum">
              <a:rPr lang="en-US" sz="1000" i="0">
                <a:solidFill>
                  <a:prstClr val="black"/>
                </a:solidFill>
                <a:latin typeface="+mj-lt"/>
                <a:cs typeface="+mn-cs"/>
              </a:rPr>
              <a:pPr algn="r" fontAlgn="auto">
                <a:spcBef>
                  <a:spcPct val="20000"/>
                </a:spcBef>
                <a:spcAft>
                  <a:spcPts val="0"/>
                </a:spcAft>
                <a:buFont typeface="Wingdings" pitchFamily="2" charset="2"/>
                <a:buNone/>
                <a:defRPr/>
              </a:pPr>
              <a:t>53</a:t>
            </a:fld>
            <a:endParaRPr lang="en-US" sz="1000" i="0">
              <a:solidFill>
                <a:prstClr val="black"/>
              </a:solidFill>
              <a:latin typeface="+mj-lt"/>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p:txBody>
          <a:bodyPr/>
          <a:lstStyle/>
          <a:p>
            <a:pPr algn="l"/>
            <a:r>
              <a:rPr lang="en-US" sz="2800" b="1" i="1" smtClean="0"/>
              <a:t>Process Flow</a:t>
            </a:r>
          </a:p>
        </p:txBody>
      </p:sp>
      <p:pic>
        <p:nvPicPr>
          <p:cNvPr id="68611" name="Picture 1"/>
          <p:cNvPicPr>
            <a:picLocks noChangeAspect="1"/>
          </p:cNvPicPr>
          <p:nvPr/>
        </p:nvPicPr>
        <p:blipFill>
          <a:blip r:embed="rId2"/>
          <a:srcRect/>
          <a:stretch>
            <a:fillRect/>
          </a:stretch>
        </p:blipFill>
        <p:spPr bwMode="auto">
          <a:xfrm>
            <a:off x="533400" y="1600200"/>
            <a:ext cx="8153400" cy="4627563"/>
          </a:xfrm>
          <a:prstGeom prst="rect">
            <a:avLst/>
          </a:prstGeom>
          <a:noFill/>
          <a:ln w="9525">
            <a:noFill/>
            <a:miter lim="800000"/>
            <a:headEnd/>
            <a:tailEnd/>
          </a:ln>
        </p:spPr>
      </p:pic>
      <p:sp>
        <p:nvSpPr>
          <p:cNvPr id="68612" name="Footer Placeholder 1"/>
          <p:cNvSpPr txBox="1">
            <a:spLocks noGrp="1"/>
          </p:cNvSpPr>
          <p:nvPr/>
        </p:nvSpPr>
        <p:spPr bwMode="auto">
          <a:xfrm>
            <a:off x="3048000" y="6435725"/>
            <a:ext cx="2895600" cy="238125"/>
          </a:xfrm>
          <a:prstGeom prst="rect">
            <a:avLst/>
          </a:prstGeom>
          <a:noFill/>
          <a:ln w="9525">
            <a:noFill/>
            <a:miter lim="800000"/>
            <a:headEnd/>
            <a:tailEnd/>
          </a:ln>
        </p:spPr>
        <p:txBody>
          <a:bodyPr/>
          <a:lstStyle/>
          <a:p>
            <a:pPr algn="ctr"/>
            <a:r>
              <a:rPr lang="en-US" sz="1000" i="0">
                <a:solidFill>
                  <a:srgbClr val="0073AE"/>
                </a:solidFill>
                <a:latin typeface="Arial Narrow" pitchFamily="34" charset="0"/>
              </a:rPr>
              <a:t>MonolithIC 3D Inc. Patents Pending</a:t>
            </a:r>
          </a:p>
        </p:txBody>
      </p:sp>
      <p:sp>
        <p:nvSpPr>
          <p:cNvPr id="5"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fontAlgn="auto">
              <a:spcBef>
                <a:spcPct val="20000"/>
              </a:spcBef>
              <a:spcAft>
                <a:spcPts val="0"/>
              </a:spcAft>
              <a:buFont typeface="Wingdings" pitchFamily="2" charset="2"/>
              <a:buNone/>
              <a:defRPr/>
            </a:pPr>
            <a:fld id="{891C8690-F178-4146-8369-BD4444A71C57}" type="slidenum">
              <a:rPr lang="en-US" sz="1000" i="0">
                <a:solidFill>
                  <a:prstClr val="black"/>
                </a:solidFill>
                <a:latin typeface="+mj-lt"/>
                <a:cs typeface="+mn-cs"/>
              </a:rPr>
              <a:pPr algn="r" fontAlgn="auto">
                <a:spcBef>
                  <a:spcPct val="20000"/>
                </a:spcBef>
                <a:spcAft>
                  <a:spcPts val="0"/>
                </a:spcAft>
                <a:buFont typeface="Wingdings" pitchFamily="2" charset="2"/>
                <a:buNone/>
                <a:defRPr/>
              </a:pPr>
              <a:t>54</a:t>
            </a:fld>
            <a:endParaRPr lang="en-US" sz="1000" i="0">
              <a:solidFill>
                <a:prstClr val="black"/>
              </a:solidFill>
              <a:latin typeface="+mj-lt"/>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p:txBody>
          <a:bodyPr/>
          <a:lstStyle/>
          <a:p>
            <a:pPr algn="l"/>
            <a:r>
              <a:rPr lang="en-US" sz="2800" b="1" i="1" smtClean="0"/>
              <a:t>Process Flow</a:t>
            </a:r>
          </a:p>
        </p:txBody>
      </p:sp>
      <p:pic>
        <p:nvPicPr>
          <p:cNvPr id="69635" name="Picture 1"/>
          <p:cNvPicPr>
            <a:picLocks noChangeAspect="1"/>
          </p:cNvPicPr>
          <p:nvPr/>
        </p:nvPicPr>
        <p:blipFill>
          <a:blip r:embed="rId2"/>
          <a:srcRect/>
          <a:stretch>
            <a:fillRect/>
          </a:stretch>
        </p:blipFill>
        <p:spPr bwMode="auto">
          <a:xfrm>
            <a:off x="457200" y="1600200"/>
            <a:ext cx="8305800" cy="4627563"/>
          </a:xfrm>
          <a:prstGeom prst="rect">
            <a:avLst/>
          </a:prstGeom>
          <a:noFill/>
          <a:ln w="9525">
            <a:noFill/>
            <a:miter lim="800000"/>
            <a:headEnd/>
            <a:tailEnd/>
          </a:ln>
        </p:spPr>
      </p:pic>
      <p:sp>
        <p:nvSpPr>
          <p:cNvPr id="69636" name="Footer Placeholder 1"/>
          <p:cNvSpPr txBox="1">
            <a:spLocks noGrp="1"/>
          </p:cNvSpPr>
          <p:nvPr/>
        </p:nvSpPr>
        <p:spPr bwMode="auto">
          <a:xfrm>
            <a:off x="3048000" y="6435725"/>
            <a:ext cx="2895600" cy="238125"/>
          </a:xfrm>
          <a:prstGeom prst="rect">
            <a:avLst/>
          </a:prstGeom>
          <a:noFill/>
          <a:ln w="9525">
            <a:noFill/>
            <a:miter lim="800000"/>
            <a:headEnd/>
            <a:tailEnd/>
          </a:ln>
        </p:spPr>
        <p:txBody>
          <a:bodyPr/>
          <a:lstStyle/>
          <a:p>
            <a:pPr algn="ctr"/>
            <a:r>
              <a:rPr lang="en-US" sz="1000" i="0">
                <a:solidFill>
                  <a:srgbClr val="0073AE"/>
                </a:solidFill>
                <a:latin typeface="Arial Narrow" pitchFamily="34" charset="0"/>
              </a:rPr>
              <a:t>MonolithIC 3D Inc. Patents Pending</a:t>
            </a:r>
          </a:p>
        </p:txBody>
      </p:sp>
      <p:sp>
        <p:nvSpPr>
          <p:cNvPr id="5"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fontAlgn="auto">
              <a:spcBef>
                <a:spcPct val="20000"/>
              </a:spcBef>
              <a:spcAft>
                <a:spcPts val="0"/>
              </a:spcAft>
              <a:buFont typeface="Wingdings" pitchFamily="2" charset="2"/>
              <a:buNone/>
              <a:defRPr/>
            </a:pPr>
            <a:fld id="{E0B6DA6C-1DD4-49A6-8E96-D644251C237D}" type="slidenum">
              <a:rPr lang="en-US" sz="1000" i="0">
                <a:solidFill>
                  <a:prstClr val="black"/>
                </a:solidFill>
                <a:latin typeface="+mj-lt"/>
                <a:cs typeface="+mn-cs"/>
              </a:rPr>
              <a:pPr algn="r" fontAlgn="auto">
                <a:spcBef>
                  <a:spcPct val="20000"/>
                </a:spcBef>
                <a:spcAft>
                  <a:spcPts val="0"/>
                </a:spcAft>
                <a:buFont typeface="Wingdings" pitchFamily="2" charset="2"/>
                <a:buNone/>
                <a:defRPr/>
              </a:pPr>
              <a:t>55</a:t>
            </a:fld>
            <a:endParaRPr lang="en-US" sz="1000" i="0">
              <a:solidFill>
                <a:prstClr val="black"/>
              </a:solidFill>
              <a:latin typeface="+mj-lt"/>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a:xfrm>
            <a:off x="266700" y="381000"/>
            <a:ext cx="8229600" cy="1143000"/>
          </a:xfrm>
        </p:spPr>
        <p:txBody>
          <a:bodyPr/>
          <a:lstStyle/>
          <a:p>
            <a:pPr algn="l"/>
            <a:r>
              <a:rPr lang="en-US" sz="3200" b="1" i="1" dirty="0" smtClean="0"/>
              <a:t>Array Bias Schemes</a:t>
            </a:r>
          </a:p>
        </p:txBody>
      </p:sp>
      <p:sp>
        <p:nvSpPr>
          <p:cNvPr id="75779" name="Content Placeholder 2"/>
          <p:cNvSpPr>
            <a:spLocks noGrp="1"/>
          </p:cNvSpPr>
          <p:nvPr>
            <p:ph idx="4294967295"/>
          </p:nvPr>
        </p:nvSpPr>
        <p:spPr>
          <a:xfrm>
            <a:off x="133350" y="5173663"/>
            <a:ext cx="9010650" cy="981075"/>
          </a:xfrm>
        </p:spPr>
        <p:txBody>
          <a:bodyPr/>
          <a:lstStyle/>
          <a:p>
            <a:pPr>
              <a:spcBef>
                <a:spcPct val="0"/>
              </a:spcBef>
            </a:pPr>
            <a:r>
              <a:rPr lang="en-US" sz="1800" u="sng" dirty="0" smtClean="0">
                <a:solidFill>
                  <a:schemeClr val="tx1"/>
                </a:solidFill>
                <a:latin typeface="+mj-lt"/>
              </a:rPr>
              <a:t>Selected cell</a:t>
            </a:r>
            <a:r>
              <a:rPr lang="en-US" sz="1800" dirty="0" smtClean="0">
                <a:solidFill>
                  <a:schemeClr val="tx1"/>
                </a:solidFill>
                <a:latin typeface="+mj-lt"/>
              </a:rPr>
              <a:t>: Drive current &gt; 40uA as long as voltage drop across select transistor &gt; 1.3V  </a:t>
            </a:r>
          </a:p>
          <a:p>
            <a:pPr>
              <a:spcBef>
                <a:spcPct val="0"/>
              </a:spcBef>
            </a:pPr>
            <a:r>
              <a:rPr lang="en-US" sz="1800" u="sng" dirty="0" smtClean="0">
                <a:solidFill>
                  <a:schemeClr val="tx1"/>
                </a:solidFill>
                <a:latin typeface="+mj-lt"/>
              </a:rPr>
              <a:t>Un-selected and half-selected cells</a:t>
            </a:r>
            <a:r>
              <a:rPr lang="en-US" sz="1800" dirty="0" smtClean="0">
                <a:solidFill>
                  <a:schemeClr val="tx1"/>
                </a:solidFill>
                <a:latin typeface="+mj-lt"/>
              </a:rPr>
              <a:t>: Leakage negligible. Huge array sizes possible</a:t>
            </a:r>
          </a:p>
        </p:txBody>
      </p:sp>
      <p:grpSp>
        <p:nvGrpSpPr>
          <p:cNvPr id="75780" name="Group 136"/>
          <p:cNvGrpSpPr>
            <a:grpSpLocks/>
          </p:cNvGrpSpPr>
          <p:nvPr/>
        </p:nvGrpSpPr>
        <p:grpSpPr bwMode="auto">
          <a:xfrm>
            <a:off x="838200" y="2395538"/>
            <a:ext cx="2743200" cy="2438400"/>
            <a:chOff x="838200" y="1752600"/>
            <a:chExt cx="3429000" cy="3276600"/>
          </a:xfrm>
        </p:grpSpPr>
        <p:cxnSp>
          <p:nvCxnSpPr>
            <p:cNvPr id="5" name="Straight Connector 4"/>
            <p:cNvCxnSpPr/>
            <p:nvPr/>
          </p:nvCxnSpPr>
          <p:spPr>
            <a:xfrm>
              <a:off x="838200" y="2742406"/>
              <a:ext cx="3429000" cy="2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38200" y="3655417"/>
              <a:ext cx="3429000" cy="2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722019"/>
              <a:ext cx="3429000" cy="2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15690" y="3389907"/>
              <a:ext cx="3276600" cy="1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1257698" y="3390900"/>
              <a:ext cx="3276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324299" y="3389908"/>
              <a:ext cx="3276600" cy="19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787" name="Group 47"/>
            <p:cNvGrpSpPr>
              <a:grpSpLocks/>
            </p:cNvGrpSpPr>
            <p:nvPr/>
          </p:nvGrpSpPr>
          <p:grpSpPr bwMode="auto">
            <a:xfrm>
              <a:off x="3200400" y="2133600"/>
              <a:ext cx="762000" cy="609600"/>
              <a:chOff x="3200400" y="2133600"/>
              <a:chExt cx="762000" cy="609600"/>
            </a:xfrm>
          </p:grpSpPr>
          <p:cxnSp>
            <p:nvCxnSpPr>
              <p:cNvPr id="18" name="Straight Connector 17"/>
              <p:cNvCxnSpPr/>
              <p:nvPr/>
            </p:nvCxnSpPr>
            <p:spPr>
              <a:xfrm rot="5400000" flipH="1" flipV="1">
                <a:off x="3242890" y="2634877"/>
                <a:ext cx="95995" cy="11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3213472" y="2380828"/>
                <a:ext cx="142925"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3245223" y="2404292"/>
                <a:ext cx="142924"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3246935" y="2541238"/>
                <a:ext cx="93861" cy="125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V="1">
                <a:off x="3401716" y="2402581"/>
                <a:ext cx="93861" cy="125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3208536" y="2364431"/>
                <a:ext cx="85328" cy="103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rot="2700000">
                <a:off x="3665935" y="2198240"/>
                <a:ext cx="85328" cy="30757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cxnSp>
            <p:nvCxnSpPr>
              <p:cNvPr id="27" name="Straight Connector 26"/>
              <p:cNvCxnSpPr>
                <a:stCxn id="26" idx="0"/>
              </p:cNvCxnSpPr>
              <p:nvPr/>
            </p:nvCxnSpPr>
            <p:spPr>
              <a:xfrm flipV="1">
                <a:off x="3818731" y="2134443"/>
                <a:ext cx="142875" cy="108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flipV="1">
                <a:off x="3522042" y="2430735"/>
                <a:ext cx="57597" cy="79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797" name="Group 48"/>
            <p:cNvGrpSpPr>
              <a:grpSpLocks/>
            </p:cNvGrpSpPr>
            <p:nvPr/>
          </p:nvGrpSpPr>
          <p:grpSpPr bwMode="auto">
            <a:xfrm>
              <a:off x="3200400" y="3048000"/>
              <a:ext cx="762000" cy="609600"/>
              <a:chOff x="3200400" y="2133600"/>
              <a:chExt cx="762000" cy="609600"/>
            </a:xfrm>
          </p:grpSpPr>
          <p:cxnSp>
            <p:nvCxnSpPr>
              <p:cNvPr id="50" name="Straight Connector 49"/>
              <p:cNvCxnSpPr/>
              <p:nvPr/>
            </p:nvCxnSpPr>
            <p:spPr>
              <a:xfrm rot="5400000" flipH="1" flipV="1">
                <a:off x="3241823" y="2634555"/>
                <a:ext cx="98127" cy="11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3213473" y="2381571"/>
                <a:ext cx="142924"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flipH="1" flipV="1">
                <a:off x="3245222" y="2405037"/>
                <a:ext cx="142925"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V="1">
                <a:off x="3248001" y="2540916"/>
                <a:ext cx="91727" cy="125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V="1">
                <a:off x="3402781" y="2402258"/>
                <a:ext cx="91728" cy="125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V="1">
                <a:off x="3208536" y="2363042"/>
                <a:ext cx="85328" cy="103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rot="2700000">
                <a:off x="3665935" y="2196851"/>
                <a:ext cx="85328" cy="30757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cxnSp>
            <p:nvCxnSpPr>
              <p:cNvPr id="57" name="Straight Connector 56"/>
              <p:cNvCxnSpPr>
                <a:stCxn id="56" idx="0"/>
              </p:cNvCxnSpPr>
              <p:nvPr/>
            </p:nvCxnSpPr>
            <p:spPr>
              <a:xfrm flipV="1">
                <a:off x="3818731" y="2133053"/>
                <a:ext cx="142875" cy="108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flipH="1" flipV="1">
                <a:off x="3522043" y="2431478"/>
                <a:ext cx="57596" cy="79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807" name="Group 58"/>
            <p:cNvGrpSpPr>
              <a:grpSpLocks/>
            </p:cNvGrpSpPr>
            <p:nvPr/>
          </p:nvGrpSpPr>
          <p:grpSpPr bwMode="auto">
            <a:xfrm>
              <a:off x="3200400" y="4114800"/>
              <a:ext cx="762000" cy="609600"/>
              <a:chOff x="3200400" y="2133600"/>
              <a:chExt cx="762000" cy="609600"/>
            </a:xfrm>
          </p:grpSpPr>
          <p:cxnSp>
            <p:nvCxnSpPr>
              <p:cNvPr id="60" name="Straight Connector 59"/>
              <p:cNvCxnSpPr/>
              <p:nvPr/>
            </p:nvCxnSpPr>
            <p:spPr>
              <a:xfrm rot="5400000" flipH="1" flipV="1">
                <a:off x="3241823" y="2634357"/>
                <a:ext cx="98127" cy="11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flipH="1" flipV="1">
                <a:off x="3213473" y="2381373"/>
                <a:ext cx="142924"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H="1" flipV="1">
                <a:off x="3245222" y="2404839"/>
                <a:ext cx="142925"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V="1">
                <a:off x="3248001" y="2540718"/>
                <a:ext cx="91727" cy="125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V="1">
                <a:off x="3402781" y="2402061"/>
                <a:ext cx="91728" cy="125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V="1">
                <a:off x="3208536" y="2362845"/>
                <a:ext cx="85328" cy="103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rot="2700000">
                <a:off x="3665935" y="2196653"/>
                <a:ext cx="85328" cy="30757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cxnSp>
            <p:nvCxnSpPr>
              <p:cNvPr id="67" name="Straight Connector 66"/>
              <p:cNvCxnSpPr>
                <a:stCxn id="66" idx="0"/>
              </p:cNvCxnSpPr>
              <p:nvPr/>
            </p:nvCxnSpPr>
            <p:spPr>
              <a:xfrm flipV="1">
                <a:off x="3818731" y="2132856"/>
                <a:ext cx="142875" cy="108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flipH="1" flipV="1">
                <a:off x="3522043" y="2431281"/>
                <a:ext cx="57596" cy="79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817" name="Group 68"/>
            <p:cNvGrpSpPr>
              <a:grpSpLocks/>
            </p:cNvGrpSpPr>
            <p:nvPr/>
          </p:nvGrpSpPr>
          <p:grpSpPr bwMode="auto">
            <a:xfrm>
              <a:off x="2133600" y="2133600"/>
              <a:ext cx="762000" cy="609600"/>
              <a:chOff x="3200400" y="2133600"/>
              <a:chExt cx="762000" cy="609600"/>
            </a:xfrm>
          </p:grpSpPr>
          <p:cxnSp>
            <p:nvCxnSpPr>
              <p:cNvPr id="70" name="Straight Connector 69"/>
              <p:cNvCxnSpPr/>
              <p:nvPr/>
            </p:nvCxnSpPr>
            <p:spPr>
              <a:xfrm rot="5400000" flipH="1" flipV="1">
                <a:off x="3244081" y="2634877"/>
                <a:ext cx="95995" cy="11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flipH="1" flipV="1">
                <a:off x="3214663" y="2380828"/>
                <a:ext cx="142925"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H="1" flipV="1">
                <a:off x="3246414" y="2404292"/>
                <a:ext cx="142924"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V="1">
                <a:off x="3248125" y="2541240"/>
                <a:ext cx="93861"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V="1">
                <a:off x="3402906" y="2402582"/>
                <a:ext cx="93861"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V="1">
                <a:off x="3209727" y="2364431"/>
                <a:ext cx="85328" cy="103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rot="2700000">
                <a:off x="3667126" y="2198239"/>
                <a:ext cx="85328" cy="307579"/>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cxnSp>
            <p:nvCxnSpPr>
              <p:cNvPr id="77" name="Straight Connector 76"/>
              <p:cNvCxnSpPr>
                <a:stCxn id="76" idx="0"/>
              </p:cNvCxnSpPr>
              <p:nvPr/>
            </p:nvCxnSpPr>
            <p:spPr>
              <a:xfrm flipV="1">
                <a:off x="3819923" y="2134443"/>
                <a:ext cx="142875" cy="108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flipH="1" flipV="1">
                <a:off x="3523232" y="2430735"/>
                <a:ext cx="57597" cy="79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827" name="Group 78"/>
            <p:cNvGrpSpPr>
              <a:grpSpLocks/>
            </p:cNvGrpSpPr>
            <p:nvPr/>
          </p:nvGrpSpPr>
          <p:grpSpPr bwMode="auto">
            <a:xfrm>
              <a:off x="2133600" y="3048000"/>
              <a:ext cx="762000" cy="609600"/>
              <a:chOff x="3200400" y="2133600"/>
              <a:chExt cx="762000" cy="609600"/>
            </a:xfrm>
          </p:grpSpPr>
          <p:cxnSp>
            <p:nvCxnSpPr>
              <p:cNvPr id="80" name="Straight Connector 79"/>
              <p:cNvCxnSpPr/>
              <p:nvPr/>
            </p:nvCxnSpPr>
            <p:spPr>
              <a:xfrm rot="5400000" flipH="1" flipV="1">
                <a:off x="3243014" y="2634555"/>
                <a:ext cx="98127" cy="11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3214664" y="2381571"/>
                <a:ext cx="142924"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flipH="1" flipV="1">
                <a:off x="3246413" y="2405037"/>
                <a:ext cx="142925"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V="1">
                <a:off x="3249191" y="2540917"/>
                <a:ext cx="91727"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V="1">
                <a:off x="3403971" y="2402260"/>
                <a:ext cx="91728"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V="1">
                <a:off x="3209727" y="2363042"/>
                <a:ext cx="85328" cy="103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rot="2700000">
                <a:off x="3667126" y="2196850"/>
                <a:ext cx="85328" cy="307579"/>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cxnSp>
            <p:nvCxnSpPr>
              <p:cNvPr id="87" name="Straight Connector 86"/>
              <p:cNvCxnSpPr>
                <a:stCxn id="86" idx="0"/>
              </p:cNvCxnSpPr>
              <p:nvPr/>
            </p:nvCxnSpPr>
            <p:spPr>
              <a:xfrm flipV="1">
                <a:off x="3819923" y="2133053"/>
                <a:ext cx="142875" cy="108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flipV="1">
                <a:off x="3523233" y="2431478"/>
                <a:ext cx="57596" cy="79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837" name="Group 88"/>
            <p:cNvGrpSpPr>
              <a:grpSpLocks/>
            </p:cNvGrpSpPr>
            <p:nvPr/>
          </p:nvGrpSpPr>
          <p:grpSpPr bwMode="auto">
            <a:xfrm>
              <a:off x="2133600" y="4114800"/>
              <a:ext cx="762000" cy="609600"/>
              <a:chOff x="3200400" y="2133600"/>
              <a:chExt cx="762000" cy="609600"/>
            </a:xfrm>
          </p:grpSpPr>
          <p:cxnSp>
            <p:nvCxnSpPr>
              <p:cNvPr id="90" name="Straight Connector 89"/>
              <p:cNvCxnSpPr/>
              <p:nvPr/>
            </p:nvCxnSpPr>
            <p:spPr>
              <a:xfrm rot="5400000" flipH="1" flipV="1">
                <a:off x="3243014" y="2634357"/>
                <a:ext cx="98127" cy="11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3214664" y="2381373"/>
                <a:ext cx="142924"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3246413" y="2404839"/>
                <a:ext cx="142925"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flipV="1">
                <a:off x="3249191" y="2540719"/>
                <a:ext cx="91727"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6200000" flipV="1">
                <a:off x="3403971" y="2402062"/>
                <a:ext cx="91728"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6200000" flipV="1">
                <a:off x="3209727" y="2362845"/>
                <a:ext cx="85328" cy="103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rot="2700000">
                <a:off x="3667126" y="2196652"/>
                <a:ext cx="85328" cy="307579"/>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cxnSp>
            <p:nvCxnSpPr>
              <p:cNvPr id="97" name="Straight Connector 96"/>
              <p:cNvCxnSpPr>
                <a:stCxn id="96" idx="0"/>
              </p:cNvCxnSpPr>
              <p:nvPr/>
            </p:nvCxnSpPr>
            <p:spPr>
              <a:xfrm flipV="1">
                <a:off x="3819923" y="2132856"/>
                <a:ext cx="142875" cy="108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H="1" flipV="1">
                <a:off x="3523233" y="2431281"/>
                <a:ext cx="57596" cy="79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847" name="Group 98"/>
            <p:cNvGrpSpPr>
              <a:grpSpLocks/>
            </p:cNvGrpSpPr>
            <p:nvPr/>
          </p:nvGrpSpPr>
          <p:grpSpPr bwMode="auto">
            <a:xfrm>
              <a:off x="990600" y="2133600"/>
              <a:ext cx="762000" cy="609600"/>
              <a:chOff x="3200400" y="2133600"/>
              <a:chExt cx="762000" cy="609600"/>
            </a:xfrm>
          </p:grpSpPr>
          <p:cxnSp>
            <p:nvCxnSpPr>
              <p:cNvPr id="100" name="Straight Connector 99"/>
              <p:cNvCxnSpPr/>
              <p:nvPr/>
            </p:nvCxnSpPr>
            <p:spPr>
              <a:xfrm rot="5400000" flipH="1" flipV="1">
                <a:off x="3244081" y="2634877"/>
                <a:ext cx="95995" cy="11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flipH="1" flipV="1">
                <a:off x="3214663" y="2380828"/>
                <a:ext cx="142925"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flipV="1">
                <a:off x="3246414" y="2404292"/>
                <a:ext cx="142924"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6200000" flipV="1">
                <a:off x="3248125" y="2541240"/>
                <a:ext cx="93861"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V="1">
                <a:off x="3402906" y="2402582"/>
                <a:ext cx="93861"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6200000" flipV="1">
                <a:off x="3209727" y="2364431"/>
                <a:ext cx="85328" cy="103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rot="2700000">
                <a:off x="3667126" y="2198239"/>
                <a:ext cx="85328" cy="307579"/>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cxnSp>
            <p:nvCxnSpPr>
              <p:cNvPr id="107" name="Straight Connector 106"/>
              <p:cNvCxnSpPr>
                <a:stCxn id="106" idx="0"/>
              </p:cNvCxnSpPr>
              <p:nvPr/>
            </p:nvCxnSpPr>
            <p:spPr>
              <a:xfrm flipV="1">
                <a:off x="3819923" y="2134443"/>
                <a:ext cx="142875" cy="108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flipH="1" flipV="1">
                <a:off x="3523232" y="2430735"/>
                <a:ext cx="57597" cy="79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857" name="Group 108"/>
            <p:cNvGrpSpPr>
              <a:grpSpLocks/>
            </p:cNvGrpSpPr>
            <p:nvPr/>
          </p:nvGrpSpPr>
          <p:grpSpPr bwMode="auto">
            <a:xfrm>
              <a:off x="990600" y="3048000"/>
              <a:ext cx="762000" cy="609600"/>
              <a:chOff x="3200400" y="2133600"/>
              <a:chExt cx="762000" cy="609600"/>
            </a:xfrm>
          </p:grpSpPr>
          <p:cxnSp>
            <p:nvCxnSpPr>
              <p:cNvPr id="110" name="Straight Connector 109"/>
              <p:cNvCxnSpPr/>
              <p:nvPr/>
            </p:nvCxnSpPr>
            <p:spPr>
              <a:xfrm rot="5400000" flipH="1" flipV="1">
                <a:off x="3243014" y="2634555"/>
                <a:ext cx="98127" cy="11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flipH="1" flipV="1">
                <a:off x="3214664" y="2381571"/>
                <a:ext cx="142924"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flipH="1" flipV="1">
                <a:off x="3246413" y="2405037"/>
                <a:ext cx="142925"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6200000" flipV="1">
                <a:off x="3249191" y="2540917"/>
                <a:ext cx="91727"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6200000" flipV="1">
                <a:off x="3403971" y="2402260"/>
                <a:ext cx="91728"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flipV="1">
                <a:off x="3209727" y="2363042"/>
                <a:ext cx="85328" cy="103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rot="2700000">
                <a:off x="3667126" y="2196850"/>
                <a:ext cx="85328" cy="307579"/>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cxnSp>
            <p:nvCxnSpPr>
              <p:cNvPr id="117" name="Straight Connector 116"/>
              <p:cNvCxnSpPr>
                <a:stCxn id="116" idx="0"/>
              </p:cNvCxnSpPr>
              <p:nvPr/>
            </p:nvCxnSpPr>
            <p:spPr>
              <a:xfrm flipV="1">
                <a:off x="3819923" y="2133053"/>
                <a:ext cx="142875" cy="108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flipH="1" flipV="1">
                <a:off x="3523233" y="2431478"/>
                <a:ext cx="57596" cy="79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867" name="Group 118"/>
            <p:cNvGrpSpPr>
              <a:grpSpLocks/>
            </p:cNvGrpSpPr>
            <p:nvPr/>
          </p:nvGrpSpPr>
          <p:grpSpPr bwMode="auto">
            <a:xfrm>
              <a:off x="990600" y="4114800"/>
              <a:ext cx="762000" cy="609600"/>
              <a:chOff x="3200400" y="2133600"/>
              <a:chExt cx="762000" cy="609600"/>
            </a:xfrm>
          </p:grpSpPr>
          <p:cxnSp>
            <p:nvCxnSpPr>
              <p:cNvPr id="120" name="Straight Connector 119"/>
              <p:cNvCxnSpPr/>
              <p:nvPr/>
            </p:nvCxnSpPr>
            <p:spPr>
              <a:xfrm rot="5400000" flipH="1" flipV="1">
                <a:off x="3243014" y="2634357"/>
                <a:ext cx="98127" cy="11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flipH="1" flipV="1">
                <a:off x="3214664" y="2381373"/>
                <a:ext cx="142924"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flipH="1" flipV="1">
                <a:off x="3246413" y="2404839"/>
                <a:ext cx="142925"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6200000" flipV="1">
                <a:off x="3249191" y="2540719"/>
                <a:ext cx="91727"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16200000" flipV="1">
                <a:off x="3403971" y="2402062"/>
                <a:ext cx="91728"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6200000" flipV="1">
                <a:off x="3209727" y="2362845"/>
                <a:ext cx="85328" cy="103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rot="2700000">
                <a:off x="3667126" y="2196652"/>
                <a:ext cx="85328" cy="307579"/>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cxnSp>
            <p:nvCxnSpPr>
              <p:cNvPr id="127" name="Straight Connector 126"/>
              <p:cNvCxnSpPr>
                <a:stCxn id="126" idx="0"/>
              </p:cNvCxnSpPr>
              <p:nvPr/>
            </p:nvCxnSpPr>
            <p:spPr>
              <a:xfrm flipV="1">
                <a:off x="3819923" y="2132856"/>
                <a:ext cx="142875" cy="108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flipH="1" flipV="1">
                <a:off x="3523233" y="2431281"/>
                <a:ext cx="57596" cy="79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38" name="Oval 137"/>
          <p:cNvSpPr/>
          <p:nvPr/>
        </p:nvSpPr>
        <p:spPr>
          <a:xfrm>
            <a:off x="1600200" y="3233738"/>
            <a:ext cx="1066800" cy="762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sp>
        <p:nvSpPr>
          <p:cNvPr id="75878" name="TextBox 138"/>
          <p:cNvSpPr txBox="1">
            <a:spLocks noChangeArrowheads="1"/>
          </p:cNvSpPr>
          <p:nvPr/>
        </p:nvSpPr>
        <p:spPr bwMode="auto">
          <a:xfrm>
            <a:off x="1066800" y="1600200"/>
            <a:ext cx="2590800" cy="338138"/>
          </a:xfrm>
          <a:prstGeom prst="rect">
            <a:avLst/>
          </a:prstGeom>
          <a:noFill/>
          <a:ln w="9525">
            <a:noFill/>
            <a:miter lim="800000"/>
            <a:headEnd/>
            <a:tailEnd/>
          </a:ln>
        </p:spPr>
        <p:txBody>
          <a:bodyPr>
            <a:spAutoFit/>
          </a:bodyPr>
          <a:lstStyle/>
          <a:p>
            <a:r>
              <a:rPr lang="en-US" sz="1600" b="1" i="0" u="sng"/>
              <a:t>Top layer of 3D memory</a:t>
            </a:r>
          </a:p>
        </p:txBody>
      </p:sp>
      <p:grpSp>
        <p:nvGrpSpPr>
          <p:cNvPr id="75879" name="Group 139"/>
          <p:cNvGrpSpPr>
            <a:grpSpLocks/>
          </p:cNvGrpSpPr>
          <p:nvPr/>
        </p:nvGrpSpPr>
        <p:grpSpPr bwMode="auto">
          <a:xfrm>
            <a:off x="5486400" y="2395538"/>
            <a:ext cx="2743200" cy="2438400"/>
            <a:chOff x="838200" y="1752600"/>
            <a:chExt cx="3429000" cy="3276600"/>
          </a:xfrm>
        </p:grpSpPr>
        <p:cxnSp>
          <p:nvCxnSpPr>
            <p:cNvPr id="141" name="Straight Connector 140"/>
            <p:cNvCxnSpPr/>
            <p:nvPr/>
          </p:nvCxnSpPr>
          <p:spPr>
            <a:xfrm>
              <a:off x="838200" y="2742406"/>
              <a:ext cx="3429000" cy="2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38200" y="3655417"/>
              <a:ext cx="3429000" cy="2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838200" y="4722019"/>
              <a:ext cx="3429000" cy="2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5400000">
              <a:off x="115690" y="3389907"/>
              <a:ext cx="3276600" cy="1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257698" y="3390900"/>
              <a:ext cx="3276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2324299" y="3389908"/>
              <a:ext cx="3276600" cy="19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886" name="Group 47"/>
            <p:cNvGrpSpPr>
              <a:grpSpLocks/>
            </p:cNvGrpSpPr>
            <p:nvPr/>
          </p:nvGrpSpPr>
          <p:grpSpPr bwMode="auto">
            <a:xfrm>
              <a:off x="3200400" y="2133600"/>
              <a:ext cx="762000" cy="609600"/>
              <a:chOff x="3200400" y="2133600"/>
              <a:chExt cx="762000" cy="609600"/>
            </a:xfrm>
          </p:grpSpPr>
          <p:cxnSp>
            <p:nvCxnSpPr>
              <p:cNvPr id="228" name="Straight Connector 17"/>
              <p:cNvCxnSpPr/>
              <p:nvPr/>
            </p:nvCxnSpPr>
            <p:spPr>
              <a:xfrm rot="5400000" flipH="1" flipV="1">
                <a:off x="3242890" y="2634877"/>
                <a:ext cx="95995" cy="11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18"/>
              <p:cNvCxnSpPr/>
              <p:nvPr/>
            </p:nvCxnSpPr>
            <p:spPr>
              <a:xfrm rot="5400000" flipH="1" flipV="1">
                <a:off x="3213472" y="2380828"/>
                <a:ext cx="142925"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5400000" flipH="1" flipV="1">
                <a:off x="3245223" y="2404292"/>
                <a:ext cx="142924"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rot="16200000" flipV="1">
                <a:off x="3246935" y="2541238"/>
                <a:ext cx="93861" cy="125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rot="16200000" flipV="1">
                <a:off x="3401716" y="2402581"/>
                <a:ext cx="93861" cy="125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rot="16200000" flipV="1">
                <a:off x="3208536" y="2364431"/>
                <a:ext cx="85328" cy="103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Rectangle 233"/>
              <p:cNvSpPr/>
              <p:nvPr/>
            </p:nvSpPr>
            <p:spPr>
              <a:xfrm rot="2700000">
                <a:off x="3665935" y="2198240"/>
                <a:ext cx="85328" cy="30757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cxnSp>
            <p:nvCxnSpPr>
              <p:cNvPr id="235" name="Straight Connector 234"/>
              <p:cNvCxnSpPr>
                <a:stCxn id="234" idx="0"/>
              </p:cNvCxnSpPr>
              <p:nvPr/>
            </p:nvCxnSpPr>
            <p:spPr>
              <a:xfrm flipV="1">
                <a:off x="3818731" y="2134443"/>
                <a:ext cx="142875" cy="108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rot="5400000" flipH="1" flipV="1">
                <a:off x="3522042" y="2430735"/>
                <a:ext cx="57597" cy="79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896" name="Group 48"/>
            <p:cNvGrpSpPr>
              <a:grpSpLocks/>
            </p:cNvGrpSpPr>
            <p:nvPr/>
          </p:nvGrpSpPr>
          <p:grpSpPr bwMode="auto">
            <a:xfrm>
              <a:off x="3200400" y="3048000"/>
              <a:ext cx="762000" cy="609600"/>
              <a:chOff x="3200400" y="2133600"/>
              <a:chExt cx="762000" cy="609600"/>
            </a:xfrm>
          </p:grpSpPr>
          <p:cxnSp>
            <p:nvCxnSpPr>
              <p:cNvPr id="219" name="Straight Connector 218"/>
              <p:cNvCxnSpPr/>
              <p:nvPr/>
            </p:nvCxnSpPr>
            <p:spPr>
              <a:xfrm rot="5400000" flipH="1" flipV="1">
                <a:off x="3241823" y="2634555"/>
                <a:ext cx="98127" cy="11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5400000" flipH="1" flipV="1">
                <a:off x="3213473" y="2381571"/>
                <a:ext cx="142924"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5400000" flipH="1" flipV="1">
                <a:off x="3245222" y="2405037"/>
                <a:ext cx="142925"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16200000" flipV="1">
                <a:off x="3248001" y="2540916"/>
                <a:ext cx="91727" cy="125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16200000" flipV="1">
                <a:off x="3402781" y="2402258"/>
                <a:ext cx="91728" cy="125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16200000" flipV="1">
                <a:off x="3208536" y="2363042"/>
                <a:ext cx="85328" cy="103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Rectangle 224"/>
              <p:cNvSpPr/>
              <p:nvPr/>
            </p:nvSpPr>
            <p:spPr>
              <a:xfrm rot="2700000">
                <a:off x="3665935" y="2196851"/>
                <a:ext cx="85328" cy="30757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cxnSp>
            <p:nvCxnSpPr>
              <p:cNvPr id="226" name="Straight Connector 225"/>
              <p:cNvCxnSpPr>
                <a:stCxn id="225" idx="0"/>
              </p:cNvCxnSpPr>
              <p:nvPr/>
            </p:nvCxnSpPr>
            <p:spPr>
              <a:xfrm flipV="1">
                <a:off x="3818731" y="2133053"/>
                <a:ext cx="142875" cy="108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3522043" y="2431478"/>
                <a:ext cx="57596" cy="79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906" name="Group 58"/>
            <p:cNvGrpSpPr>
              <a:grpSpLocks/>
            </p:cNvGrpSpPr>
            <p:nvPr/>
          </p:nvGrpSpPr>
          <p:grpSpPr bwMode="auto">
            <a:xfrm>
              <a:off x="3200400" y="4114800"/>
              <a:ext cx="762000" cy="609600"/>
              <a:chOff x="3200400" y="2133600"/>
              <a:chExt cx="762000" cy="609600"/>
            </a:xfrm>
          </p:grpSpPr>
          <p:cxnSp>
            <p:nvCxnSpPr>
              <p:cNvPr id="210" name="Straight Connector 209"/>
              <p:cNvCxnSpPr/>
              <p:nvPr/>
            </p:nvCxnSpPr>
            <p:spPr>
              <a:xfrm rot="5400000" flipH="1" flipV="1">
                <a:off x="3241823" y="2634357"/>
                <a:ext cx="98127" cy="11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3213473" y="2381373"/>
                <a:ext cx="142924"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flipH="1" flipV="1">
                <a:off x="3245222" y="2404839"/>
                <a:ext cx="142925"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16200000" flipV="1">
                <a:off x="3248001" y="2540718"/>
                <a:ext cx="91727" cy="125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V="1">
                <a:off x="3402781" y="2402061"/>
                <a:ext cx="91728" cy="125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16200000" flipV="1">
                <a:off x="3208536" y="2362845"/>
                <a:ext cx="85328" cy="103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rot="2700000">
                <a:off x="3665935" y="2196653"/>
                <a:ext cx="85328" cy="30757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cxnSp>
            <p:nvCxnSpPr>
              <p:cNvPr id="217" name="Straight Connector 216"/>
              <p:cNvCxnSpPr>
                <a:stCxn id="216" idx="0"/>
              </p:cNvCxnSpPr>
              <p:nvPr/>
            </p:nvCxnSpPr>
            <p:spPr>
              <a:xfrm flipV="1">
                <a:off x="3818731" y="2132856"/>
                <a:ext cx="142875" cy="108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5400000" flipH="1" flipV="1">
                <a:off x="3522043" y="2431281"/>
                <a:ext cx="57596" cy="79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916" name="Group 68"/>
            <p:cNvGrpSpPr>
              <a:grpSpLocks/>
            </p:cNvGrpSpPr>
            <p:nvPr/>
          </p:nvGrpSpPr>
          <p:grpSpPr bwMode="auto">
            <a:xfrm>
              <a:off x="2133600" y="2133600"/>
              <a:ext cx="762000" cy="609600"/>
              <a:chOff x="3200400" y="2133600"/>
              <a:chExt cx="762000" cy="609600"/>
            </a:xfrm>
          </p:grpSpPr>
          <p:cxnSp>
            <p:nvCxnSpPr>
              <p:cNvPr id="201" name="Straight Connector 200"/>
              <p:cNvCxnSpPr/>
              <p:nvPr/>
            </p:nvCxnSpPr>
            <p:spPr>
              <a:xfrm rot="5400000" flipH="1" flipV="1">
                <a:off x="3244081" y="2634877"/>
                <a:ext cx="95995" cy="11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5400000" flipH="1" flipV="1">
                <a:off x="3214663" y="2380828"/>
                <a:ext cx="142925"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5400000" flipH="1" flipV="1">
                <a:off x="3246414" y="2404292"/>
                <a:ext cx="142924"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rot="16200000" flipV="1">
                <a:off x="3248125" y="2541240"/>
                <a:ext cx="93861"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16200000" flipV="1">
                <a:off x="3402906" y="2402582"/>
                <a:ext cx="93861"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16200000" flipV="1">
                <a:off x="3209727" y="2364431"/>
                <a:ext cx="85328" cy="103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Rectangle 206"/>
              <p:cNvSpPr/>
              <p:nvPr/>
            </p:nvSpPr>
            <p:spPr>
              <a:xfrm rot="2700000">
                <a:off x="3667126" y="2198239"/>
                <a:ext cx="85328" cy="307579"/>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cxnSp>
            <p:nvCxnSpPr>
              <p:cNvPr id="208" name="Straight Connector 207"/>
              <p:cNvCxnSpPr>
                <a:stCxn id="207" idx="0"/>
              </p:cNvCxnSpPr>
              <p:nvPr/>
            </p:nvCxnSpPr>
            <p:spPr>
              <a:xfrm flipV="1">
                <a:off x="3819923" y="2134443"/>
                <a:ext cx="142875" cy="108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5400000" flipH="1" flipV="1">
                <a:off x="3523232" y="2430735"/>
                <a:ext cx="57597" cy="79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926" name="Group 78"/>
            <p:cNvGrpSpPr>
              <a:grpSpLocks/>
            </p:cNvGrpSpPr>
            <p:nvPr/>
          </p:nvGrpSpPr>
          <p:grpSpPr bwMode="auto">
            <a:xfrm>
              <a:off x="2133600" y="3048000"/>
              <a:ext cx="762000" cy="609600"/>
              <a:chOff x="3200400" y="2133600"/>
              <a:chExt cx="762000" cy="609600"/>
            </a:xfrm>
          </p:grpSpPr>
          <p:cxnSp>
            <p:nvCxnSpPr>
              <p:cNvPr id="192" name="Straight Connector 191"/>
              <p:cNvCxnSpPr/>
              <p:nvPr/>
            </p:nvCxnSpPr>
            <p:spPr>
              <a:xfrm rot="5400000" flipH="1" flipV="1">
                <a:off x="3243014" y="2634555"/>
                <a:ext cx="98127" cy="11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rot="5400000" flipH="1" flipV="1">
                <a:off x="3214664" y="2381571"/>
                <a:ext cx="142924"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flipH="1" flipV="1">
                <a:off x="3246413" y="2405037"/>
                <a:ext cx="142925"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rot="16200000" flipV="1">
                <a:off x="3249191" y="2540917"/>
                <a:ext cx="91727"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rot="16200000" flipV="1">
                <a:off x="3403971" y="2402260"/>
                <a:ext cx="91728"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16200000" flipV="1">
                <a:off x="3209727" y="2363042"/>
                <a:ext cx="85328" cy="103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Rectangle 197"/>
              <p:cNvSpPr/>
              <p:nvPr/>
            </p:nvSpPr>
            <p:spPr>
              <a:xfrm rot="2700000">
                <a:off x="3667126" y="2196850"/>
                <a:ext cx="85328" cy="307579"/>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cxnSp>
            <p:nvCxnSpPr>
              <p:cNvPr id="199" name="Straight Connector 198"/>
              <p:cNvCxnSpPr>
                <a:stCxn id="198" idx="0"/>
              </p:cNvCxnSpPr>
              <p:nvPr/>
            </p:nvCxnSpPr>
            <p:spPr>
              <a:xfrm flipV="1">
                <a:off x="3819923" y="2133053"/>
                <a:ext cx="142875" cy="108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5400000" flipH="1" flipV="1">
                <a:off x="3523233" y="2431478"/>
                <a:ext cx="57596" cy="79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936" name="Group 88"/>
            <p:cNvGrpSpPr>
              <a:grpSpLocks/>
            </p:cNvGrpSpPr>
            <p:nvPr/>
          </p:nvGrpSpPr>
          <p:grpSpPr bwMode="auto">
            <a:xfrm>
              <a:off x="2133600" y="4114800"/>
              <a:ext cx="762000" cy="609600"/>
              <a:chOff x="3200400" y="2133600"/>
              <a:chExt cx="762000" cy="609600"/>
            </a:xfrm>
          </p:grpSpPr>
          <p:cxnSp>
            <p:nvCxnSpPr>
              <p:cNvPr id="183" name="Straight Connector 182"/>
              <p:cNvCxnSpPr/>
              <p:nvPr/>
            </p:nvCxnSpPr>
            <p:spPr>
              <a:xfrm rot="5400000" flipH="1" flipV="1">
                <a:off x="3243014" y="2634357"/>
                <a:ext cx="98127" cy="11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5400000" flipH="1" flipV="1">
                <a:off x="3214664" y="2381373"/>
                <a:ext cx="142924"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flipH="1" flipV="1">
                <a:off x="3246413" y="2404839"/>
                <a:ext cx="142925"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V="1">
                <a:off x="3249191" y="2540719"/>
                <a:ext cx="91727"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V="1">
                <a:off x="3403971" y="2402062"/>
                <a:ext cx="91728"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V="1">
                <a:off x="3209727" y="2362845"/>
                <a:ext cx="85328" cy="103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rot="2700000">
                <a:off x="3667126" y="2196652"/>
                <a:ext cx="85328" cy="307579"/>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cxnSp>
            <p:nvCxnSpPr>
              <p:cNvPr id="190" name="Straight Connector 189"/>
              <p:cNvCxnSpPr>
                <a:stCxn id="189" idx="0"/>
              </p:cNvCxnSpPr>
              <p:nvPr/>
            </p:nvCxnSpPr>
            <p:spPr>
              <a:xfrm flipV="1">
                <a:off x="3819923" y="2132856"/>
                <a:ext cx="142875" cy="108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flipH="1" flipV="1">
                <a:off x="3523233" y="2431281"/>
                <a:ext cx="57596" cy="79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946" name="Group 98"/>
            <p:cNvGrpSpPr>
              <a:grpSpLocks/>
            </p:cNvGrpSpPr>
            <p:nvPr/>
          </p:nvGrpSpPr>
          <p:grpSpPr bwMode="auto">
            <a:xfrm>
              <a:off x="990600" y="2133600"/>
              <a:ext cx="762000" cy="609600"/>
              <a:chOff x="3200400" y="2133600"/>
              <a:chExt cx="762000" cy="609600"/>
            </a:xfrm>
          </p:grpSpPr>
          <p:cxnSp>
            <p:nvCxnSpPr>
              <p:cNvPr id="174" name="Straight Connector 173"/>
              <p:cNvCxnSpPr/>
              <p:nvPr/>
            </p:nvCxnSpPr>
            <p:spPr>
              <a:xfrm rot="5400000" flipH="1" flipV="1">
                <a:off x="3244081" y="2634877"/>
                <a:ext cx="95995" cy="11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flipH="1" flipV="1">
                <a:off x="3214663" y="2380828"/>
                <a:ext cx="142925"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flipH="1" flipV="1">
                <a:off x="3246414" y="2404292"/>
                <a:ext cx="142924"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V="1">
                <a:off x="3248125" y="2541240"/>
                <a:ext cx="93861"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16200000" flipV="1">
                <a:off x="3402906" y="2402582"/>
                <a:ext cx="93861"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16200000" flipV="1">
                <a:off x="3209727" y="2364431"/>
                <a:ext cx="85328" cy="103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rot="2700000">
                <a:off x="3667126" y="2198239"/>
                <a:ext cx="85328" cy="307579"/>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cxnSp>
            <p:nvCxnSpPr>
              <p:cNvPr id="181" name="Straight Connector 180"/>
              <p:cNvCxnSpPr>
                <a:stCxn id="180" idx="0"/>
              </p:cNvCxnSpPr>
              <p:nvPr/>
            </p:nvCxnSpPr>
            <p:spPr>
              <a:xfrm flipV="1">
                <a:off x="3819923" y="2134443"/>
                <a:ext cx="142875" cy="108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5400000" flipH="1" flipV="1">
                <a:off x="3523232" y="2430735"/>
                <a:ext cx="57597" cy="79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956" name="Group 108"/>
            <p:cNvGrpSpPr>
              <a:grpSpLocks/>
            </p:cNvGrpSpPr>
            <p:nvPr/>
          </p:nvGrpSpPr>
          <p:grpSpPr bwMode="auto">
            <a:xfrm>
              <a:off x="990600" y="3048000"/>
              <a:ext cx="762000" cy="609600"/>
              <a:chOff x="3200400" y="2133600"/>
              <a:chExt cx="762000" cy="609600"/>
            </a:xfrm>
          </p:grpSpPr>
          <p:cxnSp>
            <p:nvCxnSpPr>
              <p:cNvPr id="165" name="Straight Connector 164"/>
              <p:cNvCxnSpPr/>
              <p:nvPr/>
            </p:nvCxnSpPr>
            <p:spPr>
              <a:xfrm rot="5400000" flipH="1" flipV="1">
                <a:off x="3243014" y="2634555"/>
                <a:ext cx="98127" cy="11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flipH="1" flipV="1">
                <a:off x="3214664" y="2381571"/>
                <a:ext cx="142924"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5400000" flipH="1" flipV="1">
                <a:off x="3246413" y="2405037"/>
                <a:ext cx="142925"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16200000" flipV="1">
                <a:off x="3249191" y="2540917"/>
                <a:ext cx="91727"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6200000" flipV="1">
                <a:off x="3403971" y="2402260"/>
                <a:ext cx="91728"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16200000" flipV="1">
                <a:off x="3209727" y="2363042"/>
                <a:ext cx="85328" cy="103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rot="2700000">
                <a:off x="3667126" y="2196850"/>
                <a:ext cx="85328" cy="307579"/>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cxnSp>
            <p:nvCxnSpPr>
              <p:cNvPr id="172" name="Straight Connector 171"/>
              <p:cNvCxnSpPr>
                <a:stCxn id="171" idx="0"/>
              </p:cNvCxnSpPr>
              <p:nvPr/>
            </p:nvCxnSpPr>
            <p:spPr>
              <a:xfrm flipV="1">
                <a:off x="3819923" y="2133053"/>
                <a:ext cx="142875" cy="108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flipH="1" flipV="1">
                <a:off x="3523233" y="2431478"/>
                <a:ext cx="57596" cy="79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966" name="Group 118"/>
            <p:cNvGrpSpPr>
              <a:grpSpLocks/>
            </p:cNvGrpSpPr>
            <p:nvPr/>
          </p:nvGrpSpPr>
          <p:grpSpPr bwMode="auto">
            <a:xfrm>
              <a:off x="990600" y="4114800"/>
              <a:ext cx="762000" cy="609600"/>
              <a:chOff x="3200400" y="2133600"/>
              <a:chExt cx="762000" cy="609600"/>
            </a:xfrm>
          </p:grpSpPr>
          <p:cxnSp>
            <p:nvCxnSpPr>
              <p:cNvPr id="156" name="Straight Connector 155"/>
              <p:cNvCxnSpPr/>
              <p:nvPr/>
            </p:nvCxnSpPr>
            <p:spPr>
              <a:xfrm rot="5400000" flipH="1" flipV="1">
                <a:off x="3243014" y="2634357"/>
                <a:ext cx="98127" cy="11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5400000" flipH="1" flipV="1">
                <a:off x="3214664" y="2381373"/>
                <a:ext cx="142924"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flipH="1" flipV="1">
                <a:off x="3246413" y="2404839"/>
                <a:ext cx="142925" cy="170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6200000" flipV="1">
                <a:off x="3249191" y="2540719"/>
                <a:ext cx="91727"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16200000" flipV="1">
                <a:off x="3403971" y="2402062"/>
                <a:ext cx="91728" cy="125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6200000" flipV="1">
                <a:off x="3209727" y="2362845"/>
                <a:ext cx="85328" cy="103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a:xfrm rot="2700000">
                <a:off x="3667126" y="2196652"/>
                <a:ext cx="85328" cy="307579"/>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i="0"/>
              </a:p>
            </p:txBody>
          </p:sp>
          <p:cxnSp>
            <p:nvCxnSpPr>
              <p:cNvPr id="163" name="Straight Connector 162"/>
              <p:cNvCxnSpPr>
                <a:stCxn id="162" idx="0"/>
              </p:cNvCxnSpPr>
              <p:nvPr/>
            </p:nvCxnSpPr>
            <p:spPr>
              <a:xfrm flipV="1">
                <a:off x="3819923" y="2132856"/>
                <a:ext cx="142875" cy="108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flipH="1" flipV="1">
                <a:off x="3523233" y="2431281"/>
                <a:ext cx="57596" cy="79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5976" name="TextBox 237"/>
          <p:cNvSpPr txBox="1">
            <a:spLocks noChangeArrowheads="1"/>
          </p:cNvSpPr>
          <p:nvPr/>
        </p:nvSpPr>
        <p:spPr bwMode="auto">
          <a:xfrm>
            <a:off x="5410200" y="1600200"/>
            <a:ext cx="2971800" cy="338138"/>
          </a:xfrm>
          <a:prstGeom prst="rect">
            <a:avLst/>
          </a:prstGeom>
          <a:noFill/>
          <a:ln w="9525">
            <a:noFill/>
            <a:miter lim="800000"/>
            <a:headEnd/>
            <a:tailEnd/>
          </a:ln>
        </p:spPr>
        <p:txBody>
          <a:bodyPr>
            <a:spAutoFit/>
          </a:bodyPr>
          <a:lstStyle/>
          <a:p>
            <a:r>
              <a:rPr lang="en-US" sz="1600" b="1" i="0" u="sng"/>
              <a:t>Bottom layer of 3D memory</a:t>
            </a:r>
          </a:p>
        </p:txBody>
      </p:sp>
      <p:sp>
        <p:nvSpPr>
          <p:cNvPr id="75977" name="TextBox 238"/>
          <p:cNvSpPr txBox="1">
            <a:spLocks noChangeArrowheads="1"/>
          </p:cNvSpPr>
          <p:nvPr/>
        </p:nvSpPr>
        <p:spPr bwMode="auto">
          <a:xfrm>
            <a:off x="2209800" y="2057400"/>
            <a:ext cx="914400" cy="338138"/>
          </a:xfrm>
          <a:prstGeom prst="rect">
            <a:avLst/>
          </a:prstGeom>
          <a:noFill/>
          <a:ln w="9525">
            <a:noFill/>
            <a:miter lim="800000"/>
            <a:headEnd/>
            <a:tailEnd/>
          </a:ln>
        </p:spPr>
        <p:txBody>
          <a:bodyPr>
            <a:spAutoFit/>
          </a:bodyPr>
          <a:lstStyle/>
          <a:p>
            <a:r>
              <a:rPr lang="en-US" sz="1600" i="0"/>
              <a:t>4V</a:t>
            </a:r>
          </a:p>
        </p:txBody>
      </p:sp>
      <p:sp>
        <p:nvSpPr>
          <p:cNvPr id="75978" name="TextBox 239"/>
          <p:cNvSpPr txBox="1">
            <a:spLocks noChangeArrowheads="1"/>
          </p:cNvSpPr>
          <p:nvPr/>
        </p:nvSpPr>
        <p:spPr bwMode="auto">
          <a:xfrm>
            <a:off x="304800" y="3614738"/>
            <a:ext cx="914400" cy="339725"/>
          </a:xfrm>
          <a:prstGeom prst="rect">
            <a:avLst/>
          </a:prstGeom>
          <a:noFill/>
          <a:ln w="9525">
            <a:noFill/>
            <a:miter lim="800000"/>
            <a:headEnd/>
            <a:tailEnd/>
          </a:ln>
        </p:spPr>
        <p:txBody>
          <a:bodyPr>
            <a:spAutoFit/>
          </a:bodyPr>
          <a:lstStyle/>
          <a:p>
            <a:r>
              <a:rPr lang="en-US" sz="1600" i="0"/>
              <a:t>1V</a:t>
            </a:r>
          </a:p>
        </p:txBody>
      </p:sp>
      <p:sp>
        <p:nvSpPr>
          <p:cNvPr id="75979" name="TextBox 240"/>
          <p:cNvSpPr txBox="1">
            <a:spLocks noChangeArrowheads="1"/>
          </p:cNvSpPr>
          <p:nvPr/>
        </p:nvSpPr>
        <p:spPr bwMode="auto">
          <a:xfrm>
            <a:off x="1600200" y="3276600"/>
            <a:ext cx="914400" cy="338138"/>
          </a:xfrm>
          <a:prstGeom prst="rect">
            <a:avLst/>
          </a:prstGeom>
          <a:noFill/>
          <a:ln w="9525">
            <a:noFill/>
            <a:miter lim="800000"/>
            <a:headEnd/>
            <a:tailEnd/>
          </a:ln>
        </p:spPr>
        <p:txBody>
          <a:bodyPr>
            <a:spAutoFit/>
          </a:bodyPr>
          <a:lstStyle/>
          <a:p>
            <a:r>
              <a:rPr lang="en-US" sz="1600" i="0"/>
              <a:t>2.5V</a:t>
            </a:r>
          </a:p>
        </p:txBody>
      </p:sp>
      <p:sp>
        <p:nvSpPr>
          <p:cNvPr id="75980" name="TextBox 241"/>
          <p:cNvSpPr txBox="1">
            <a:spLocks noChangeArrowheads="1"/>
          </p:cNvSpPr>
          <p:nvPr/>
        </p:nvSpPr>
        <p:spPr bwMode="auto">
          <a:xfrm>
            <a:off x="1676400" y="2547938"/>
            <a:ext cx="914400" cy="339725"/>
          </a:xfrm>
          <a:prstGeom prst="rect">
            <a:avLst/>
          </a:prstGeom>
          <a:noFill/>
          <a:ln w="9525">
            <a:noFill/>
            <a:miter lim="800000"/>
            <a:headEnd/>
            <a:tailEnd/>
          </a:ln>
        </p:spPr>
        <p:txBody>
          <a:bodyPr>
            <a:spAutoFit/>
          </a:bodyPr>
          <a:lstStyle/>
          <a:p>
            <a:r>
              <a:rPr lang="en-US" sz="1600" i="0"/>
              <a:t>2.5V</a:t>
            </a:r>
          </a:p>
        </p:txBody>
      </p:sp>
      <p:sp>
        <p:nvSpPr>
          <p:cNvPr id="75981" name="TextBox 242"/>
          <p:cNvSpPr txBox="1">
            <a:spLocks noChangeArrowheads="1"/>
          </p:cNvSpPr>
          <p:nvPr/>
        </p:nvSpPr>
        <p:spPr bwMode="auto">
          <a:xfrm>
            <a:off x="1676400" y="4038600"/>
            <a:ext cx="914400" cy="338138"/>
          </a:xfrm>
          <a:prstGeom prst="rect">
            <a:avLst/>
          </a:prstGeom>
          <a:noFill/>
          <a:ln w="9525">
            <a:noFill/>
            <a:miter lim="800000"/>
            <a:headEnd/>
            <a:tailEnd/>
          </a:ln>
        </p:spPr>
        <p:txBody>
          <a:bodyPr>
            <a:spAutoFit/>
          </a:bodyPr>
          <a:lstStyle/>
          <a:p>
            <a:r>
              <a:rPr lang="en-US" sz="1600" i="0"/>
              <a:t>2.5V</a:t>
            </a:r>
          </a:p>
        </p:txBody>
      </p:sp>
      <p:sp>
        <p:nvSpPr>
          <p:cNvPr id="75982" name="TextBox 243"/>
          <p:cNvSpPr txBox="1">
            <a:spLocks noChangeArrowheads="1"/>
          </p:cNvSpPr>
          <p:nvPr/>
        </p:nvSpPr>
        <p:spPr bwMode="auto">
          <a:xfrm>
            <a:off x="6324600" y="3233738"/>
            <a:ext cx="914400" cy="339725"/>
          </a:xfrm>
          <a:prstGeom prst="rect">
            <a:avLst/>
          </a:prstGeom>
          <a:noFill/>
          <a:ln w="9525">
            <a:noFill/>
            <a:miter lim="800000"/>
            <a:headEnd/>
            <a:tailEnd/>
          </a:ln>
        </p:spPr>
        <p:txBody>
          <a:bodyPr>
            <a:spAutoFit/>
          </a:bodyPr>
          <a:lstStyle/>
          <a:p>
            <a:r>
              <a:rPr lang="en-US" sz="1600" i="0"/>
              <a:t>2.5V</a:t>
            </a:r>
          </a:p>
        </p:txBody>
      </p:sp>
      <p:sp>
        <p:nvSpPr>
          <p:cNvPr id="75983" name="TextBox 244"/>
          <p:cNvSpPr txBox="1">
            <a:spLocks noChangeArrowheads="1"/>
          </p:cNvSpPr>
          <p:nvPr/>
        </p:nvSpPr>
        <p:spPr bwMode="auto">
          <a:xfrm>
            <a:off x="6324600" y="2547938"/>
            <a:ext cx="914400" cy="339725"/>
          </a:xfrm>
          <a:prstGeom prst="rect">
            <a:avLst/>
          </a:prstGeom>
          <a:noFill/>
          <a:ln w="9525">
            <a:noFill/>
            <a:miter lim="800000"/>
            <a:headEnd/>
            <a:tailEnd/>
          </a:ln>
        </p:spPr>
        <p:txBody>
          <a:bodyPr>
            <a:spAutoFit/>
          </a:bodyPr>
          <a:lstStyle/>
          <a:p>
            <a:r>
              <a:rPr lang="en-US" sz="1600" i="0"/>
              <a:t>2.5V</a:t>
            </a:r>
          </a:p>
        </p:txBody>
      </p:sp>
      <p:sp>
        <p:nvSpPr>
          <p:cNvPr id="75984" name="TextBox 245"/>
          <p:cNvSpPr txBox="1">
            <a:spLocks noChangeArrowheads="1"/>
          </p:cNvSpPr>
          <p:nvPr/>
        </p:nvSpPr>
        <p:spPr bwMode="auto">
          <a:xfrm>
            <a:off x="6324600" y="4038600"/>
            <a:ext cx="914400" cy="338138"/>
          </a:xfrm>
          <a:prstGeom prst="rect">
            <a:avLst/>
          </a:prstGeom>
          <a:noFill/>
          <a:ln w="9525">
            <a:noFill/>
            <a:miter lim="800000"/>
            <a:headEnd/>
            <a:tailEnd/>
          </a:ln>
        </p:spPr>
        <p:txBody>
          <a:bodyPr>
            <a:spAutoFit/>
          </a:bodyPr>
          <a:lstStyle/>
          <a:p>
            <a:r>
              <a:rPr lang="en-US" sz="1600" i="0"/>
              <a:t>2.5V</a:t>
            </a:r>
          </a:p>
        </p:txBody>
      </p:sp>
      <p:sp>
        <p:nvSpPr>
          <p:cNvPr id="75985" name="TextBox 246"/>
          <p:cNvSpPr txBox="1">
            <a:spLocks noChangeArrowheads="1"/>
          </p:cNvSpPr>
          <p:nvPr/>
        </p:nvSpPr>
        <p:spPr bwMode="auto">
          <a:xfrm>
            <a:off x="304800" y="2928938"/>
            <a:ext cx="914400" cy="339725"/>
          </a:xfrm>
          <a:prstGeom prst="rect">
            <a:avLst/>
          </a:prstGeom>
          <a:noFill/>
          <a:ln w="9525">
            <a:noFill/>
            <a:miter lim="800000"/>
            <a:headEnd/>
            <a:tailEnd/>
          </a:ln>
        </p:spPr>
        <p:txBody>
          <a:bodyPr>
            <a:spAutoFit/>
          </a:bodyPr>
          <a:lstStyle/>
          <a:p>
            <a:r>
              <a:rPr lang="en-US" sz="1600" i="0"/>
              <a:t>3.5V</a:t>
            </a:r>
          </a:p>
        </p:txBody>
      </p:sp>
      <p:sp>
        <p:nvSpPr>
          <p:cNvPr id="75986" name="TextBox 247"/>
          <p:cNvSpPr txBox="1">
            <a:spLocks noChangeArrowheads="1"/>
          </p:cNvSpPr>
          <p:nvPr/>
        </p:nvSpPr>
        <p:spPr bwMode="auto">
          <a:xfrm>
            <a:off x="304800" y="4495800"/>
            <a:ext cx="914400" cy="338138"/>
          </a:xfrm>
          <a:prstGeom prst="rect">
            <a:avLst/>
          </a:prstGeom>
          <a:noFill/>
          <a:ln w="9525">
            <a:noFill/>
            <a:miter lim="800000"/>
            <a:headEnd/>
            <a:tailEnd/>
          </a:ln>
        </p:spPr>
        <p:txBody>
          <a:bodyPr>
            <a:spAutoFit/>
          </a:bodyPr>
          <a:lstStyle/>
          <a:p>
            <a:r>
              <a:rPr lang="en-US" sz="1600" i="0"/>
              <a:t>3.5V</a:t>
            </a:r>
          </a:p>
        </p:txBody>
      </p:sp>
      <p:sp>
        <p:nvSpPr>
          <p:cNvPr id="75987" name="TextBox 248"/>
          <p:cNvSpPr txBox="1">
            <a:spLocks noChangeArrowheads="1"/>
          </p:cNvSpPr>
          <p:nvPr/>
        </p:nvSpPr>
        <p:spPr bwMode="auto">
          <a:xfrm>
            <a:off x="762000" y="3233738"/>
            <a:ext cx="914400" cy="339725"/>
          </a:xfrm>
          <a:prstGeom prst="rect">
            <a:avLst/>
          </a:prstGeom>
          <a:noFill/>
          <a:ln w="9525">
            <a:noFill/>
            <a:miter lim="800000"/>
            <a:headEnd/>
            <a:tailEnd/>
          </a:ln>
        </p:spPr>
        <p:txBody>
          <a:bodyPr>
            <a:spAutoFit/>
          </a:bodyPr>
          <a:lstStyle/>
          <a:p>
            <a:r>
              <a:rPr lang="en-US" sz="1600" i="0"/>
              <a:t>0V</a:t>
            </a:r>
          </a:p>
        </p:txBody>
      </p:sp>
      <p:sp>
        <p:nvSpPr>
          <p:cNvPr id="75988" name="TextBox 249"/>
          <p:cNvSpPr txBox="1">
            <a:spLocks noChangeArrowheads="1"/>
          </p:cNvSpPr>
          <p:nvPr/>
        </p:nvSpPr>
        <p:spPr bwMode="auto">
          <a:xfrm>
            <a:off x="762000" y="2547938"/>
            <a:ext cx="914400" cy="339725"/>
          </a:xfrm>
          <a:prstGeom prst="rect">
            <a:avLst/>
          </a:prstGeom>
          <a:noFill/>
          <a:ln w="9525">
            <a:noFill/>
            <a:miter lim="800000"/>
            <a:headEnd/>
            <a:tailEnd/>
          </a:ln>
        </p:spPr>
        <p:txBody>
          <a:bodyPr>
            <a:spAutoFit/>
          </a:bodyPr>
          <a:lstStyle/>
          <a:p>
            <a:r>
              <a:rPr lang="en-US" sz="1600" i="0"/>
              <a:t>0V</a:t>
            </a:r>
          </a:p>
        </p:txBody>
      </p:sp>
      <p:sp>
        <p:nvSpPr>
          <p:cNvPr id="75989" name="TextBox 250"/>
          <p:cNvSpPr txBox="1">
            <a:spLocks noChangeArrowheads="1"/>
          </p:cNvSpPr>
          <p:nvPr/>
        </p:nvSpPr>
        <p:spPr bwMode="auto">
          <a:xfrm>
            <a:off x="762000" y="4071938"/>
            <a:ext cx="914400" cy="339725"/>
          </a:xfrm>
          <a:prstGeom prst="rect">
            <a:avLst/>
          </a:prstGeom>
          <a:noFill/>
          <a:ln w="9525">
            <a:noFill/>
            <a:miter lim="800000"/>
            <a:headEnd/>
            <a:tailEnd/>
          </a:ln>
        </p:spPr>
        <p:txBody>
          <a:bodyPr>
            <a:spAutoFit/>
          </a:bodyPr>
          <a:lstStyle/>
          <a:p>
            <a:r>
              <a:rPr lang="en-US" sz="1600" i="0"/>
              <a:t>0V</a:t>
            </a:r>
          </a:p>
        </p:txBody>
      </p:sp>
      <p:sp>
        <p:nvSpPr>
          <p:cNvPr id="75990" name="TextBox 251"/>
          <p:cNvSpPr txBox="1">
            <a:spLocks noChangeArrowheads="1"/>
          </p:cNvSpPr>
          <p:nvPr/>
        </p:nvSpPr>
        <p:spPr bwMode="auto">
          <a:xfrm>
            <a:off x="2514600" y="3200400"/>
            <a:ext cx="914400" cy="338138"/>
          </a:xfrm>
          <a:prstGeom prst="rect">
            <a:avLst/>
          </a:prstGeom>
          <a:noFill/>
          <a:ln w="9525">
            <a:noFill/>
            <a:miter lim="800000"/>
            <a:headEnd/>
            <a:tailEnd/>
          </a:ln>
        </p:spPr>
        <p:txBody>
          <a:bodyPr>
            <a:spAutoFit/>
          </a:bodyPr>
          <a:lstStyle/>
          <a:p>
            <a:r>
              <a:rPr lang="en-US" sz="1600" i="0"/>
              <a:t>0V</a:t>
            </a:r>
          </a:p>
        </p:txBody>
      </p:sp>
      <p:sp>
        <p:nvSpPr>
          <p:cNvPr id="75991" name="TextBox 252"/>
          <p:cNvSpPr txBox="1">
            <a:spLocks noChangeArrowheads="1"/>
          </p:cNvSpPr>
          <p:nvPr/>
        </p:nvSpPr>
        <p:spPr bwMode="auto">
          <a:xfrm>
            <a:off x="2514600" y="2514600"/>
            <a:ext cx="914400" cy="338138"/>
          </a:xfrm>
          <a:prstGeom prst="rect">
            <a:avLst/>
          </a:prstGeom>
          <a:noFill/>
          <a:ln w="9525">
            <a:noFill/>
            <a:miter lim="800000"/>
            <a:headEnd/>
            <a:tailEnd/>
          </a:ln>
        </p:spPr>
        <p:txBody>
          <a:bodyPr>
            <a:spAutoFit/>
          </a:bodyPr>
          <a:lstStyle/>
          <a:p>
            <a:r>
              <a:rPr lang="en-US" sz="1600" i="0"/>
              <a:t>0V</a:t>
            </a:r>
          </a:p>
        </p:txBody>
      </p:sp>
      <p:sp>
        <p:nvSpPr>
          <p:cNvPr id="75992" name="TextBox 253"/>
          <p:cNvSpPr txBox="1">
            <a:spLocks noChangeArrowheads="1"/>
          </p:cNvSpPr>
          <p:nvPr/>
        </p:nvSpPr>
        <p:spPr bwMode="auto">
          <a:xfrm>
            <a:off x="2514600" y="4038600"/>
            <a:ext cx="914400" cy="338138"/>
          </a:xfrm>
          <a:prstGeom prst="rect">
            <a:avLst/>
          </a:prstGeom>
          <a:noFill/>
          <a:ln w="9525">
            <a:noFill/>
            <a:miter lim="800000"/>
            <a:headEnd/>
            <a:tailEnd/>
          </a:ln>
        </p:spPr>
        <p:txBody>
          <a:bodyPr>
            <a:spAutoFit/>
          </a:bodyPr>
          <a:lstStyle/>
          <a:p>
            <a:r>
              <a:rPr lang="en-US" sz="1600" i="0"/>
              <a:t>0V</a:t>
            </a:r>
          </a:p>
        </p:txBody>
      </p:sp>
      <p:sp>
        <p:nvSpPr>
          <p:cNvPr id="75993" name="TextBox 254"/>
          <p:cNvSpPr txBox="1">
            <a:spLocks noChangeArrowheads="1"/>
          </p:cNvSpPr>
          <p:nvPr/>
        </p:nvSpPr>
        <p:spPr bwMode="auto">
          <a:xfrm>
            <a:off x="1295400" y="2057400"/>
            <a:ext cx="914400" cy="338138"/>
          </a:xfrm>
          <a:prstGeom prst="rect">
            <a:avLst/>
          </a:prstGeom>
          <a:noFill/>
          <a:ln w="9525">
            <a:noFill/>
            <a:miter lim="800000"/>
            <a:headEnd/>
            <a:tailEnd/>
          </a:ln>
        </p:spPr>
        <p:txBody>
          <a:bodyPr>
            <a:spAutoFit/>
          </a:bodyPr>
          <a:lstStyle/>
          <a:p>
            <a:r>
              <a:rPr lang="en-US" sz="1600" i="0"/>
              <a:t>1.5V</a:t>
            </a:r>
          </a:p>
        </p:txBody>
      </p:sp>
      <p:sp>
        <p:nvSpPr>
          <p:cNvPr id="75994" name="TextBox 255"/>
          <p:cNvSpPr txBox="1">
            <a:spLocks noChangeArrowheads="1"/>
          </p:cNvSpPr>
          <p:nvPr/>
        </p:nvSpPr>
        <p:spPr bwMode="auto">
          <a:xfrm>
            <a:off x="3124200" y="2057400"/>
            <a:ext cx="914400" cy="338138"/>
          </a:xfrm>
          <a:prstGeom prst="rect">
            <a:avLst/>
          </a:prstGeom>
          <a:noFill/>
          <a:ln w="9525">
            <a:noFill/>
            <a:miter lim="800000"/>
            <a:headEnd/>
            <a:tailEnd/>
          </a:ln>
        </p:spPr>
        <p:txBody>
          <a:bodyPr>
            <a:spAutoFit/>
          </a:bodyPr>
          <a:lstStyle/>
          <a:p>
            <a:r>
              <a:rPr lang="en-US" sz="1600" i="0"/>
              <a:t>1.5V</a:t>
            </a:r>
          </a:p>
        </p:txBody>
      </p:sp>
      <p:sp>
        <p:nvSpPr>
          <p:cNvPr id="75995" name="TextBox 256"/>
          <p:cNvSpPr txBox="1">
            <a:spLocks noChangeArrowheads="1"/>
          </p:cNvSpPr>
          <p:nvPr/>
        </p:nvSpPr>
        <p:spPr bwMode="auto">
          <a:xfrm>
            <a:off x="5410200" y="3233738"/>
            <a:ext cx="914400" cy="339725"/>
          </a:xfrm>
          <a:prstGeom prst="rect">
            <a:avLst/>
          </a:prstGeom>
          <a:noFill/>
          <a:ln w="9525">
            <a:noFill/>
            <a:miter lim="800000"/>
            <a:headEnd/>
            <a:tailEnd/>
          </a:ln>
        </p:spPr>
        <p:txBody>
          <a:bodyPr>
            <a:spAutoFit/>
          </a:bodyPr>
          <a:lstStyle/>
          <a:p>
            <a:r>
              <a:rPr lang="en-US" sz="1600" i="0"/>
              <a:t>0V</a:t>
            </a:r>
          </a:p>
        </p:txBody>
      </p:sp>
      <p:sp>
        <p:nvSpPr>
          <p:cNvPr id="75996" name="TextBox 257"/>
          <p:cNvSpPr txBox="1">
            <a:spLocks noChangeArrowheads="1"/>
          </p:cNvSpPr>
          <p:nvPr/>
        </p:nvSpPr>
        <p:spPr bwMode="auto">
          <a:xfrm>
            <a:off x="5410200" y="2547938"/>
            <a:ext cx="914400" cy="339725"/>
          </a:xfrm>
          <a:prstGeom prst="rect">
            <a:avLst/>
          </a:prstGeom>
          <a:noFill/>
          <a:ln w="9525">
            <a:noFill/>
            <a:miter lim="800000"/>
            <a:headEnd/>
            <a:tailEnd/>
          </a:ln>
        </p:spPr>
        <p:txBody>
          <a:bodyPr>
            <a:spAutoFit/>
          </a:bodyPr>
          <a:lstStyle/>
          <a:p>
            <a:r>
              <a:rPr lang="en-US" sz="1600" i="0"/>
              <a:t>0V</a:t>
            </a:r>
          </a:p>
        </p:txBody>
      </p:sp>
      <p:sp>
        <p:nvSpPr>
          <p:cNvPr id="75997" name="TextBox 258"/>
          <p:cNvSpPr txBox="1">
            <a:spLocks noChangeArrowheads="1"/>
          </p:cNvSpPr>
          <p:nvPr/>
        </p:nvSpPr>
        <p:spPr bwMode="auto">
          <a:xfrm>
            <a:off x="5410200" y="4071938"/>
            <a:ext cx="914400" cy="339725"/>
          </a:xfrm>
          <a:prstGeom prst="rect">
            <a:avLst/>
          </a:prstGeom>
          <a:noFill/>
          <a:ln w="9525">
            <a:noFill/>
            <a:miter lim="800000"/>
            <a:headEnd/>
            <a:tailEnd/>
          </a:ln>
        </p:spPr>
        <p:txBody>
          <a:bodyPr>
            <a:spAutoFit/>
          </a:bodyPr>
          <a:lstStyle/>
          <a:p>
            <a:r>
              <a:rPr lang="en-US" sz="1600" i="0"/>
              <a:t>0V</a:t>
            </a:r>
          </a:p>
        </p:txBody>
      </p:sp>
      <p:sp>
        <p:nvSpPr>
          <p:cNvPr id="75998" name="TextBox 259"/>
          <p:cNvSpPr txBox="1">
            <a:spLocks noChangeArrowheads="1"/>
          </p:cNvSpPr>
          <p:nvPr/>
        </p:nvSpPr>
        <p:spPr bwMode="auto">
          <a:xfrm>
            <a:off x="7315200" y="3157538"/>
            <a:ext cx="914400" cy="339725"/>
          </a:xfrm>
          <a:prstGeom prst="rect">
            <a:avLst/>
          </a:prstGeom>
          <a:noFill/>
          <a:ln w="9525">
            <a:noFill/>
            <a:miter lim="800000"/>
            <a:headEnd/>
            <a:tailEnd/>
          </a:ln>
        </p:spPr>
        <p:txBody>
          <a:bodyPr>
            <a:spAutoFit/>
          </a:bodyPr>
          <a:lstStyle/>
          <a:p>
            <a:r>
              <a:rPr lang="en-US" sz="1600" i="0"/>
              <a:t>0V</a:t>
            </a:r>
          </a:p>
        </p:txBody>
      </p:sp>
      <p:sp>
        <p:nvSpPr>
          <p:cNvPr id="75999" name="TextBox 260"/>
          <p:cNvSpPr txBox="1">
            <a:spLocks noChangeArrowheads="1"/>
          </p:cNvSpPr>
          <p:nvPr/>
        </p:nvSpPr>
        <p:spPr bwMode="auto">
          <a:xfrm>
            <a:off x="7315200" y="2471738"/>
            <a:ext cx="914400" cy="339725"/>
          </a:xfrm>
          <a:prstGeom prst="rect">
            <a:avLst/>
          </a:prstGeom>
          <a:noFill/>
          <a:ln w="9525">
            <a:noFill/>
            <a:miter lim="800000"/>
            <a:headEnd/>
            <a:tailEnd/>
          </a:ln>
        </p:spPr>
        <p:txBody>
          <a:bodyPr>
            <a:spAutoFit/>
          </a:bodyPr>
          <a:lstStyle/>
          <a:p>
            <a:r>
              <a:rPr lang="en-US" sz="1600" i="0"/>
              <a:t>0V</a:t>
            </a:r>
          </a:p>
        </p:txBody>
      </p:sp>
      <p:sp>
        <p:nvSpPr>
          <p:cNvPr id="76000" name="TextBox 261"/>
          <p:cNvSpPr txBox="1">
            <a:spLocks noChangeArrowheads="1"/>
          </p:cNvSpPr>
          <p:nvPr/>
        </p:nvSpPr>
        <p:spPr bwMode="auto">
          <a:xfrm>
            <a:off x="7315200" y="3995738"/>
            <a:ext cx="914400" cy="339725"/>
          </a:xfrm>
          <a:prstGeom prst="rect">
            <a:avLst/>
          </a:prstGeom>
          <a:noFill/>
          <a:ln w="9525">
            <a:noFill/>
            <a:miter lim="800000"/>
            <a:headEnd/>
            <a:tailEnd/>
          </a:ln>
        </p:spPr>
        <p:txBody>
          <a:bodyPr>
            <a:spAutoFit/>
          </a:bodyPr>
          <a:lstStyle/>
          <a:p>
            <a:r>
              <a:rPr lang="en-US" sz="1600" i="0"/>
              <a:t>0V</a:t>
            </a:r>
          </a:p>
        </p:txBody>
      </p:sp>
      <p:sp>
        <p:nvSpPr>
          <p:cNvPr id="76001" name="TextBox 262"/>
          <p:cNvSpPr txBox="1">
            <a:spLocks noChangeArrowheads="1"/>
          </p:cNvSpPr>
          <p:nvPr/>
        </p:nvSpPr>
        <p:spPr bwMode="auto">
          <a:xfrm>
            <a:off x="4876800" y="3005138"/>
            <a:ext cx="914400" cy="339725"/>
          </a:xfrm>
          <a:prstGeom prst="rect">
            <a:avLst/>
          </a:prstGeom>
          <a:noFill/>
          <a:ln w="9525">
            <a:noFill/>
            <a:miter lim="800000"/>
            <a:headEnd/>
            <a:tailEnd/>
          </a:ln>
        </p:spPr>
        <p:txBody>
          <a:bodyPr>
            <a:spAutoFit/>
          </a:bodyPr>
          <a:lstStyle/>
          <a:p>
            <a:r>
              <a:rPr lang="en-US" sz="1600" i="0"/>
              <a:t>3.5V</a:t>
            </a:r>
          </a:p>
        </p:txBody>
      </p:sp>
      <p:sp>
        <p:nvSpPr>
          <p:cNvPr id="76002" name="TextBox 263"/>
          <p:cNvSpPr txBox="1">
            <a:spLocks noChangeArrowheads="1"/>
          </p:cNvSpPr>
          <p:nvPr/>
        </p:nvSpPr>
        <p:spPr bwMode="auto">
          <a:xfrm>
            <a:off x="4876800" y="4419600"/>
            <a:ext cx="914400" cy="338138"/>
          </a:xfrm>
          <a:prstGeom prst="rect">
            <a:avLst/>
          </a:prstGeom>
          <a:noFill/>
          <a:ln w="9525">
            <a:noFill/>
            <a:miter lim="800000"/>
            <a:headEnd/>
            <a:tailEnd/>
          </a:ln>
        </p:spPr>
        <p:txBody>
          <a:bodyPr>
            <a:spAutoFit/>
          </a:bodyPr>
          <a:lstStyle/>
          <a:p>
            <a:r>
              <a:rPr lang="en-US" sz="1600" i="0"/>
              <a:t>3.5V</a:t>
            </a:r>
          </a:p>
        </p:txBody>
      </p:sp>
      <p:sp>
        <p:nvSpPr>
          <p:cNvPr id="76003" name="TextBox 264"/>
          <p:cNvSpPr txBox="1">
            <a:spLocks noChangeArrowheads="1"/>
          </p:cNvSpPr>
          <p:nvPr/>
        </p:nvSpPr>
        <p:spPr bwMode="auto">
          <a:xfrm>
            <a:off x="4876800" y="3657600"/>
            <a:ext cx="914400" cy="338138"/>
          </a:xfrm>
          <a:prstGeom prst="rect">
            <a:avLst/>
          </a:prstGeom>
          <a:noFill/>
          <a:ln w="9525">
            <a:noFill/>
            <a:miter lim="800000"/>
            <a:headEnd/>
            <a:tailEnd/>
          </a:ln>
        </p:spPr>
        <p:txBody>
          <a:bodyPr>
            <a:spAutoFit/>
          </a:bodyPr>
          <a:lstStyle/>
          <a:p>
            <a:r>
              <a:rPr lang="en-US" sz="1600" i="0"/>
              <a:t>3.5V</a:t>
            </a:r>
          </a:p>
        </p:txBody>
      </p:sp>
      <p:sp>
        <p:nvSpPr>
          <p:cNvPr id="76004" name="TextBox 265"/>
          <p:cNvSpPr txBox="1">
            <a:spLocks noChangeArrowheads="1"/>
          </p:cNvSpPr>
          <p:nvPr/>
        </p:nvSpPr>
        <p:spPr bwMode="auto">
          <a:xfrm>
            <a:off x="6019800" y="2090738"/>
            <a:ext cx="914400" cy="339725"/>
          </a:xfrm>
          <a:prstGeom prst="rect">
            <a:avLst/>
          </a:prstGeom>
          <a:noFill/>
          <a:ln w="9525">
            <a:noFill/>
            <a:miter lim="800000"/>
            <a:headEnd/>
            <a:tailEnd/>
          </a:ln>
        </p:spPr>
        <p:txBody>
          <a:bodyPr>
            <a:spAutoFit/>
          </a:bodyPr>
          <a:lstStyle/>
          <a:p>
            <a:r>
              <a:rPr lang="en-US" sz="1600" i="0"/>
              <a:t>1.5V</a:t>
            </a:r>
          </a:p>
        </p:txBody>
      </p:sp>
      <p:sp>
        <p:nvSpPr>
          <p:cNvPr id="76005" name="TextBox 266"/>
          <p:cNvSpPr txBox="1">
            <a:spLocks noChangeArrowheads="1"/>
          </p:cNvSpPr>
          <p:nvPr/>
        </p:nvSpPr>
        <p:spPr bwMode="auto">
          <a:xfrm>
            <a:off x="6934200" y="2057400"/>
            <a:ext cx="914400" cy="338138"/>
          </a:xfrm>
          <a:prstGeom prst="rect">
            <a:avLst/>
          </a:prstGeom>
          <a:noFill/>
          <a:ln w="9525">
            <a:noFill/>
            <a:miter lim="800000"/>
            <a:headEnd/>
            <a:tailEnd/>
          </a:ln>
        </p:spPr>
        <p:txBody>
          <a:bodyPr>
            <a:spAutoFit/>
          </a:bodyPr>
          <a:lstStyle/>
          <a:p>
            <a:r>
              <a:rPr lang="en-US" sz="1600" i="0"/>
              <a:t>4V</a:t>
            </a:r>
          </a:p>
        </p:txBody>
      </p:sp>
      <p:sp>
        <p:nvSpPr>
          <p:cNvPr id="76006" name="TextBox 267"/>
          <p:cNvSpPr txBox="1">
            <a:spLocks noChangeArrowheads="1"/>
          </p:cNvSpPr>
          <p:nvPr/>
        </p:nvSpPr>
        <p:spPr bwMode="auto">
          <a:xfrm>
            <a:off x="7696200" y="2057400"/>
            <a:ext cx="914400" cy="338138"/>
          </a:xfrm>
          <a:prstGeom prst="rect">
            <a:avLst/>
          </a:prstGeom>
          <a:noFill/>
          <a:ln w="9525">
            <a:noFill/>
            <a:miter lim="800000"/>
            <a:headEnd/>
            <a:tailEnd/>
          </a:ln>
        </p:spPr>
        <p:txBody>
          <a:bodyPr>
            <a:spAutoFit/>
          </a:bodyPr>
          <a:lstStyle/>
          <a:p>
            <a:r>
              <a:rPr lang="en-US" sz="1600" i="0"/>
              <a:t>1.5V</a:t>
            </a:r>
          </a:p>
        </p:txBody>
      </p:sp>
      <p:sp>
        <p:nvSpPr>
          <p:cNvPr id="269" name="Right Brace 268"/>
          <p:cNvSpPr/>
          <p:nvPr/>
        </p:nvSpPr>
        <p:spPr>
          <a:xfrm>
            <a:off x="3657600" y="2928938"/>
            <a:ext cx="228600" cy="1828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i="0"/>
          </a:p>
        </p:txBody>
      </p:sp>
      <p:sp>
        <p:nvSpPr>
          <p:cNvPr id="76008" name="TextBox 269"/>
          <p:cNvSpPr txBox="1">
            <a:spLocks noChangeArrowheads="1"/>
          </p:cNvSpPr>
          <p:nvPr/>
        </p:nvSpPr>
        <p:spPr bwMode="auto">
          <a:xfrm>
            <a:off x="3886200" y="3690938"/>
            <a:ext cx="685800" cy="339725"/>
          </a:xfrm>
          <a:prstGeom prst="rect">
            <a:avLst/>
          </a:prstGeom>
          <a:noFill/>
          <a:ln w="9525">
            <a:noFill/>
            <a:miter lim="800000"/>
            <a:headEnd/>
            <a:tailEnd/>
          </a:ln>
        </p:spPr>
        <p:txBody>
          <a:bodyPr>
            <a:spAutoFit/>
          </a:bodyPr>
          <a:lstStyle/>
          <a:p>
            <a:r>
              <a:rPr lang="en-US" sz="1600" i="0"/>
              <a:t>BL</a:t>
            </a:r>
          </a:p>
        </p:txBody>
      </p:sp>
      <p:sp>
        <p:nvSpPr>
          <p:cNvPr id="76009" name="TextBox 270"/>
          <p:cNvSpPr txBox="1">
            <a:spLocks noChangeArrowheads="1"/>
          </p:cNvSpPr>
          <p:nvPr/>
        </p:nvSpPr>
        <p:spPr bwMode="auto">
          <a:xfrm>
            <a:off x="2057400" y="4910138"/>
            <a:ext cx="685800" cy="339725"/>
          </a:xfrm>
          <a:prstGeom prst="rect">
            <a:avLst/>
          </a:prstGeom>
          <a:noFill/>
          <a:ln w="9525">
            <a:noFill/>
            <a:miter lim="800000"/>
            <a:headEnd/>
            <a:tailEnd/>
          </a:ln>
        </p:spPr>
        <p:txBody>
          <a:bodyPr>
            <a:spAutoFit/>
          </a:bodyPr>
          <a:lstStyle/>
          <a:p>
            <a:r>
              <a:rPr lang="en-US" sz="1600" i="0"/>
              <a:t>SL</a:t>
            </a:r>
          </a:p>
        </p:txBody>
      </p:sp>
      <p:sp>
        <p:nvSpPr>
          <p:cNvPr id="272" name="Left Brace 271"/>
          <p:cNvSpPr/>
          <p:nvPr/>
        </p:nvSpPr>
        <p:spPr>
          <a:xfrm rot="-5400000">
            <a:off x="2186781" y="3790157"/>
            <a:ext cx="198437" cy="2133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i="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idx="4294967295"/>
          </p:nvPr>
        </p:nvSpPr>
        <p:spPr>
          <a:xfrm>
            <a:off x="428625" y="304800"/>
            <a:ext cx="8229600" cy="1143000"/>
          </a:xfrm>
        </p:spPr>
        <p:txBody>
          <a:bodyPr/>
          <a:lstStyle/>
          <a:p>
            <a:pPr algn="l"/>
            <a:r>
              <a:rPr lang="en-US" sz="2800" b="1" i="1" dirty="0" smtClean="0"/>
              <a:t>Approximate Density Estimations</a:t>
            </a:r>
          </a:p>
        </p:txBody>
      </p:sp>
      <p:graphicFrame>
        <p:nvGraphicFramePr>
          <p:cNvPr id="4" name="Table 3"/>
          <p:cNvGraphicFramePr>
            <a:graphicFrameLocks noGrp="1"/>
          </p:cNvGraphicFramePr>
          <p:nvPr>
            <p:extLst>
              <p:ext uri="{D42A27DB-BD31-4B8C-83A1-F6EECF244321}">
                <p14:modId xmlns:p14="http://schemas.microsoft.com/office/powerpoint/2010/main" val="2308742384"/>
              </p:ext>
            </p:extLst>
          </p:nvPr>
        </p:nvGraphicFramePr>
        <p:xfrm>
          <a:off x="387925" y="1828800"/>
          <a:ext cx="8382000" cy="3308985"/>
        </p:xfrm>
        <a:graphic>
          <a:graphicData uri="http://schemas.openxmlformats.org/drawingml/2006/table">
            <a:tbl>
              <a:tblPr/>
              <a:tblGrid>
                <a:gridCol w="2095500"/>
                <a:gridCol w="1866900"/>
                <a:gridCol w="2324100"/>
                <a:gridCol w="20955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FFFF"/>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Narrow" pitchFamily="34" charset="0"/>
                          <a:cs typeface="Arial" charset="0"/>
                        </a:rPr>
                        <a:t>NAND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Narrow" pitchFamily="34" charset="0"/>
                          <a:cs typeface="Arial" charset="0"/>
                        </a:rPr>
                        <a:t>Poly Diode Selected RRAM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FFFF"/>
                          </a:solidFill>
                          <a:effectLst/>
                          <a:latin typeface="Arial Narrow" pitchFamily="34" charset="0"/>
                          <a:cs typeface="Arial" charset="0"/>
                        </a:rPr>
                        <a:t>NuRRAM</a:t>
                      </a:r>
                      <a:endParaRPr kumimoji="0" lang="en-US" sz="1600" b="1" i="0" u="none" strike="noStrike" cap="none" normalizeH="0" baseline="0" dirty="0" smtClean="0">
                        <a:ln>
                          <a:noFill/>
                        </a:ln>
                        <a:solidFill>
                          <a:srgbClr val="FFFFFF"/>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Narrow" pitchFamily="34" charset="0"/>
                          <a:cs typeface="Arial" charset="0"/>
                        </a:rPr>
                        <a:t>Cell size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cs typeface="Arial" charset="0"/>
                        </a:rPr>
                        <a:t>4F</a:t>
                      </a:r>
                      <a:r>
                        <a:rPr kumimoji="0" lang="en-US" sz="1800" b="0" i="0" u="none" strike="noStrike" cap="none" normalizeH="0" baseline="30000" smtClean="0">
                          <a:ln>
                            <a:noFill/>
                          </a:ln>
                          <a:solidFill>
                            <a:srgbClr val="000000"/>
                          </a:solidFill>
                          <a:effectLst/>
                          <a:latin typeface="Arial Narrow" pitchFamily="34"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cs typeface="Arial" charset="0"/>
                        </a:rPr>
                        <a:t>4F</a:t>
                      </a:r>
                      <a:r>
                        <a:rPr kumimoji="0" lang="en-US" sz="1800" b="0" i="0" u="none" strike="noStrike" cap="none" normalizeH="0" baseline="30000" smtClean="0">
                          <a:ln>
                            <a:noFill/>
                          </a:ln>
                          <a:solidFill>
                            <a:srgbClr val="000000"/>
                          </a:solidFill>
                          <a:effectLst/>
                          <a:latin typeface="Arial Narrow" pitchFamily="34"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cs typeface="Arial" charset="0"/>
                        </a:rPr>
                        <a:t>18F</a:t>
                      </a:r>
                      <a:r>
                        <a:rPr kumimoji="0" lang="en-US" sz="1800" b="0" i="0" u="none" strike="noStrike" cap="none" normalizeH="0" baseline="30000" smtClean="0">
                          <a:ln>
                            <a:noFill/>
                          </a:ln>
                          <a:solidFill>
                            <a:srgbClr val="000000"/>
                          </a:solidFill>
                          <a:effectLst/>
                          <a:latin typeface="Arial Narrow" pitchFamily="34" charset="0"/>
                          <a:cs typeface="Arial" charset="0"/>
                        </a:rPr>
                        <a:t>2 </a:t>
                      </a:r>
                      <a:endParaRPr kumimoji="0" lang="en-US" sz="1800" b="0" i="0" u="none" strike="noStrike" cap="none" normalizeH="0" baseline="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Narrow" pitchFamily="34" charset="0"/>
                          <a:cs typeface="Arial" charset="0"/>
                        </a:rPr>
                        <a:t>Bits per cell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Narrow" pitchFamily="34" charset="0"/>
                          <a:cs typeface="Arial" charset="0"/>
                        </a:rPr>
                        <a:t>Number of memory levels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Narrow" pitchFamily="34" charset="0"/>
                          <a:cs typeface="Arial" charset="0"/>
                        </a:rPr>
                        <a:t>10 for 26:1 aspect ratio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Narrow" pitchFamily="34" charset="0"/>
                          <a:cs typeface="Arial" charset="0"/>
                        </a:rPr>
                        <a:t>Critical </a:t>
                      </a:r>
                      <a:r>
                        <a:rPr kumimoji="0" lang="en-US" sz="1800" b="0" i="0" u="none" strike="noStrike" cap="none" normalizeH="0" baseline="0" dirty="0" err="1" smtClean="0">
                          <a:ln>
                            <a:noFill/>
                          </a:ln>
                          <a:solidFill>
                            <a:srgbClr val="000000"/>
                          </a:solidFill>
                          <a:effectLst/>
                          <a:latin typeface="Arial Narrow" pitchFamily="34" charset="0"/>
                          <a:cs typeface="Arial" charset="0"/>
                        </a:rPr>
                        <a:t>Litho</a:t>
                      </a:r>
                      <a:r>
                        <a:rPr kumimoji="0" lang="en-US" sz="1800" b="0" i="0" u="none" strike="noStrike" cap="none" normalizeH="0" baseline="0" dirty="0" smtClean="0">
                          <a:ln>
                            <a:noFill/>
                          </a:ln>
                          <a:solidFill>
                            <a:srgbClr val="000000"/>
                          </a:solidFill>
                          <a:effectLst/>
                          <a:latin typeface="Arial Narrow" pitchFamily="34" charset="0"/>
                          <a:cs typeface="Arial" charset="0"/>
                        </a:rPr>
                        <a:t> steps per level of memory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cs typeface="Arial" charset="0"/>
                        </a:rPr>
                        <a:t>~2 per level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Narrow" pitchFamily="34" charset="0"/>
                          <a:cs typeface="Arial" charset="0"/>
                        </a:rPr>
                        <a:t>~5 for 10 levels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Narrow" pitchFamily="34" charset="0"/>
                          <a:cs typeface="Arial" charset="0"/>
                        </a:rPr>
                        <a:t>Effective density @ 15nm node (memory only)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Narrow" pitchFamily="34" charset="0"/>
                          <a:cs typeface="Arial" charset="0"/>
                        </a:rPr>
                        <a:t>2F</a:t>
                      </a:r>
                      <a:r>
                        <a:rPr kumimoji="0" lang="en-US" sz="1800" b="0" i="0" u="none" strike="noStrike" cap="none" normalizeH="0" baseline="30000" dirty="0" smtClean="0">
                          <a:ln>
                            <a:noFill/>
                          </a:ln>
                          <a:solidFill>
                            <a:srgbClr val="000000"/>
                          </a:solidFill>
                          <a:effectLst/>
                          <a:latin typeface="Arial Narrow" pitchFamily="34" charset="0"/>
                          <a:cs typeface="Arial" charset="0"/>
                        </a:rPr>
                        <a:t>2</a:t>
                      </a:r>
                      <a:r>
                        <a:rPr kumimoji="0" lang="en-US" sz="1800" b="0" i="0" u="none" strike="noStrike" cap="none" normalizeH="0" baseline="0" dirty="0" smtClean="0">
                          <a:ln>
                            <a:noFill/>
                          </a:ln>
                          <a:solidFill>
                            <a:srgbClr val="000000"/>
                          </a:solidFill>
                          <a:effectLst/>
                          <a:latin typeface="Arial Narrow" pitchFamily="34" charset="0"/>
                          <a:cs typeface="Arial" charset="0"/>
                        </a:rPr>
                        <a:t> and 4 critical </a:t>
                      </a:r>
                      <a:r>
                        <a:rPr kumimoji="0" lang="en-US" sz="1800" b="0" i="0" u="none" strike="noStrike" cap="none" normalizeH="0" baseline="0" dirty="0" err="1" smtClean="0">
                          <a:ln>
                            <a:noFill/>
                          </a:ln>
                          <a:solidFill>
                            <a:srgbClr val="000000"/>
                          </a:solidFill>
                          <a:effectLst/>
                          <a:latin typeface="Arial Narrow" pitchFamily="34" charset="0"/>
                          <a:cs typeface="Arial" charset="0"/>
                        </a:rPr>
                        <a:t>litho</a:t>
                      </a:r>
                      <a:r>
                        <a:rPr kumimoji="0" lang="en-US" sz="1800" b="0" i="0" u="none" strike="noStrike" cap="none" normalizeH="0" baseline="0" dirty="0" smtClean="0">
                          <a:ln>
                            <a:noFill/>
                          </a:ln>
                          <a:solidFill>
                            <a:srgbClr val="000000"/>
                          </a:solidFill>
                          <a:effectLst/>
                          <a:latin typeface="Arial Narrow" pitchFamily="34" charset="0"/>
                          <a:cs typeface="Arial" charset="0"/>
                        </a:rPr>
                        <a:t> steps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Narrow" pitchFamily="34" charset="0"/>
                          <a:cs typeface="Arial" charset="0"/>
                        </a:rPr>
                        <a:t>0.5F</a:t>
                      </a:r>
                      <a:r>
                        <a:rPr kumimoji="0" lang="en-US" sz="1800" b="0" i="0" u="none" strike="noStrike" cap="none" normalizeH="0" baseline="30000" dirty="0" smtClean="0">
                          <a:ln>
                            <a:noFill/>
                          </a:ln>
                          <a:solidFill>
                            <a:srgbClr val="000000"/>
                          </a:solidFill>
                          <a:effectLst/>
                          <a:latin typeface="Arial Narrow" pitchFamily="34" charset="0"/>
                          <a:cs typeface="Arial" charset="0"/>
                        </a:rPr>
                        <a:t>2</a:t>
                      </a:r>
                      <a:r>
                        <a:rPr kumimoji="0" lang="en-US" sz="1800" b="0" i="0" u="none" strike="noStrike" cap="none" normalizeH="0" baseline="0" dirty="0" smtClean="0">
                          <a:ln>
                            <a:noFill/>
                          </a:ln>
                          <a:solidFill>
                            <a:srgbClr val="000000"/>
                          </a:solidFill>
                          <a:effectLst/>
                          <a:latin typeface="Arial Narrow" pitchFamily="34" charset="0"/>
                          <a:cs typeface="Arial" charset="0"/>
                        </a:rPr>
                        <a:t> and 16 critical </a:t>
                      </a:r>
                      <a:r>
                        <a:rPr kumimoji="0" lang="en-US" sz="1800" b="0" i="0" u="none" strike="noStrike" cap="none" normalizeH="0" baseline="0" dirty="0" err="1" smtClean="0">
                          <a:ln>
                            <a:noFill/>
                          </a:ln>
                          <a:solidFill>
                            <a:srgbClr val="000000"/>
                          </a:solidFill>
                          <a:effectLst/>
                          <a:latin typeface="Arial Narrow" pitchFamily="34" charset="0"/>
                          <a:cs typeface="Arial" charset="0"/>
                        </a:rPr>
                        <a:t>litho</a:t>
                      </a:r>
                      <a:r>
                        <a:rPr kumimoji="0" lang="en-US" sz="1800" b="0" i="0" u="none" strike="noStrike" cap="none" normalizeH="0" baseline="0" dirty="0" smtClean="0">
                          <a:ln>
                            <a:noFill/>
                          </a:ln>
                          <a:solidFill>
                            <a:srgbClr val="000000"/>
                          </a:solidFill>
                          <a:effectLst/>
                          <a:latin typeface="Arial Narrow" pitchFamily="34" charset="0"/>
                          <a:cs typeface="Arial" charset="0"/>
                        </a:rPr>
                        <a:t> steps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Narrow" pitchFamily="34" charset="0"/>
                          <a:cs typeface="Arial" charset="0"/>
                        </a:rPr>
                        <a:t>0.9F</a:t>
                      </a:r>
                      <a:r>
                        <a:rPr kumimoji="0" lang="en-US" sz="1800" b="0" i="0" u="none" strike="noStrike" cap="none" normalizeH="0" baseline="30000" dirty="0" smtClean="0">
                          <a:ln>
                            <a:noFill/>
                          </a:ln>
                          <a:solidFill>
                            <a:srgbClr val="000000"/>
                          </a:solidFill>
                          <a:effectLst/>
                          <a:latin typeface="Arial Narrow" pitchFamily="34" charset="0"/>
                          <a:cs typeface="Arial" charset="0"/>
                        </a:rPr>
                        <a:t>2</a:t>
                      </a:r>
                      <a:r>
                        <a:rPr kumimoji="0" lang="en-US" sz="1800" b="0" i="0" u="none" strike="noStrike" cap="none" normalizeH="0" baseline="0" dirty="0" smtClean="0">
                          <a:ln>
                            <a:noFill/>
                          </a:ln>
                          <a:solidFill>
                            <a:srgbClr val="000000"/>
                          </a:solidFill>
                          <a:effectLst/>
                          <a:latin typeface="Arial Narrow" pitchFamily="34" charset="0"/>
                          <a:cs typeface="Arial" charset="0"/>
                        </a:rPr>
                        <a:t> and</a:t>
                      </a:r>
                      <a:r>
                        <a:rPr kumimoji="0" lang="en-US" sz="1800" b="1" i="0" u="none" strike="noStrike" cap="none" normalizeH="0" baseline="0" dirty="0" smtClean="0">
                          <a:ln>
                            <a:noFill/>
                          </a:ln>
                          <a:solidFill>
                            <a:srgbClr val="000000"/>
                          </a:solidFill>
                          <a:effectLst/>
                          <a:latin typeface="Arial Narrow" pitchFamily="34" charset="0"/>
                          <a:cs typeface="Arial" charset="0"/>
                        </a:rPr>
                        <a:t> 5 </a:t>
                      </a:r>
                      <a:r>
                        <a:rPr kumimoji="0" lang="en-US" sz="1800" b="0" i="0" u="none" strike="noStrike" cap="none" normalizeH="0" baseline="0" dirty="0" smtClean="0">
                          <a:ln>
                            <a:noFill/>
                          </a:ln>
                          <a:solidFill>
                            <a:srgbClr val="000000"/>
                          </a:solidFill>
                          <a:effectLst/>
                          <a:latin typeface="Arial Narrow" pitchFamily="34" charset="0"/>
                          <a:cs typeface="Arial" charset="0"/>
                        </a:rPr>
                        <a:t>critical </a:t>
                      </a:r>
                      <a:r>
                        <a:rPr kumimoji="0" lang="en-US" sz="1800" b="0" i="0" u="none" strike="noStrike" cap="none" normalizeH="0" baseline="0" dirty="0" err="1" smtClean="0">
                          <a:ln>
                            <a:noFill/>
                          </a:ln>
                          <a:solidFill>
                            <a:srgbClr val="000000"/>
                          </a:solidFill>
                          <a:effectLst/>
                          <a:latin typeface="Arial Narrow" pitchFamily="34" charset="0"/>
                          <a:cs typeface="Arial" charset="0"/>
                        </a:rPr>
                        <a:t>litho</a:t>
                      </a:r>
                      <a:r>
                        <a:rPr kumimoji="0" lang="en-US" sz="1800" b="0" i="0" u="none" strike="noStrike" cap="none" normalizeH="0" baseline="0" dirty="0" smtClean="0">
                          <a:ln>
                            <a:noFill/>
                          </a:ln>
                          <a:solidFill>
                            <a:srgbClr val="000000"/>
                          </a:solidFill>
                          <a:effectLst/>
                          <a:latin typeface="Arial Narrow" pitchFamily="34" charset="0"/>
                          <a:cs typeface="Arial" charset="0"/>
                        </a:rPr>
                        <a:t> steps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
        <p:nvSpPr>
          <p:cNvPr id="76840" name="TextBox 5"/>
          <p:cNvSpPr txBox="1">
            <a:spLocks noChangeArrowheads="1"/>
          </p:cNvSpPr>
          <p:nvPr/>
        </p:nvSpPr>
        <p:spPr bwMode="auto">
          <a:xfrm>
            <a:off x="228600" y="5252538"/>
            <a:ext cx="8610600" cy="1015663"/>
          </a:xfrm>
          <a:prstGeom prst="rect">
            <a:avLst/>
          </a:prstGeom>
          <a:noFill/>
          <a:ln w="9525">
            <a:noFill/>
            <a:miter lim="800000"/>
            <a:headEnd/>
            <a:tailEnd/>
          </a:ln>
        </p:spPr>
        <p:txBody>
          <a:bodyPr>
            <a:spAutoFit/>
          </a:bodyPr>
          <a:lstStyle/>
          <a:p>
            <a:pPr>
              <a:lnSpc>
                <a:spcPct val="150000"/>
              </a:lnSpc>
              <a:buFont typeface="Wingdings" pitchFamily="2" charset="2"/>
              <a:buChar char="Ø"/>
            </a:pPr>
            <a:r>
              <a:rPr lang="en-US" sz="2000" i="0" dirty="0">
                <a:latin typeface="Arial Narrow" pitchFamily="34" charset="0"/>
              </a:rPr>
              <a:t> </a:t>
            </a:r>
            <a:r>
              <a:rPr lang="en-US" sz="2000" i="0" dirty="0">
                <a:latin typeface="+mj-lt"/>
              </a:rPr>
              <a:t>MonolithIC RRAM reduces cell size keeping number of litho steps low. </a:t>
            </a:r>
          </a:p>
          <a:p>
            <a:pPr>
              <a:lnSpc>
                <a:spcPct val="150000"/>
              </a:lnSpc>
              <a:buFont typeface="Wingdings" pitchFamily="2" charset="2"/>
              <a:buChar char="Ø"/>
            </a:pPr>
            <a:r>
              <a:rPr lang="en-US" sz="2000" i="0" dirty="0">
                <a:latin typeface="+mj-lt"/>
              </a:rPr>
              <a:t> Possible in poly Si also</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a:xfrm>
            <a:off x="333375" y="333375"/>
            <a:ext cx="9086850" cy="1143000"/>
          </a:xfrm>
        </p:spPr>
        <p:txBody>
          <a:bodyPr/>
          <a:lstStyle/>
          <a:p>
            <a:pPr algn="l"/>
            <a:r>
              <a:rPr lang="en-US" sz="2800" b="1" i="1" dirty="0" smtClean="0"/>
              <a:t>Comparison of poly diode selected R-RAM and MonolithIC R-RAM</a:t>
            </a:r>
          </a:p>
        </p:txBody>
      </p:sp>
      <p:graphicFrame>
        <p:nvGraphicFramePr>
          <p:cNvPr id="4" name="Table 3"/>
          <p:cNvGraphicFramePr>
            <a:graphicFrameLocks noGrp="1"/>
          </p:cNvGraphicFramePr>
          <p:nvPr>
            <p:extLst>
              <p:ext uri="{D42A27DB-BD31-4B8C-83A1-F6EECF244321}">
                <p14:modId xmlns:p14="http://schemas.microsoft.com/office/powerpoint/2010/main" val="636885007"/>
              </p:ext>
            </p:extLst>
          </p:nvPr>
        </p:nvGraphicFramePr>
        <p:xfrm>
          <a:off x="304800" y="1905000"/>
          <a:ext cx="8305800" cy="3284856"/>
        </p:xfrm>
        <a:graphic>
          <a:graphicData uri="http://schemas.openxmlformats.org/drawingml/2006/table">
            <a:tbl>
              <a:tblPr/>
              <a:tblGrid>
                <a:gridCol w="2209800"/>
                <a:gridCol w="2895600"/>
                <a:gridCol w="3200400"/>
              </a:tblGrid>
              <a:tr h="595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FFFF"/>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Narrow" pitchFamily="34" charset="0"/>
                          <a:cs typeface="Arial" charset="0"/>
                        </a:rPr>
                        <a:t>Poly Diode Selected RRAM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Narrow" pitchFamily="34" charset="0"/>
                          <a:cs typeface="Arial" charset="0"/>
                        </a:rPr>
                        <a:t>MonolithIC 3D R-RAM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cs typeface="Arial" charset="0"/>
                        </a:rPr>
                        <a:t>Effective density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cs typeface="Arial" charset="0"/>
                        </a:rPr>
                        <a:t>0.5F</a:t>
                      </a:r>
                      <a:r>
                        <a:rPr kumimoji="0" lang="en-US" sz="1800" b="0" i="0" u="none" strike="noStrike" cap="none" normalizeH="0" baseline="30000" smtClean="0">
                          <a:ln>
                            <a:noFill/>
                          </a:ln>
                          <a:solidFill>
                            <a:srgbClr val="000000"/>
                          </a:solidFill>
                          <a:effectLst/>
                          <a:latin typeface="Arial Narrow" pitchFamily="34" charset="0"/>
                          <a:cs typeface="Arial" charset="0"/>
                        </a:rPr>
                        <a:t>2</a:t>
                      </a:r>
                      <a:r>
                        <a:rPr kumimoji="0" lang="en-US" sz="1800" b="0" i="0" u="none" strike="noStrike" cap="none" normalizeH="0" baseline="0" smtClean="0">
                          <a:ln>
                            <a:noFill/>
                          </a:ln>
                          <a:solidFill>
                            <a:srgbClr val="000000"/>
                          </a:solidFill>
                          <a:effectLst/>
                          <a:latin typeface="Arial Narrow" pitchFamily="34" charset="0"/>
                          <a:cs typeface="Arial" charset="0"/>
                        </a:rPr>
                        <a:t> and 16 litho steps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cs typeface="Arial" charset="0"/>
                        </a:rPr>
                        <a:t>0.9F</a:t>
                      </a:r>
                      <a:r>
                        <a:rPr kumimoji="0" lang="en-US" sz="1800" b="0" i="0" u="none" strike="noStrike" cap="none" normalizeH="0" baseline="30000" smtClean="0">
                          <a:ln>
                            <a:noFill/>
                          </a:ln>
                          <a:solidFill>
                            <a:srgbClr val="000000"/>
                          </a:solidFill>
                          <a:effectLst/>
                          <a:latin typeface="Arial Narrow" pitchFamily="34" charset="0"/>
                          <a:cs typeface="Arial" charset="0"/>
                        </a:rPr>
                        <a:t>2</a:t>
                      </a:r>
                      <a:r>
                        <a:rPr kumimoji="0" lang="en-US" sz="1800" b="0" i="0" u="none" strike="noStrike" cap="none" normalizeH="0" baseline="0" smtClean="0">
                          <a:ln>
                            <a:noFill/>
                          </a:ln>
                          <a:solidFill>
                            <a:srgbClr val="000000"/>
                          </a:solidFill>
                          <a:effectLst/>
                          <a:latin typeface="Arial Narrow" pitchFamily="34" charset="0"/>
                          <a:cs typeface="Arial" charset="0"/>
                        </a:rPr>
                        <a:t> and 5 litho steps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601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cs typeface="Arial" charset="0"/>
                        </a:rPr>
                        <a:t>Selector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Narrow" pitchFamily="34" charset="0"/>
                          <a:cs typeface="Arial" charset="0"/>
                        </a:rPr>
                        <a:t>Two-terminal poly device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cs typeface="Arial" charset="0"/>
                        </a:rPr>
                        <a:t>Three-terminal single crystal device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cs typeface="Arial" charset="0"/>
                        </a:rPr>
                        <a:t>Leakage in array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cs typeface="Arial" charset="0"/>
                        </a:rPr>
                        <a:t>High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cs typeface="Arial" charset="0"/>
                        </a:rPr>
                        <a:t>Negligible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601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cs typeface="Arial" charset="0"/>
                        </a:rPr>
                        <a:t>Bipolar operation possible?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cs typeface="Arial" charset="0"/>
                        </a:rPr>
                        <a:t>No, pin diode is unidirectional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cs typeface="Arial" charset="0"/>
                        </a:rPr>
                        <a:t>Yes, transistor selector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cs typeface="Arial" charset="0"/>
                        </a:rPr>
                        <a:t>Forward current drive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cs typeface="Arial" charset="0"/>
                        </a:rPr>
                        <a:t>Low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Narrow" pitchFamily="34" charset="0"/>
                          <a:cs typeface="Arial" charset="0"/>
                        </a:rPr>
                        <a:t>High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0525" y="4381500"/>
            <a:ext cx="8353425" cy="1485900"/>
          </a:xfrm>
          <a:prstGeom prst="rect">
            <a:avLst/>
          </a:prstGeom>
          <a:solidFill>
            <a:srgbClr val="DAE0B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400" b="1" dirty="0">
                <a:solidFill>
                  <a:schemeClr val="tx1"/>
                </a:solidFill>
              </a:rPr>
              <a:t>A high-density NVM with excellent bandwidth, low power consumption, high-endurance and fast random access times</a:t>
            </a:r>
            <a:r>
              <a:rPr lang="en-US" sz="2400" b="1" dirty="0" smtClean="0">
                <a:solidFill>
                  <a:schemeClr val="tx1"/>
                </a:solidFill>
              </a:rPr>
              <a:t>!</a:t>
            </a:r>
            <a:endParaRPr lang="en-US" sz="2400" b="1" dirty="0">
              <a:solidFill>
                <a:schemeClr val="tx1"/>
              </a:solidFill>
            </a:endParaRPr>
          </a:p>
        </p:txBody>
      </p:sp>
      <p:sp>
        <p:nvSpPr>
          <p:cNvPr id="78851" name="Title 1"/>
          <p:cNvSpPr>
            <a:spLocks noGrp="1"/>
          </p:cNvSpPr>
          <p:nvPr>
            <p:ph type="title" idx="4294967295"/>
          </p:nvPr>
        </p:nvSpPr>
        <p:spPr>
          <a:xfrm>
            <a:off x="485775" y="76200"/>
            <a:ext cx="8201025" cy="1400175"/>
          </a:xfrm>
        </p:spPr>
        <p:txBody>
          <a:bodyPr/>
          <a:lstStyle/>
          <a:p>
            <a:pPr algn="l"/>
            <a:r>
              <a:rPr lang="en-US" sz="2800" b="1" i="1" dirty="0" smtClean="0"/>
              <a:t>Array Specs</a:t>
            </a:r>
          </a:p>
        </p:txBody>
      </p:sp>
      <p:sp>
        <p:nvSpPr>
          <p:cNvPr id="78852" name="Content Placeholder 2"/>
          <p:cNvSpPr>
            <a:spLocks noGrp="1"/>
          </p:cNvSpPr>
          <p:nvPr>
            <p:ph idx="4294967295"/>
          </p:nvPr>
        </p:nvSpPr>
        <p:spPr>
          <a:xfrm>
            <a:off x="419100" y="1733550"/>
            <a:ext cx="8162925" cy="2647950"/>
          </a:xfrm>
        </p:spPr>
        <p:txBody>
          <a:bodyPr/>
          <a:lstStyle/>
          <a:p>
            <a:pPr>
              <a:spcBef>
                <a:spcPct val="0"/>
              </a:spcBef>
            </a:pPr>
            <a:r>
              <a:rPr lang="en-US" dirty="0" smtClean="0">
                <a:solidFill>
                  <a:schemeClr val="tx1"/>
                </a:solidFill>
                <a:latin typeface="+mj-lt"/>
              </a:rPr>
              <a:t>Cell size = 9F x 2F/ (10 layers) x (2 bits per cell) ~  </a:t>
            </a:r>
            <a:r>
              <a:rPr lang="en-US" dirty="0" smtClean="0">
                <a:solidFill>
                  <a:schemeClr val="tx1"/>
                </a:solidFill>
                <a:latin typeface="+mj-lt"/>
              </a:rPr>
              <a:t>0.9F</a:t>
            </a:r>
            <a:r>
              <a:rPr lang="en-US" baseline="30000" dirty="0" smtClean="0">
                <a:solidFill>
                  <a:schemeClr val="tx1"/>
                </a:solidFill>
                <a:latin typeface="+mj-lt"/>
              </a:rPr>
              <a:t>2</a:t>
            </a:r>
            <a:endParaRPr lang="en-US" dirty="0" smtClean="0">
              <a:solidFill>
                <a:schemeClr val="tx1"/>
              </a:solidFill>
              <a:latin typeface="+mj-lt"/>
            </a:endParaRPr>
          </a:p>
          <a:p>
            <a:pPr>
              <a:spcBef>
                <a:spcPct val="0"/>
              </a:spcBef>
            </a:pPr>
            <a:r>
              <a:rPr lang="en-US" dirty="0" smtClean="0">
                <a:solidFill>
                  <a:schemeClr val="tx1"/>
                </a:solidFill>
                <a:latin typeface="+mj-lt"/>
              </a:rPr>
              <a:t>Access time &lt; 5ns for memory element, random access possible</a:t>
            </a:r>
          </a:p>
          <a:p>
            <a:pPr>
              <a:spcBef>
                <a:spcPct val="0"/>
              </a:spcBef>
            </a:pPr>
            <a:r>
              <a:rPr lang="en-US" b="1" dirty="0" smtClean="0">
                <a:solidFill>
                  <a:schemeClr val="tx1"/>
                </a:solidFill>
                <a:latin typeface="+mj-lt"/>
              </a:rPr>
              <a:t>Endurance &gt; 1M cycles</a:t>
            </a:r>
          </a:p>
          <a:p>
            <a:pPr>
              <a:spcBef>
                <a:spcPct val="0"/>
              </a:spcBef>
            </a:pPr>
            <a:r>
              <a:rPr lang="en-US" dirty="0" smtClean="0">
                <a:solidFill>
                  <a:schemeClr val="tx1"/>
                </a:solidFill>
                <a:latin typeface="+mj-lt"/>
              </a:rPr>
              <a:t>Leakage of unselected cells negligible </a:t>
            </a:r>
            <a:r>
              <a:rPr lang="en-US" dirty="0" smtClean="0">
                <a:solidFill>
                  <a:schemeClr val="tx1"/>
                </a:solidFill>
                <a:latin typeface="+mj-lt"/>
                <a:sym typeface="Wingdings" pitchFamily="2" charset="2"/>
              </a:rPr>
              <a:t> </a:t>
            </a:r>
            <a:r>
              <a:rPr lang="en-US" b="1" dirty="0" smtClean="0">
                <a:solidFill>
                  <a:schemeClr val="tx1"/>
                </a:solidFill>
                <a:latin typeface="+mj-lt"/>
                <a:sym typeface="Wingdings" pitchFamily="2" charset="2"/>
              </a:rPr>
              <a:t>bandwidth </a:t>
            </a:r>
            <a:r>
              <a:rPr lang="en-US" dirty="0" smtClean="0">
                <a:solidFill>
                  <a:schemeClr val="tx1"/>
                </a:solidFill>
                <a:latin typeface="+mj-lt"/>
                <a:sym typeface="Wingdings" pitchFamily="2" charset="2"/>
              </a:rPr>
              <a:t>and power consumption numbers could  be much better than NAND flash memory</a:t>
            </a:r>
            <a:r>
              <a:rPr lang="en-US" dirty="0" smtClean="0">
                <a:solidFill>
                  <a:schemeClr val="tx1"/>
                </a:solidFill>
                <a:latin typeface="+mj-lt"/>
              </a:rPr>
              <a:t> </a:t>
            </a:r>
          </a:p>
          <a:p>
            <a:pPr>
              <a:spcBef>
                <a:spcPct val="0"/>
              </a:spcBef>
              <a:buFont typeface="Arial" charset="0"/>
              <a:buNone/>
            </a:pPr>
            <a:endParaRPr lang="en-US" dirty="0">
              <a:latin typeface="Arial Narrow"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428625" y="342900"/>
            <a:ext cx="8229600" cy="1143000"/>
          </a:xfrm>
        </p:spPr>
        <p:txBody>
          <a:bodyPr/>
          <a:lstStyle/>
          <a:p>
            <a:pPr algn="l"/>
            <a:r>
              <a:rPr lang="en-US" sz="3200" b="1" i="1" dirty="0" smtClean="0"/>
              <a:t>Ion-cut vs. other types of stacked Si</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010382400"/>
              </p:ext>
            </p:extLst>
          </p:nvPr>
        </p:nvGraphicFramePr>
        <p:xfrm>
          <a:off x="304800" y="1676400"/>
          <a:ext cx="8458200" cy="4198620"/>
        </p:xfrm>
        <a:graphic>
          <a:graphicData uri="http://schemas.openxmlformats.org/drawingml/2006/table">
            <a:tbl>
              <a:tblPr/>
              <a:tblGrid>
                <a:gridCol w="2293938"/>
                <a:gridCol w="1433512"/>
                <a:gridCol w="2365375"/>
                <a:gridCol w="23653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FFFF"/>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Narrow" pitchFamily="34" charset="0"/>
                          <a:cs typeface="Arial" charset="0"/>
                        </a:rPr>
                        <a:t>Poly Si with RTA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Narrow" pitchFamily="34" charset="0"/>
                          <a:cs typeface="Arial" charset="0"/>
                        </a:rPr>
                        <a:t>Selective epi 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Narrow" pitchFamily="34" charset="0"/>
                          <a:cs typeface="Arial" charset="0"/>
                        </a:rPr>
                        <a:t>Ion-cut 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1533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cs typeface="Arial" charset="0"/>
                        </a:rPr>
                        <a:t>Defect density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Narrow"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Narrow"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Narrow"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Narrow"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cs typeface="Arial" charset="0"/>
                        </a:rPr>
                        <a:t>High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cs typeface="Arial" charset="0"/>
                        </a:rPr>
                        <a:t>Low, but cracks exist.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charset="0"/>
                        </a:rPr>
                        <a:t>Perfect single crystal 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cs typeface="Arial" charset="0"/>
                        </a:rPr>
                        <a:t>Mobility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cs typeface="Arial" charset="0"/>
                        </a:rPr>
                        <a:t>100cm</a:t>
                      </a:r>
                      <a:r>
                        <a:rPr kumimoji="0" lang="en-US" sz="1600" b="0" i="0" u="none" strike="noStrike" cap="none" normalizeH="0" baseline="30000" smtClean="0">
                          <a:ln>
                            <a:noFill/>
                          </a:ln>
                          <a:solidFill>
                            <a:srgbClr val="000000"/>
                          </a:solidFill>
                          <a:effectLst/>
                          <a:latin typeface="Arial Narrow" pitchFamily="34" charset="0"/>
                          <a:cs typeface="Arial" charset="0"/>
                        </a:rPr>
                        <a:t>2</a:t>
                      </a:r>
                      <a:r>
                        <a:rPr kumimoji="0" lang="en-US" sz="1600" b="0" i="0" u="none" strike="noStrike" cap="none" normalizeH="0" baseline="0" smtClean="0">
                          <a:ln>
                            <a:noFill/>
                          </a:ln>
                          <a:solidFill>
                            <a:srgbClr val="000000"/>
                          </a:solidFill>
                          <a:effectLst/>
                          <a:latin typeface="Arial Narrow" pitchFamily="34" charset="0"/>
                          <a:cs typeface="Arial" charset="0"/>
                        </a:rPr>
                        <a:t>/Vs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charset="0"/>
                        </a:rPr>
                        <a:t>650cm</a:t>
                      </a:r>
                      <a:r>
                        <a:rPr kumimoji="0" lang="en-US" sz="1600" b="1" i="0" u="none" strike="noStrike" cap="none" normalizeH="0" baseline="30000" dirty="0" smtClean="0">
                          <a:ln>
                            <a:noFill/>
                          </a:ln>
                          <a:solidFill>
                            <a:srgbClr val="000000"/>
                          </a:solidFill>
                          <a:effectLst/>
                          <a:latin typeface="Arial Narrow" pitchFamily="34" charset="0"/>
                          <a:cs typeface="Arial" charset="0"/>
                        </a:rPr>
                        <a:t>2</a:t>
                      </a:r>
                      <a:r>
                        <a:rPr kumimoji="0" lang="en-US" sz="1600" b="1" i="0" u="none" strike="noStrike" cap="none" normalizeH="0" baseline="0" dirty="0" smtClean="0">
                          <a:ln>
                            <a:noFill/>
                          </a:ln>
                          <a:solidFill>
                            <a:srgbClr val="000000"/>
                          </a:solidFill>
                          <a:effectLst/>
                          <a:latin typeface="Arial Narrow" pitchFamily="34" charset="0"/>
                          <a:cs typeface="Arial" charset="0"/>
                        </a:rPr>
                        <a:t>/</a:t>
                      </a:r>
                      <a:r>
                        <a:rPr kumimoji="0" lang="en-US" sz="1600" b="1" i="0" u="none" strike="noStrike" cap="none" normalizeH="0" baseline="0" dirty="0" err="1" smtClean="0">
                          <a:ln>
                            <a:noFill/>
                          </a:ln>
                          <a:solidFill>
                            <a:srgbClr val="000000"/>
                          </a:solidFill>
                          <a:effectLst/>
                          <a:latin typeface="Arial Narrow" pitchFamily="34" charset="0"/>
                          <a:cs typeface="Arial" charset="0"/>
                        </a:rPr>
                        <a:t>Vs</a:t>
                      </a:r>
                      <a:endParaRPr kumimoji="0" lang="en-US" sz="1600" b="1" i="0" u="none" strike="noStrike" cap="none" normalizeH="0" baseline="0" dirty="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cs typeface="Arial" charset="0"/>
                        </a:rPr>
                        <a:t>Variability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cs typeface="Arial" charset="0"/>
                        </a:rPr>
                        <a:t>High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charset="0"/>
                        </a:rPr>
                        <a:t>Low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cs typeface="Arial" charset="0"/>
                        </a:rPr>
                        <a:t>Sub-threshold slope and Leakage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cs typeface="Arial" charset="0"/>
                        </a:rPr>
                        <a:t>High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charset="0"/>
                        </a:rPr>
                        <a:t>Low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cs typeface="Arial" charset="0"/>
                        </a:rPr>
                        <a:t>Temperature stacked bottom layer exposed to typically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cs typeface="Arial" charset="0"/>
                        </a:rPr>
                        <a:t>700-800</a:t>
                      </a:r>
                      <a:r>
                        <a:rPr kumimoji="0" lang="en-US" sz="1600" b="0" i="0" u="none" strike="noStrike" cap="none" normalizeH="0" baseline="30000" smtClean="0">
                          <a:ln>
                            <a:noFill/>
                          </a:ln>
                          <a:solidFill>
                            <a:srgbClr val="000000"/>
                          </a:solidFill>
                          <a:effectLst/>
                          <a:latin typeface="Arial Narrow" pitchFamily="34" charset="0"/>
                          <a:cs typeface="Arial" charset="0"/>
                        </a:rPr>
                        <a:t>o</a:t>
                      </a:r>
                      <a:r>
                        <a:rPr kumimoji="0" lang="en-US" sz="1600" b="0" i="0" u="none" strike="noStrike" cap="none" normalizeH="0" baseline="0" smtClean="0">
                          <a:ln>
                            <a:noFill/>
                          </a:ln>
                          <a:solidFill>
                            <a:srgbClr val="000000"/>
                          </a:solidFill>
                          <a:effectLst/>
                          <a:latin typeface="Arial Narrow" pitchFamily="34" charset="0"/>
                          <a:cs typeface="Arial" charset="0"/>
                        </a:rPr>
                        <a:t>C for crystallization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cs typeface="Arial" charset="0"/>
                        </a:rPr>
                        <a:t>~700</a:t>
                      </a:r>
                      <a:r>
                        <a:rPr kumimoji="0" lang="en-US" sz="1600" b="0" i="0" u="none" strike="noStrike" cap="none" normalizeH="0" baseline="30000" smtClean="0">
                          <a:ln>
                            <a:noFill/>
                          </a:ln>
                          <a:solidFill>
                            <a:srgbClr val="000000"/>
                          </a:solidFill>
                          <a:effectLst/>
                          <a:latin typeface="Arial Narrow" pitchFamily="34" charset="0"/>
                          <a:cs typeface="Arial" charset="0"/>
                        </a:rPr>
                        <a:t>o</a:t>
                      </a:r>
                      <a:r>
                        <a:rPr kumimoji="0" lang="en-US" sz="1600" b="0" i="0" u="none" strike="noStrike" cap="none" normalizeH="0" baseline="0" smtClean="0">
                          <a:ln>
                            <a:noFill/>
                          </a:ln>
                          <a:solidFill>
                            <a:srgbClr val="000000"/>
                          </a:solidFill>
                          <a:effectLst/>
                          <a:latin typeface="Arial Narrow" pitchFamily="34" charset="0"/>
                          <a:cs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charset="0"/>
                        </a:rPr>
                        <a:t>&lt;400</a:t>
                      </a:r>
                      <a:r>
                        <a:rPr kumimoji="0" lang="en-US" sz="1600" b="1" i="0" u="none" strike="noStrike" cap="none" normalizeH="0" baseline="30000" dirty="0" smtClean="0">
                          <a:ln>
                            <a:noFill/>
                          </a:ln>
                          <a:solidFill>
                            <a:srgbClr val="000000"/>
                          </a:solidFill>
                          <a:effectLst/>
                          <a:latin typeface="Arial Narrow" pitchFamily="34" charset="0"/>
                          <a:cs typeface="Arial" charset="0"/>
                        </a:rPr>
                        <a:t>o</a:t>
                      </a:r>
                      <a:r>
                        <a:rPr kumimoji="0" lang="en-US" sz="1600" b="1" i="0" u="none" strike="noStrike" cap="none" normalizeH="0" baseline="0" dirty="0" smtClean="0">
                          <a:ln>
                            <a:noFill/>
                          </a:ln>
                          <a:solidFill>
                            <a:srgbClr val="000000"/>
                          </a:solidFill>
                          <a:effectLst/>
                          <a:latin typeface="Arial Narrow" pitchFamily="34" charset="0"/>
                          <a:cs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cs typeface="Arial" charset="0"/>
                        </a:rPr>
                        <a:t>Cost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cs typeface="Arial" charset="0"/>
                        </a:rPr>
                        <a:t>Low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charset="0"/>
                        </a:rPr>
                        <a:t>See next slide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pic>
        <p:nvPicPr>
          <p:cNvPr id="19500" name="Picture 3"/>
          <p:cNvPicPr>
            <a:picLocks noChangeAspect="1" noChangeArrowheads="1"/>
          </p:cNvPicPr>
          <p:nvPr/>
        </p:nvPicPr>
        <p:blipFill>
          <a:blip r:embed="rId2"/>
          <a:srcRect/>
          <a:stretch>
            <a:fillRect/>
          </a:stretch>
        </p:blipFill>
        <p:spPr bwMode="auto">
          <a:xfrm>
            <a:off x="4038600" y="2666999"/>
            <a:ext cx="2362200" cy="280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idx="4294967295"/>
          </p:nvPr>
        </p:nvSpPr>
        <p:spPr>
          <a:xfrm>
            <a:off x="457200" y="390525"/>
            <a:ext cx="8229600" cy="1143000"/>
          </a:xfrm>
        </p:spPr>
        <p:txBody>
          <a:bodyPr/>
          <a:lstStyle/>
          <a:p>
            <a:pPr algn="l"/>
            <a:r>
              <a:rPr lang="en-US" sz="2800" b="1" i="1" dirty="0" smtClean="0"/>
              <a:t>Summary of MonolithIC R-RAM</a:t>
            </a:r>
          </a:p>
        </p:txBody>
      </p:sp>
      <p:sp>
        <p:nvSpPr>
          <p:cNvPr id="79875" name="Content Placeholder 2"/>
          <p:cNvSpPr>
            <a:spLocks noGrp="1"/>
          </p:cNvSpPr>
          <p:nvPr>
            <p:ph idx="4294967295"/>
          </p:nvPr>
        </p:nvSpPr>
        <p:spPr>
          <a:xfrm>
            <a:off x="209550" y="1674813"/>
            <a:ext cx="8705850" cy="4630984"/>
          </a:xfrm>
        </p:spPr>
        <p:txBody>
          <a:bodyPr/>
          <a:lstStyle/>
          <a:p>
            <a:pPr>
              <a:lnSpc>
                <a:spcPct val="40000"/>
              </a:lnSpc>
              <a:spcBef>
                <a:spcPct val="0"/>
              </a:spcBef>
            </a:pPr>
            <a:endParaRPr lang="en-US" dirty="0" smtClean="0">
              <a:solidFill>
                <a:schemeClr val="tx1"/>
              </a:solidFill>
              <a:latin typeface="+mj-lt"/>
            </a:endParaRPr>
          </a:p>
          <a:p>
            <a:pPr>
              <a:lnSpc>
                <a:spcPct val="40000"/>
              </a:lnSpc>
              <a:spcBef>
                <a:spcPct val="0"/>
              </a:spcBef>
            </a:pPr>
            <a:r>
              <a:rPr lang="en-US" dirty="0" smtClean="0">
                <a:solidFill>
                  <a:schemeClr val="tx1"/>
                </a:solidFill>
                <a:latin typeface="+mj-lt"/>
              </a:rPr>
              <a:t>Novel 3D resistive memory architecture. </a:t>
            </a:r>
          </a:p>
          <a:p>
            <a:pPr marL="0" indent="0">
              <a:lnSpc>
                <a:spcPct val="40000"/>
              </a:lnSpc>
              <a:spcBef>
                <a:spcPct val="0"/>
              </a:spcBef>
              <a:buNone/>
            </a:pPr>
            <a:endParaRPr lang="en-US" dirty="0" smtClean="0">
              <a:solidFill>
                <a:schemeClr val="tx1"/>
              </a:solidFill>
              <a:latin typeface="+mj-lt"/>
            </a:endParaRPr>
          </a:p>
          <a:p>
            <a:pPr>
              <a:spcBef>
                <a:spcPct val="0"/>
              </a:spcBef>
            </a:pPr>
            <a:r>
              <a:rPr lang="en-US" dirty="0" smtClean="0">
                <a:solidFill>
                  <a:schemeClr val="tx1"/>
                </a:solidFill>
                <a:latin typeface="+mj-lt"/>
              </a:rPr>
              <a:t>Single crystal Si or poly Si, applicable to many </a:t>
            </a:r>
            <a:r>
              <a:rPr lang="en-US" dirty="0" smtClean="0">
                <a:solidFill>
                  <a:schemeClr val="tx1"/>
                </a:solidFill>
                <a:latin typeface="+mj-lt"/>
              </a:rPr>
              <a:t>RW materials</a:t>
            </a:r>
            <a:r>
              <a:rPr lang="en-US" dirty="0" smtClean="0">
                <a:solidFill>
                  <a:schemeClr val="tx1"/>
                </a:solidFill>
                <a:latin typeface="+mj-lt"/>
              </a:rPr>
              <a:t>.</a:t>
            </a:r>
          </a:p>
          <a:p>
            <a:pPr>
              <a:lnSpc>
                <a:spcPct val="40000"/>
              </a:lnSpc>
              <a:spcBef>
                <a:spcPct val="0"/>
              </a:spcBef>
            </a:pPr>
            <a:endParaRPr lang="en-US" dirty="0" smtClean="0">
              <a:solidFill>
                <a:schemeClr val="tx1"/>
              </a:solidFill>
              <a:latin typeface="+mj-lt"/>
            </a:endParaRPr>
          </a:p>
          <a:p>
            <a:pPr>
              <a:lnSpc>
                <a:spcPct val="40000"/>
              </a:lnSpc>
              <a:spcBef>
                <a:spcPct val="0"/>
              </a:spcBef>
            </a:pPr>
            <a:endParaRPr lang="en-US" dirty="0" smtClean="0">
              <a:solidFill>
                <a:schemeClr val="tx1"/>
              </a:solidFill>
              <a:latin typeface="+mj-lt"/>
            </a:endParaRPr>
          </a:p>
          <a:p>
            <a:pPr>
              <a:lnSpc>
                <a:spcPct val="40000"/>
              </a:lnSpc>
              <a:spcBef>
                <a:spcPct val="0"/>
              </a:spcBef>
            </a:pPr>
            <a:r>
              <a:rPr lang="en-US" b="1" dirty="0" smtClean="0">
                <a:solidFill>
                  <a:schemeClr val="tx1"/>
                </a:solidFill>
                <a:latin typeface="+mj-lt"/>
              </a:rPr>
              <a:t>Three-terminal select device </a:t>
            </a:r>
            <a:r>
              <a:rPr lang="en-US" dirty="0" smtClean="0">
                <a:solidFill>
                  <a:schemeClr val="tx1"/>
                </a:solidFill>
                <a:latin typeface="+mj-lt"/>
              </a:rPr>
              <a:t>(transistor).</a:t>
            </a:r>
          </a:p>
          <a:p>
            <a:pPr>
              <a:lnSpc>
                <a:spcPct val="40000"/>
              </a:lnSpc>
              <a:spcBef>
                <a:spcPct val="0"/>
              </a:spcBef>
            </a:pPr>
            <a:endParaRPr lang="en-US" dirty="0" smtClean="0">
              <a:solidFill>
                <a:schemeClr val="tx1"/>
              </a:solidFill>
              <a:latin typeface="+mj-lt"/>
            </a:endParaRPr>
          </a:p>
          <a:p>
            <a:pPr>
              <a:spcBef>
                <a:spcPct val="0"/>
              </a:spcBef>
            </a:pPr>
            <a:r>
              <a:rPr lang="en-US" dirty="0" smtClean="0">
                <a:solidFill>
                  <a:schemeClr val="tx1"/>
                </a:solidFill>
                <a:latin typeface="+mj-lt"/>
              </a:rPr>
              <a:t>0.9F</a:t>
            </a:r>
            <a:r>
              <a:rPr lang="en-US" baseline="30000" dirty="0" smtClean="0">
                <a:solidFill>
                  <a:schemeClr val="tx1"/>
                </a:solidFill>
                <a:latin typeface="+mj-lt"/>
              </a:rPr>
              <a:t>2</a:t>
            </a:r>
            <a:r>
              <a:rPr lang="en-US" dirty="0" smtClean="0">
                <a:solidFill>
                  <a:schemeClr val="tx1"/>
                </a:solidFill>
                <a:latin typeface="+mj-lt"/>
              </a:rPr>
              <a:t> cell, but just 5 critical litho steps.  </a:t>
            </a:r>
          </a:p>
          <a:p>
            <a:pPr lvl="1">
              <a:spcBef>
                <a:spcPct val="0"/>
              </a:spcBef>
            </a:pPr>
            <a:r>
              <a:rPr lang="en-US" b="1" dirty="0" smtClean="0">
                <a:solidFill>
                  <a:schemeClr val="tx1"/>
                </a:solidFill>
                <a:latin typeface="+mj-lt"/>
                <a:cs typeface="Arial" charset="0"/>
              </a:rPr>
              <a:t>2x density improvement vs. conventional NAND.</a:t>
            </a:r>
            <a:r>
              <a:rPr lang="en-US" dirty="0" smtClean="0">
                <a:solidFill>
                  <a:schemeClr val="tx1"/>
                </a:solidFill>
                <a:latin typeface="+mj-lt"/>
                <a:cs typeface="Arial" charset="0"/>
              </a:rPr>
              <a:t>      </a:t>
            </a:r>
          </a:p>
          <a:p>
            <a:pPr lvl="1">
              <a:spcBef>
                <a:spcPct val="0"/>
              </a:spcBef>
            </a:pPr>
            <a:r>
              <a:rPr lang="en-US" b="1" dirty="0" smtClean="0">
                <a:solidFill>
                  <a:schemeClr val="tx1"/>
                </a:solidFill>
                <a:latin typeface="+mj-lt"/>
                <a:cs typeface="Arial" charset="0"/>
              </a:rPr>
              <a:t>Low number of litho steps </a:t>
            </a:r>
            <a:r>
              <a:rPr lang="en-US" dirty="0" smtClean="0">
                <a:solidFill>
                  <a:schemeClr val="tx1"/>
                </a:solidFill>
                <a:latin typeface="+mj-lt"/>
                <a:cs typeface="Arial" charset="0"/>
              </a:rPr>
              <a:t>vs. today’s 3D RW memories a key advantage.</a:t>
            </a:r>
          </a:p>
          <a:p>
            <a:pPr>
              <a:spcBef>
                <a:spcPct val="0"/>
              </a:spcBef>
            </a:pPr>
            <a:r>
              <a:rPr lang="en-US" b="1" dirty="0" smtClean="0">
                <a:solidFill>
                  <a:schemeClr val="tx1"/>
                </a:solidFill>
                <a:latin typeface="+mj-lt"/>
              </a:rPr>
              <a:t>1M cycles endurance</a:t>
            </a:r>
            <a:r>
              <a:rPr lang="en-US" dirty="0" smtClean="0">
                <a:solidFill>
                  <a:schemeClr val="tx1"/>
                </a:solidFill>
                <a:latin typeface="+mj-lt"/>
              </a:rPr>
              <a:t>, low latency, </a:t>
            </a:r>
            <a:r>
              <a:rPr lang="en-US" b="1" dirty="0" smtClean="0">
                <a:solidFill>
                  <a:schemeClr val="tx1"/>
                </a:solidFill>
                <a:latin typeface="+mj-lt"/>
              </a:rPr>
              <a:t>high performance due to transistor selector </a:t>
            </a:r>
            <a:r>
              <a:rPr lang="en-US" dirty="0" smtClean="0">
                <a:solidFill>
                  <a:schemeClr val="tx1"/>
                </a:solidFill>
                <a:latin typeface="+mj-lt"/>
              </a:rPr>
              <a:t>and lack of leakage </a:t>
            </a:r>
          </a:p>
          <a:p>
            <a:pPr>
              <a:spcBef>
                <a:spcPct val="0"/>
              </a:spcBef>
              <a:buFont typeface="Wingdings" pitchFamily="2" charset="2"/>
              <a:buNone/>
            </a:pPr>
            <a:r>
              <a:rPr lang="en-US" dirty="0" smtClean="0">
                <a:solidFill>
                  <a:schemeClr val="tx1"/>
                </a:solidFill>
                <a:latin typeface="+mj-lt"/>
                <a:sym typeface="Wingdings" pitchFamily="2" charset="2"/>
              </a:rPr>
              <a:t>            A Storage-Class Memory solution</a:t>
            </a:r>
            <a:endParaRPr lang="en-US" dirty="0" smtClean="0">
              <a:solidFill>
                <a:schemeClr val="tx1"/>
              </a:solidFill>
              <a:latin typeface="+mj-lt"/>
            </a:endParaRPr>
          </a:p>
          <a:p>
            <a:pPr>
              <a:lnSpc>
                <a:spcPct val="50000"/>
              </a:lnSpc>
              <a:spcBef>
                <a:spcPct val="0"/>
              </a:spcBef>
              <a:buFont typeface="Arial" charset="0"/>
              <a:buChar char="•"/>
            </a:pPr>
            <a:endParaRPr lang="en-US" dirty="0" smtClean="0">
              <a:latin typeface="Arial Narrow"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1"/>
          <p:cNvSpPr txBox="1">
            <a:spLocks noGrp="1"/>
          </p:cNvSpPr>
          <p:nvPr/>
        </p:nvSpPr>
        <p:spPr bwMode="auto">
          <a:xfrm>
            <a:off x="3048000" y="6435725"/>
            <a:ext cx="2895600" cy="238125"/>
          </a:xfrm>
          <a:prstGeom prst="rect">
            <a:avLst/>
          </a:prstGeom>
          <a:noFill/>
          <a:ln w="9525">
            <a:noFill/>
            <a:miter lim="800000"/>
            <a:headEnd/>
            <a:tailEnd/>
          </a:ln>
        </p:spPr>
        <p:txBody>
          <a:bodyPr/>
          <a:lstStyle/>
          <a:p>
            <a:pPr algn="ctr"/>
            <a:r>
              <a:rPr lang="en-US" sz="1000" i="0">
                <a:solidFill>
                  <a:srgbClr val="0073AE"/>
                </a:solidFill>
                <a:latin typeface="Arial Narrow" pitchFamily="34" charset="0"/>
              </a:rPr>
              <a:t>MonolithIC 3D Inc. Patents Pending</a:t>
            </a:r>
          </a:p>
        </p:txBody>
      </p:sp>
      <p:sp>
        <p:nvSpPr>
          <p:cNvPr id="3"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fontAlgn="auto">
              <a:spcBef>
                <a:spcPct val="20000"/>
              </a:spcBef>
              <a:spcAft>
                <a:spcPts val="0"/>
              </a:spcAft>
              <a:buFont typeface="Wingdings" pitchFamily="2" charset="2"/>
              <a:buNone/>
              <a:defRPr/>
            </a:pPr>
            <a:fld id="{9C35C891-4B69-41DF-98E6-1BC3F2FC9225}" type="slidenum">
              <a:rPr lang="en-US" sz="1000" i="0">
                <a:latin typeface="+mj-lt"/>
                <a:cs typeface="+mn-cs"/>
              </a:rPr>
              <a:pPr algn="r" fontAlgn="auto">
                <a:spcBef>
                  <a:spcPct val="20000"/>
                </a:spcBef>
                <a:spcAft>
                  <a:spcPts val="0"/>
                </a:spcAft>
                <a:buFont typeface="Wingdings" pitchFamily="2" charset="2"/>
                <a:buNone/>
                <a:defRPr/>
              </a:pPr>
              <a:t>61</a:t>
            </a:fld>
            <a:endParaRPr lang="en-US" sz="1000" i="0">
              <a:latin typeface="+mj-lt"/>
              <a:cs typeface="+mn-cs"/>
            </a:endParaRPr>
          </a:p>
        </p:txBody>
      </p:sp>
      <p:sp>
        <p:nvSpPr>
          <p:cNvPr id="6" name="TextBox 5"/>
          <p:cNvSpPr txBox="1"/>
          <p:nvPr/>
        </p:nvSpPr>
        <p:spPr>
          <a:xfrm>
            <a:off x="631825" y="2878138"/>
            <a:ext cx="8054975" cy="1477962"/>
          </a:xfrm>
          <a:prstGeom prst="rect">
            <a:avLst/>
          </a:prstGeom>
          <a:noFill/>
        </p:spPr>
        <p:txBody>
          <a:bodyPr>
            <a:spAutoFit/>
          </a:bodyPr>
          <a:lstStyle/>
          <a:p>
            <a:pPr algn="ctr" fontAlgn="auto">
              <a:spcBef>
                <a:spcPts val="0"/>
              </a:spcBef>
              <a:spcAft>
                <a:spcPts val="0"/>
              </a:spcAft>
              <a:defRPr/>
            </a:pPr>
            <a:r>
              <a:rPr lang="en-US" sz="3000" i="0" dirty="0">
                <a:latin typeface="+mj-lt"/>
                <a:cs typeface="+mn-cs"/>
              </a:rPr>
              <a:t>©</a:t>
            </a:r>
            <a:r>
              <a:rPr lang="en-US" sz="3000" i="0" dirty="0">
                <a:solidFill>
                  <a:srgbClr val="006699"/>
                </a:solidFill>
                <a:latin typeface="+mj-lt"/>
                <a:cs typeface="+mn-cs"/>
              </a:rPr>
              <a:t> </a:t>
            </a:r>
            <a:r>
              <a:rPr lang="en-US" sz="3000" i="0" dirty="0">
                <a:latin typeface="+mj-lt"/>
                <a:cs typeface="+mn-cs"/>
              </a:rPr>
              <a:t>Copyright </a:t>
            </a:r>
            <a:r>
              <a:rPr lang="en-US" sz="3000" i="0" dirty="0" err="1">
                <a:latin typeface="+mj-lt"/>
                <a:cs typeface="+mn-cs"/>
              </a:rPr>
              <a:t>MonolithIC</a:t>
            </a:r>
            <a:r>
              <a:rPr lang="en-US" sz="3000" i="0" dirty="0">
                <a:latin typeface="+mj-lt"/>
                <a:cs typeface="+mn-cs"/>
              </a:rPr>
              <a:t> 3D Inc. , the Next-Generation 3D-IC Company, 2013 - All Rights Reserved, Patents Pending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a:xfrm>
            <a:off x="400050" y="342900"/>
            <a:ext cx="8229600" cy="1143000"/>
          </a:xfrm>
        </p:spPr>
        <p:txBody>
          <a:bodyPr/>
          <a:lstStyle/>
          <a:p>
            <a:pPr algn="l"/>
            <a:r>
              <a:rPr lang="en-US" sz="2800" b="1" i="1" dirty="0" smtClean="0"/>
              <a:t>Ion-cut is Simple and Not Expensive Process</a:t>
            </a:r>
          </a:p>
        </p:txBody>
      </p:sp>
      <p:sp>
        <p:nvSpPr>
          <p:cNvPr id="20482" name="Content Placeholder 2"/>
          <p:cNvSpPr>
            <a:spLocks noGrp="1"/>
          </p:cNvSpPr>
          <p:nvPr>
            <p:ph idx="4294967295"/>
          </p:nvPr>
        </p:nvSpPr>
        <p:spPr>
          <a:xfrm>
            <a:off x="171450" y="1657350"/>
            <a:ext cx="8848725" cy="4678363"/>
          </a:xfrm>
        </p:spPr>
        <p:txBody>
          <a:bodyPr/>
          <a:lstStyle/>
          <a:p>
            <a:pPr>
              <a:lnSpc>
                <a:spcPct val="150000"/>
              </a:lnSpc>
              <a:spcBef>
                <a:spcPct val="0"/>
              </a:spcBef>
            </a:pPr>
            <a:r>
              <a:rPr lang="en-US" sz="2100" dirty="0" smtClean="0">
                <a:solidFill>
                  <a:schemeClr val="tx1"/>
                </a:solidFill>
                <a:latin typeface="+mj-lt"/>
                <a:sym typeface="Wingdings" pitchFamily="2" charset="2"/>
              </a:rPr>
              <a:t>Industry sources  &lt;$50 cost per wafer (ion cut = implant, bond, anneal). </a:t>
            </a:r>
          </a:p>
          <a:p>
            <a:pPr>
              <a:lnSpc>
                <a:spcPct val="150000"/>
              </a:lnSpc>
              <a:spcBef>
                <a:spcPct val="0"/>
              </a:spcBef>
            </a:pPr>
            <a:r>
              <a:rPr lang="en-US" sz="2100" dirty="0" smtClean="0">
                <a:solidFill>
                  <a:schemeClr val="tx1"/>
                </a:solidFill>
                <a:latin typeface="+mj-lt"/>
                <a:sym typeface="Wingdings" pitchFamily="2" charset="2"/>
              </a:rPr>
              <a:t>Free market scenario  SOITEC basic patent had expired on Sept. 2012</a:t>
            </a:r>
          </a:p>
        </p:txBody>
      </p:sp>
      <p:grpSp>
        <p:nvGrpSpPr>
          <p:cNvPr id="20483" name="Group 7"/>
          <p:cNvGrpSpPr>
            <a:grpSpLocks/>
          </p:cNvGrpSpPr>
          <p:nvPr/>
        </p:nvGrpSpPr>
        <p:grpSpPr bwMode="auto">
          <a:xfrm>
            <a:off x="2428751" y="3571875"/>
            <a:ext cx="5715000" cy="2335213"/>
            <a:chOff x="432" y="1920"/>
            <a:chExt cx="3600" cy="1471"/>
          </a:xfrm>
        </p:grpSpPr>
        <p:pic>
          <p:nvPicPr>
            <p:cNvPr id="20485" name="Picture 2"/>
            <p:cNvPicPr>
              <a:picLocks noChangeAspect="1" noChangeArrowheads="1"/>
            </p:cNvPicPr>
            <p:nvPr/>
          </p:nvPicPr>
          <p:blipFill>
            <a:blip r:embed="rId2"/>
            <a:srcRect/>
            <a:stretch>
              <a:fillRect/>
            </a:stretch>
          </p:blipFill>
          <p:spPr bwMode="auto">
            <a:xfrm>
              <a:off x="432" y="1920"/>
              <a:ext cx="3600" cy="1471"/>
            </a:xfrm>
            <a:prstGeom prst="rect">
              <a:avLst/>
            </a:prstGeom>
            <a:noFill/>
            <a:ln w="9525">
              <a:solidFill>
                <a:schemeClr val="tx1"/>
              </a:solidFill>
              <a:miter lim="800000"/>
              <a:headEnd/>
              <a:tailEnd/>
            </a:ln>
          </p:spPr>
        </p:pic>
        <p:sp>
          <p:nvSpPr>
            <p:cNvPr id="20486" name="TextBox 4"/>
            <p:cNvSpPr txBox="1">
              <a:spLocks noChangeArrowheads="1"/>
            </p:cNvSpPr>
            <p:nvPr/>
          </p:nvSpPr>
          <p:spPr bwMode="auto">
            <a:xfrm>
              <a:off x="2256" y="2304"/>
              <a:ext cx="1728" cy="526"/>
            </a:xfrm>
            <a:prstGeom prst="rect">
              <a:avLst/>
            </a:prstGeom>
            <a:solidFill>
              <a:schemeClr val="bg1"/>
            </a:solidFill>
            <a:ln w="9525">
              <a:solidFill>
                <a:schemeClr val="tx1"/>
              </a:solidFill>
              <a:miter lim="800000"/>
              <a:headEnd/>
              <a:tailEnd/>
            </a:ln>
          </p:spPr>
          <p:txBody>
            <a:bodyPr>
              <a:spAutoFit/>
            </a:bodyPr>
            <a:lstStyle/>
            <a:p>
              <a:r>
                <a:rPr lang="en-US" sz="1600" i="0">
                  <a:latin typeface="Arial Narrow" pitchFamily="34" charset="0"/>
                </a:rPr>
                <a:t>Contents:</a:t>
              </a:r>
            </a:p>
            <a:p>
              <a:r>
                <a:rPr lang="en-US" sz="1600" i="0">
                  <a:latin typeface="Arial Narrow" pitchFamily="34" charset="0"/>
                </a:rPr>
                <a:t>Hydrogen implant</a:t>
              </a:r>
            </a:p>
            <a:p>
              <a:r>
                <a:rPr lang="en-US" sz="1600" i="0">
                  <a:latin typeface="Arial Narrow" pitchFamily="34" charset="0"/>
                </a:rPr>
                <a:t>Cleave with anneal</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409575" y="361950"/>
            <a:ext cx="8229600" cy="1143000"/>
          </a:xfrm>
        </p:spPr>
        <p:txBody>
          <a:bodyPr/>
          <a:lstStyle/>
          <a:p>
            <a:pPr algn="l"/>
            <a:r>
              <a:rPr lang="en-US" sz="2800" b="1" i="1" dirty="0" smtClean="0"/>
              <a:t>3D NAND Using Poly are The Next Generation</a:t>
            </a:r>
          </a:p>
        </p:txBody>
      </p:sp>
      <p:sp>
        <p:nvSpPr>
          <p:cNvPr id="21506" name="Content Placeholder 2"/>
          <p:cNvSpPr>
            <a:spLocks noGrp="1"/>
          </p:cNvSpPr>
          <p:nvPr>
            <p:ph idx="4294967295"/>
          </p:nvPr>
        </p:nvSpPr>
        <p:spPr>
          <a:xfrm>
            <a:off x="438150" y="4395788"/>
            <a:ext cx="2362200" cy="1290637"/>
          </a:xfrm>
        </p:spPr>
        <p:txBody>
          <a:bodyPr/>
          <a:lstStyle/>
          <a:p>
            <a:pPr>
              <a:lnSpc>
                <a:spcPct val="150000"/>
              </a:lnSpc>
              <a:spcBef>
                <a:spcPct val="0"/>
              </a:spcBef>
              <a:buFont typeface="Arial" charset="0"/>
              <a:buNone/>
            </a:pPr>
            <a:r>
              <a:rPr lang="en-US" sz="1600" dirty="0" smtClean="0">
                <a:latin typeface="Arial Narrow" pitchFamily="34" charset="0"/>
              </a:rPr>
              <a:t>       </a:t>
            </a:r>
            <a:r>
              <a:rPr lang="en-US" sz="1400" dirty="0" smtClean="0">
                <a:latin typeface="+mj-lt"/>
              </a:rPr>
              <a:t>Toshiba </a:t>
            </a:r>
            <a:r>
              <a:rPr lang="en-US" sz="1400" dirty="0" err="1" smtClean="0">
                <a:latin typeface="+mj-lt"/>
              </a:rPr>
              <a:t>BiCS</a:t>
            </a:r>
            <a:endParaRPr lang="en-US" sz="1400" dirty="0" smtClean="0">
              <a:latin typeface="+mj-lt"/>
            </a:endParaRPr>
          </a:p>
          <a:p>
            <a:pPr>
              <a:lnSpc>
                <a:spcPct val="150000"/>
              </a:lnSpc>
              <a:spcBef>
                <a:spcPct val="0"/>
              </a:spcBef>
              <a:buFont typeface="Arial" charset="0"/>
              <a:buNone/>
            </a:pPr>
            <a:r>
              <a:rPr lang="en-US" sz="1400" dirty="0" smtClean="0">
                <a:latin typeface="+mj-lt"/>
              </a:rPr>
              <a:t>     Vertical, poly Si</a:t>
            </a:r>
          </a:p>
        </p:txBody>
      </p:sp>
      <p:sp>
        <p:nvSpPr>
          <p:cNvPr id="4" name="Content Placeholder 2"/>
          <p:cNvSpPr txBox="1">
            <a:spLocks/>
          </p:cNvSpPr>
          <p:nvPr/>
        </p:nvSpPr>
        <p:spPr bwMode="auto">
          <a:xfrm>
            <a:off x="3124200" y="4267200"/>
            <a:ext cx="2362200" cy="1249363"/>
          </a:xfrm>
          <a:prstGeom prst="rect">
            <a:avLst/>
          </a:prstGeom>
          <a:noFill/>
          <a:ln w="9525">
            <a:noFill/>
            <a:miter lim="800000"/>
            <a:headEnd/>
            <a:tailEnd/>
          </a:ln>
        </p:spPr>
        <p:txBody>
          <a:bodyPr/>
          <a:lstStyle/>
          <a:p>
            <a:pPr marL="342900" indent="-342900" eaLnBrk="0" hangingPunct="0">
              <a:lnSpc>
                <a:spcPct val="150000"/>
              </a:lnSpc>
              <a:spcBef>
                <a:spcPts val="0"/>
              </a:spcBef>
              <a:buClr>
                <a:srgbClr val="66FF33"/>
              </a:buClr>
              <a:buFont typeface="Arial" pitchFamily="34" charset="0"/>
              <a:buNone/>
              <a:defRPr/>
            </a:pPr>
            <a:r>
              <a:rPr lang="en-US" sz="1600" i="0" kern="0" dirty="0">
                <a:latin typeface="+mj-lt"/>
                <a:cs typeface="+mn-cs"/>
              </a:rPr>
              <a:t>    Samsung VG-NAND</a:t>
            </a:r>
          </a:p>
          <a:p>
            <a:pPr marL="342900" indent="-342900" eaLnBrk="0" hangingPunct="0">
              <a:lnSpc>
                <a:spcPct val="150000"/>
              </a:lnSpc>
              <a:spcBef>
                <a:spcPts val="0"/>
              </a:spcBef>
              <a:buClr>
                <a:srgbClr val="66FF33"/>
              </a:buClr>
              <a:buFont typeface="Arial" pitchFamily="34" charset="0"/>
              <a:buNone/>
              <a:defRPr/>
            </a:pPr>
            <a:r>
              <a:rPr lang="en-US" sz="1600" i="0" kern="0" dirty="0">
                <a:latin typeface="+mj-lt"/>
                <a:cs typeface="+mn-cs"/>
              </a:rPr>
              <a:t>     Horizontal, poly Si</a:t>
            </a:r>
          </a:p>
        </p:txBody>
      </p:sp>
      <p:sp>
        <p:nvSpPr>
          <p:cNvPr id="5" name="Content Placeholder 2"/>
          <p:cNvSpPr txBox="1">
            <a:spLocks/>
          </p:cNvSpPr>
          <p:nvPr/>
        </p:nvSpPr>
        <p:spPr bwMode="auto">
          <a:xfrm>
            <a:off x="6056412" y="4313238"/>
            <a:ext cx="2913413" cy="900030"/>
          </a:xfrm>
          <a:prstGeom prst="rect">
            <a:avLst/>
          </a:prstGeom>
          <a:noFill/>
          <a:ln w="9525">
            <a:noFill/>
            <a:miter lim="800000"/>
            <a:headEnd/>
            <a:tailEnd/>
          </a:ln>
        </p:spPr>
        <p:txBody>
          <a:bodyPr/>
          <a:lstStyle/>
          <a:p>
            <a:pPr marL="342900" indent="-342900" eaLnBrk="0" hangingPunct="0">
              <a:lnSpc>
                <a:spcPct val="150000"/>
              </a:lnSpc>
              <a:spcBef>
                <a:spcPts val="0"/>
              </a:spcBef>
              <a:buClr>
                <a:srgbClr val="66FF33"/>
              </a:buClr>
              <a:buFont typeface="Arial" pitchFamily="34" charset="0"/>
              <a:buNone/>
              <a:defRPr/>
            </a:pPr>
            <a:r>
              <a:rPr lang="en-US" sz="1600" i="0" kern="0" dirty="0" err="1">
                <a:latin typeface="+mj-lt"/>
                <a:cs typeface="+mn-cs"/>
              </a:rPr>
              <a:t>Macronix</a:t>
            </a:r>
            <a:r>
              <a:rPr lang="en-US" sz="1600" i="0" kern="0" dirty="0">
                <a:latin typeface="+mj-lt"/>
                <a:cs typeface="+mn-cs"/>
              </a:rPr>
              <a:t> junction-free-NAND</a:t>
            </a:r>
          </a:p>
          <a:p>
            <a:pPr marL="342900" indent="-342900" eaLnBrk="0" hangingPunct="0">
              <a:lnSpc>
                <a:spcPct val="150000"/>
              </a:lnSpc>
              <a:spcBef>
                <a:spcPts val="0"/>
              </a:spcBef>
              <a:buClr>
                <a:srgbClr val="66FF33"/>
              </a:buClr>
              <a:buFont typeface="Arial" pitchFamily="34" charset="0"/>
              <a:buNone/>
              <a:defRPr/>
            </a:pPr>
            <a:r>
              <a:rPr lang="en-US" sz="1600" i="0" kern="0" dirty="0">
                <a:latin typeface="+mj-lt"/>
                <a:cs typeface="+mn-cs"/>
              </a:rPr>
              <a:t>     Horizontal, poly Si</a:t>
            </a:r>
          </a:p>
        </p:txBody>
      </p:sp>
      <p:sp>
        <p:nvSpPr>
          <p:cNvPr id="21509" name="TextBox 5"/>
          <p:cNvSpPr txBox="1">
            <a:spLocks noChangeArrowheads="1"/>
          </p:cNvSpPr>
          <p:nvPr/>
        </p:nvSpPr>
        <p:spPr bwMode="auto">
          <a:xfrm>
            <a:off x="457200" y="5334000"/>
            <a:ext cx="8382000" cy="646113"/>
          </a:xfrm>
          <a:prstGeom prst="rect">
            <a:avLst/>
          </a:prstGeom>
          <a:noFill/>
          <a:ln w="9525">
            <a:solidFill>
              <a:schemeClr val="tx1"/>
            </a:solidFill>
            <a:miter lim="800000"/>
            <a:headEnd/>
            <a:tailEnd/>
          </a:ln>
        </p:spPr>
        <p:txBody>
          <a:bodyPr>
            <a:spAutoFit/>
          </a:bodyPr>
          <a:lstStyle/>
          <a:p>
            <a:r>
              <a:rPr lang="en-US" sz="1800" i="0" dirty="0">
                <a:latin typeface="+mj-lt"/>
              </a:rPr>
              <a:t>Poly Si </a:t>
            </a:r>
            <a:r>
              <a:rPr lang="en-US" sz="1800" i="0" dirty="0">
                <a:latin typeface="+mj-lt"/>
                <a:sym typeface="Wingdings" pitchFamily="2" charset="2"/>
              </a:rPr>
              <a:t> low mobility, high variation, large S-factor  this, coupled with charge-trap nature makes MLC 3D NAND very difficult!!!</a:t>
            </a:r>
            <a:endParaRPr lang="en-US" sz="1800" i="0" dirty="0">
              <a:latin typeface="+mj-lt"/>
            </a:endParaRPr>
          </a:p>
        </p:txBody>
      </p:sp>
      <p:pic>
        <p:nvPicPr>
          <p:cNvPr id="21510" name="Picture 2"/>
          <p:cNvPicPr>
            <a:picLocks noChangeAspect="1" noChangeArrowheads="1"/>
          </p:cNvPicPr>
          <p:nvPr/>
        </p:nvPicPr>
        <p:blipFill>
          <a:blip r:embed="rId2"/>
          <a:srcRect/>
          <a:stretch>
            <a:fillRect/>
          </a:stretch>
        </p:blipFill>
        <p:spPr bwMode="auto">
          <a:xfrm>
            <a:off x="381000" y="1905000"/>
            <a:ext cx="2057400" cy="2311400"/>
          </a:xfrm>
          <a:prstGeom prst="rect">
            <a:avLst/>
          </a:prstGeom>
          <a:noFill/>
          <a:ln w="9525">
            <a:noFill/>
            <a:miter lim="800000"/>
            <a:headEnd/>
            <a:tailEnd/>
          </a:ln>
        </p:spPr>
      </p:pic>
      <p:pic>
        <p:nvPicPr>
          <p:cNvPr id="21511" name="Picture 3"/>
          <p:cNvPicPr>
            <a:picLocks noChangeAspect="1" noChangeArrowheads="1"/>
          </p:cNvPicPr>
          <p:nvPr/>
        </p:nvPicPr>
        <p:blipFill>
          <a:blip r:embed="rId3"/>
          <a:srcRect/>
          <a:stretch>
            <a:fillRect/>
          </a:stretch>
        </p:blipFill>
        <p:spPr bwMode="auto">
          <a:xfrm>
            <a:off x="5715000" y="1833563"/>
            <a:ext cx="3114675" cy="2281237"/>
          </a:xfrm>
          <a:prstGeom prst="rect">
            <a:avLst/>
          </a:prstGeom>
          <a:noFill/>
          <a:ln w="9525">
            <a:noFill/>
            <a:miter lim="800000"/>
            <a:headEnd/>
            <a:tailEnd/>
          </a:ln>
        </p:spPr>
      </p:pic>
      <p:pic>
        <p:nvPicPr>
          <p:cNvPr id="21512" name="Picture 4"/>
          <p:cNvPicPr>
            <a:picLocks noChangeAspect="1" noChangeArrowheads="1"/>
          </p:cNvPicPr>
          <p:nvPr/>
        </p:nvPicPr>
        <p:blipFill>
          <a:blip r:embed="rId4"/>
          <a:srcRect/>
          <a:stretch>
            <a:fillRect/>
          </a:stretch>
        </p:blipFill>
        <p:spPr bwMode="auto">
          <a:xfrm>
            <a:off x="2667000" y="1752600"/>
            <a:ext cx="3124200" cy="2490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idx="4294967295"/>
          </p:nvPr>
        </p:nvSpPr>
        <p:spPr/>
        <p:txBody>
          <a:bodyPr/>
          <a:lstStyle/>
          <a:p>
            <a:pPr algn="l"/>
            <a:r>
              <a:rPr lang="en-US" sz="3600" b="1" i="1" dirty="0" smtClean="0"/>
              <a:t>ITRS 2012 – NAND Flash Adapting Monolithic 3D</a:t>
            </a:r>
          </a:p>
        </p:txBody>
      </p:sp>
      <p:pic>
        <p:nvPicPr>
          <p:cNvPr id="33795" name="Picture 7" descr="3D NAND s ITRS"/>
          <p:cNvPicPr>
            <a:picLocks noGrp="1" noChangeAspect="1" noChangeArrowheads="1"/>
          </p:cNvPicPr>
          <p:nvPr>
            <p:ph idx="4294967295"/>
          </p:nvPr>
        </p:nvPicPr>
        <p:blipFill>
          <a:blip r:embed="rId2"/>
          <a:srcRect/>
          <a:stretch>
            <a:fillRect/>
          </a:stretch>
        </p:blipFill>
        <p:spPr>
          <a:xfrm>
            <a:off x="0" y="1603169"/>
            <a:ext cx="9144000" cy="4607625"/>
          </a:xfr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
      </a:majorFont>
      <a:minorFont>
        <a:latin typeface="Helvetic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3123</TotalTime>
  <Words>2707</Words>
  <Application>Microsoft Office PowerPoint</Application>
  <PresentationFormat>On-screen Show (4:3)</PresentationFormat>
  <Paragraphs>669</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Default Design</vt:lpstr>
      <vt:lpstr>The Monolithic 3D-IC</vt:lpstr>
      <vt:lpstr>Monolithic 3D Provides an Attractive Path to…</vt:lpstr>
      <vt:lpstr>Layer Transfer Technology  (or “Ion-Cut” / “Smart-Cut”) The Technology Behind SOI </vt:lpstr>
      <vt:lpstr>Monolithic 3D NAND Flash </vt:lpstr>
      <vt:lpstr>Preview</vt:lpstr>
      <vt:lpstr>Ion-cut vs. other types of stacked Si</vt:lpstr>
      <vt:lpstr>Ion-cut is Simple and Not Expensive Process</vt:lpstr>
      <vt:lpstr>3D NAND Using Poly are The Next Generation</vt:lpstr>
      <vt:lpstr>ITRS 2012 – NAND Flash Adapting Monolithic 3D</vt:lpstr>
      <vt:lpstr>Monolithic 3D NAND – Crystallized Si Base</vt:lpstr>
      <vt:lpstr>NuFlash Memory Cell</vt:lpstr>
      <vt:lpstr>Process Flow: Step 1 Fabricate peripheral circuits followed by silicon oxide layer</vt:lpstr>
      <vt:lpstr>Process Flow: Step 2 Transfer n+ Si layer atop peripheral circuit layer</vt:lpstr>
      <vt:lpstr>Process Flow: Step 3 Cleave, CMP, oxide deposition</vt:lpstr>
      <vt:lpstr>Process Flow: Step 4 Form multiple Si layers</vt:lpstr>
      <vt:lpstr>Process Flow: Step 5 Use litho and etch to define layers</vt:lpstr>
      <vt:lpstr>Process Flow: Step 6 Deposit gate dielectric, electrode, CMP, pattern and etch</vt:lpstr>
      <vt:lpstr>Process Flow: Step 7 Oxide, CMP, form bit-lines, cell source regions</vt:lpstr>
      <vt:lpstr>MonolithIC Flash vs. Conventional NAND vs. BiCS</vt:lpstr>
      <vt:lpstr>Monolithic 3D DRAM </vt:lpstr>
      <vt:lpstr>Process Flow: Step 3 Cleave along H plane, then CMP</vt:lpstr>
      <vt:lpstr>Process Flow: Step 4 Using a litho step, form n+ regions using implant</vt:lpstr>
      <vt:lpstr>Process Flow: Step 5 Deposit oxide layer</vt:lpstr>
      <vt:lpstr>Process Flow: Step 6  Using methods similar to Steps 2-5, form multiple Si/SiO2 layers, RTA</vt:lpstr>
      <vt:lpstr>Process Flow: Step 7 Use lithography and etch to define Silicon regions</vt:lpstr>
      <vt:lpstr>Process Flow: Step 8 Deposit gate dielectric, gate electrode materials, CMP, litho and etch</vt:lpstr>
      <vt:lpstr>Process Flow: Step 9 Deposit oxide, CMP. Oxide shown transparent for clarity.</vt:lpstr>
      <vt:lpstr>Process Flow: Step 10 Make Bit Line (BL) contacts that are shared among various layers. </vt:lpstr>
      <vt:lpstr>Process Flow: Step 11 Construct BLs, then contacts to BLs, WLs and SLs at edges of memory array using methods in [Tanaka, et al., VLSI 2007]</vt:lpstr>
      <vt:lpstr>Some cross-sectional views for clarity. Each floating-body cell has unique combination of BL, WL, SL</vt:lpstr>
      <vt:lpstr>Density estimation</vt:lpstr>
      <vt:lpstr>Scalability</vt:lpstr>
      <vt:lpstr>Scalability</vt:lpstr>
      <vt:lpstr>Avoids the difficulties with scaling-down</vt:lpstr>
      <vt:lpstr>Summary of Monolithic 3D DRAM Technology</vt:lpstr>
      <vt:lpstr>PowerPoint Presentation</vt:lpstr>
      <vt:lpstr>R-RAM: A Promising Next Generation Memory</vt:lpstr>
      <vt:lpstr>Potential Architectures for Integrating RRAM into Arrays: (1) Poly Si diode Selectors </vt:lpstr>
      <vt:lpstr>Potential Architectures for Integrating RRAM into Arrays: (2) Transistor Selectors at Bottom</vt:lpstr>
      <vt:lpstr>Key Characteristics of MonolithIC R-RAM</vt:lpstr>
      <vt:lpstr>Process Flow</vt:lpstr>
      <vt:lpstr>PowerPoint Presentation</vt:lpstr>
      <vt:lpstr>Monolithic 3D Resistive Memories</vt:lpstr>
      <vt:lpstr>PowerPoint Presentation</vt:lpstr>
      <vt:lpstr>Process Flow</vt:lpstr>
      <vt:lpstr>PowerPoint Presentation</vt:lpstr>
      <vt:lpstr>PowerPoint Presentation</vt:lpstr>
      <vt:lpstr>PowerPoint Presentation</vt:lpstr>
      <vt:lpstr>Process Flow</vt:lpstr>
      <vt:lpstr>Process Flow</vt:lpstr>
      <vt:lpstr>Process Flow</vt:lpstr>
      <vt:lpstr>Process Flow</vt:lpstr>
      <vt:lpstr>Process Flow</vt:lpstr>
      <vt:lpstr>Process Flow</vt:lpstr>
      <vt:lpstr>Process Flow</vt:lpstr>
      <vt:lpstr>Array Bias Schemes</vt:lpstr>
      <vt:lpstr>Approximate Density Estimations</vt:lpstr>
      <vt:lpstr>Comparison of poly diode selected R-RAM and MonolithIC R-RAM</vt:lpstr>
      <vt:lpstr>Array Specs</vt:lpstr>
      <vt:lpstr>Summary of MonolithIC R-RAM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dc:creator>
  <cp:lastModifiedBy>Windows User</cp:lastModifiedBy>
  <cp:revision>104</cp:revision>
  <dcterms:created xsi:type="dcterms:W3CDTF">2011-03-11T04:15:11Z</dcterms:created>
  <dcterms:modified xsi:type="dcterms:W3CDTF">2013-03-05T14:30:04Z</dcterms:modified>
</cp:coreProperties>
</file>