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33" r:id="rId2"/>
    <p:sldId id="957" r:id="rId3"/>
    <p:sldId id="807" r:id="rId4"/>
    <p:sldId id="808" r:id="rId5"/>
    <p:sldId id="955" r:id="rId6"/>
    <p:sldId id="954" r:id="rId7"/>
    <p:sldId id="935" r:id="rId8"/>
    <p:sldId id="936" r:id="rId9"/>
    <p:sldId id="840" r:id="rId10"/>
    <p:sldId id="938" r:id="rId11"/>
    <p:sldId id="939" r:id="rId12"/>
    <p:sldId id="940" r:id="rId13"/>
    <p:sldId id="941" r:id="rId14"/>
    <p:sldId id="942" r:id="rId15"/>
    <p:sldId id="943" r:id="rId16"/>
    <p:sldId id="944" r:id="rId17"/>
    <p:sldId id="945" r:id="rId18"/>
    <p:sldId id="946" r:id="rId19"/>
    <p:sldId id="947" r:id="rId20"/>
    <p:sldId id="948" r:id="rId21"/>
    <p:sldId id="950" r:id="rId22"/>
    <p:sldId id="949" r:id="rId23"/>
    <p:sldId id="951" r:id="rId24"/>
    <p:sldId id="968" r:id="rId25"/>
    <p:sldId id="969" r:id="rId26"/>
    <p:sldId id="952" r:id="rId27"/>
    <p:sldId id="953" r:id="rId28"/>
    <p:sldId id="965" r:id="rId29"/>
    <p:sldId id="966" r:id="rId30"/>
    <p:sldId id="967" r:id="rId31"/>
    <p:sldId id="882" r:id="rId32"/>
    <p:sldId id="963" r:id="rId33"/>
    <p:sldId id="964" r:id="rId34"/>
    <p:sldId id="898" r:id="rId35"/>
    <p:sldId id="892" r:id="rId36"/>
    <p:sldId id="891" r:id="rId37"/>
    <p:sldId id="890" r:id="rId38"/>
    <p:sldId id="886" r:id="rId39"/>
    <p:sldId id="887" r:id="rId40"/>
    <p:sldId id="885" r:id="rId41"/>
    <p:sldId id="893" r:id="rId42"/>
    <p:sldId id="934" r:id="rId43"/>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CC33"/>
    <a:srgbClr val="996600"/>
    <a:srgbClr val="339966"/>
    <a:srgbClr val="990000"/>
    <a:srgbClr val="CCFFCC"/>
    <a:srgbClr val="009900"/>
    <a:srgbClr val="000099"/>
    <a:srgbClr val="008000"/>
  </p:clrMru>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4" autoAdjust="0"/>
    <p:restoredTop sz="94731" autoAdjust="0"/>
  </p:normalViewPr>
  <p:slideViewPr>
    <p:cSldViewPr snapToGrid="0">
      <p:cViewPr varScale="1">
        <p:scale>
          <a:sx n="105" d="100"/>
          <a:sy n="105" d="100"/>
        </p:scale>
        <p:origin x="-1212" y="-96"/>
      </p:cViewPr>
      <p:guideLst>
        <p:guide orient="horz" pos="2160"/>
        <p:guide pos="2880"/>
      </p:guideLst>
    </p:cSldViewPr>
  </p:slideViewPr>
  <p:outlineViewPr>
    <p:cViewPr>
      <p:scale>
        <a:sx n="33" d="100"/>
        <a:sy n="33" d="100"/>
      </p:scale>
      <p:origin x="0" y="4650"/>
    </p:cViewPr>
  </p:outlineViewPr>
  <p:notesTextViewPr>
    <p:cViewPr>
      <p:scale>
        <a:sx n="100" d="100"/>
        <a:sy n="100" d="100"/>
      </p:scale>
      <p:origin x="0" y="0"/>
    </p:cViewPr>
  </p:notesTextViewPr>
  <p:sorterViewPr>
    <p:cViewPr>
      <p:scale>
        <a:sx n="100" d="100"/>
        <a:sy n="100" d="100"/>
      </p:scale>
      <p:origin x="0" y="5268"/>
    </p:cViewPr>
  </p:sorterViewPr>
  <p:notesViewPr>
    <p:cSldViewPr snapToGrid="0">
      <p:cViewPr varScale="1">
        <p:scale>
          <a:sx n="71" d="100"/>
          <a:sy n="71" d="100"/>
        </p:scale>
        <p:origin x="-2790" y="-90"/>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3" name="Date Placeholder 2"/>
          <p:cNvSpPr>
            <a:spLocks noGrp="1"/>
          </p:cNvSpPr>
          <p:nvPr>
            <p:ph type="dt" sz="quarter" idx="1"/>
          </p:nvPr>
        </p:nvSpPr>
        <p:spPr bwMode="auto">
          <a:xfrm>
            <a:off x="4022725"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defTabSz="942975">
              <a:defRPr sz="1200"/>
            </a:lvl1pPr>
          </a:lstStyle>
          <a:p>
            <a:pPr>
              <a:defRPr/>
            </a:pPr>
            <a:fld id="{1270296D-4911-4B1C-AAFE-CA8D5768908C}" type="datetimeFigureOut">
              <a:rPr lang="en-US"/>
              <a:pPr>
                <a:defRPr/>
              </a:pPr>
              <a:t>10/11/2014</a:t>
            </a:fld>
            <a:endParaRPr lang="en-US"/>
          </a:p>
        </p:txBody>
      </p:sp>
      <p:sp>
        <p:nvSpPr>
          <p:cNvPr id="4" name="Footer Placeholder 3"/>
          <p:cNvSpPr>
            <a:spLocks noGrp="1"/>
          </p:cNvSpPr>
          <p:nvPr>
            <p:ph type="ftr" sz="quarter" idx="2"/>
          </p:nvPr>
        </p:nvSpPr>
        <p:spPr bwMode="auto">
          <a:xfrm>
            <a:off x="0"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5" name="Slide Number Placeholder 4"/>
          <p:cNvSpPr>
            <a:spLocks noGrp="1"/>
          </p:cNvSpPr>
          <p:nvPr>
            <p:ph type="sldNum" sz="quarter" idx="3"/>
          </p:nvPr>
        </p:nvSpPr>
        <p:spPr bwMode="auto">
          <a:xfrm>
            <a:off x="4022725"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1A3BD244-0DDC-4DFD-A996-026B7AAD2BC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26627" name="Rectangle 3"/>
          <p:cNvSpPr>
            <a:spLocks noGrp="1" noChangeArrowheads="1"/>
          </p:cNvSpPr>
          <p:nvPr>
            <p:ph type="dt" idx="1"/>
          </p:nvPr>
        </p:nvSpPr>
        <p:spPr bwMode="auto">
          <a:xfrm>
            <a:off x="4022725"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defTabSz="942975">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26631"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589C6648-629E-414A-8A58-80CA61E04D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Rot="1" noChangeAspect="1" noChangeArrowheads="1" noTextEdit="1"/>
          </p:cNvSpPr>
          <p:nvPr>
            <p:ph type="sldImg"/>
          </p:nvPr>
        </p:nvSpPr>
        <p:spPr>
          <a:ln/>
        </p:spPr>
      </p:sp>
      <p:sp>
        <p:nvSpPr>
          <p:cNvPr id="37478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ln/>
        </p:spPr>
      </p:sp>
      <p:sp>
        <p:nvSpPr>
          <p:cNvPr id="37683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ln/>
        </p:spPr>
      </p:sp>
      <p:sp>
        <p:nvSpPr>
          <p:cNvPr id="37888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ChangeArrowheads="1" noTextEdit="1"/>
          </p:cNvSpPr>
          <p:nvPr>
            <p:ph type="sldImg"/>
          </p:nvPr>
        </p:nvSpPr>
        <p:spPr>
          <a:ln/>
        </p:spPr>
      </p:sp>
      <p:sp>
        <p:nvSpPr>
          <p:cNvPr id="380930" name="Rectangle 3"/>
          <p:cNvSpPr>
            <a:spLocks noGrp="1" noChangeArrowheads="1"/>
          </p:cNvSpPr>
          <p:nvPr>
            <p:ph type="body" idx="1"/>
          </p:nvPr>
        </p:nvSpPr>
        <p:spPr>
          <a:noFill/>
          <a:ln/>
        </p:spPr>
        <p:txBody>
          <a:bodyPr/>
          <a:lstStyle/>
          <a:p>
            <a:pPr eaLnBrk="1" hangingPunct="1">
              <a:spcBef>
                <a:spcPct val="0"/>
              </a:spcBef>
            </a:pPr>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ln/>
        </p:spPr>
      </p:sp>
      <p:sp>
        <p:nvSpPr>
          <p:cNvPr id="38297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Rot="1" noChangeAspect="1" noChangeArrowheads="1" noTextEdit="1"/>
          </p:cNvSpPr>
          <p:nvPr>
            <p:ph type="sldImg"/>
          </p:nvPr>
        </p:nvSpPr>
        <p:spPr>
          <a:ln/>
        </p:spPr>
      </p:sp>
      <p:sp>
        <p:nvSpPr>
          <p:cNvPr id="38502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2"/>
          <p:cNvSpPr>
            <a:spLocks noGrp="1" noRot="1" noChangeAspect="1" noChangeArrowheads="1" noTextEdit="1"/>
          </p:cNvSpPr>
          <p:nvPr>
            <p:ph type="sldImg"/>
          </p:nvPr>
        </p:nvSpPr>
        <p:spPr>
          <a:ln/>
        </p:spPr>
      </p:sp>
      <p:sp>
        <p:nvSpPr>
          <p:cNvPr id="38707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2"/>
          <p:cNvSpPr>
            <a:spLocks noGrp="1" noRot="1" noChangeAspect="1" noChangeArrowheads="1" noTextEdit="1"/>
          </p:cNvSpPr>
          <p:nvPr>
            <p:ph type="sldImg"/>
          </p:nvPr>
        </p:nvSpPr>
        <p:spPr>
          <a:ln/>
        </p:spPr>
      </p:sp>
      <p:sp>
        <p:nvSpPr>
          <p:cNvPr id="38912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2"/>
          <p:cNvSpPr>
            <a:spLocks noGrp="1" noRot="1" noChangeAspect="1" noChangeArrowheads="1" noTextEdit="1"/>
          </p:cNvSpPr>
          <p:nvPr>
            <p:ph type="sldImg"/>
          </p:nvPr>
        </p:nvSpPr>
        <p:spPr>
          <a:ln/>
        </p:spPr>
      </p:sp>
      <p:sp>
        <p:nvSpPr>
          <p:cNvPr id="39117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Rot="1" noChangeAspect="1" noChangeArrowheads="1" noTextEdit="1"/>
          </p:cNvSpPr>
          <p:nvPr>
            <p:ph type="sldImg"/>
          </p:nvPr>
        </p:nvSpPr>
        <p:spPr>
          <a:ln/>
        </p:spPr>
      </p:sp>
      <p:sp>
        <p:nvSpPr>
          <p:cNvPr id="39321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Rot="1" noChangeAspect="1" noChangeArrowheads="1" noTextEdit="1"/>
          </p:cNvSpPr>
          <p:nvPr>
            <p:ph type="sldImg"/>
          </p:nvPr>
        </p:nvSpPr>
        <p:spPr>
          <a:ln/>
        </p:spPr>
      </p:sp>
      <p:sp>
        <p:nvSpPr>
          <p:cNvPr id="39526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Rot="1" noChangeAspect="1" noChangeArrowheads="1" noTextEdit="1"/>
          </p:cNvSpPr>
          <p:nvPr>
            <p:ph type="sldImg"/>
          </p:nvPr>
        </p:nvSpPr>
        <p:spPr>
          <a:ln/>
        </p:spPr>
      </p:sp>
      <p:sp>
        <p:nvSpPr>
          <p:cNvPr id="39731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noRot="1" noChangeAspect="1" noChangeArrowheads="1" noTextEdit="1"/>
          </p:cNvSpPr>
          <p:nvPr>
            <p:ph type="sldImg"/>
          </p:nvPr>
        </p:nvSpPr>
        <p:spPr>
          <a:ln/>
        </p:spPr>
      </p:sp>
      <p:sp>
        <p:nvSpPr>
          <p:cNvPr id="39936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2965CDD2-4C48-4336-A37F-C94EBD841451}" type="slidenum">
              <a:rPr lang="en-US" sz="1200"/>
              <a:pPr algn="r" defTabSz="942975"/>
              <a:t>23</a:t>
            </a:fld>
            <a:endParaRPr lang="en-US" sz="1200"/>
          </a:p>
        </p:txBody>
      </p:sp>
      <p:sp>
        <p:nvSpPr>
          <p:cNvPr id="401410" name="Slide Image Placeholder 1"/>
          <p:cNvSpPr>
            <a:spLocks noGrp="1" noRot="1" noChangeAspect="1" noTextEdit="1"/>
          </p:cNvSpPr>
          <p:nvPr>
            <p:ph type="sldImg"/>
          </p:nvPr>
        </p:nvSpPr>
        <p:spPr>
          <a:ln/>
        </p:spPr>
      </p:sp>
      <p:sp>
        <p:nvSpPr>
          <p:cNvPr id="401411"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401412"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397EA4B6-331E-45DF-9BA0-7A91E0D6BD45}" type="slidenum">
              <a:rPr lang="en-US" sz="1200"/>
              <a:pPr algn="r" defTabSz="942975"/>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Rot="1" noChangeAspect="1" noChangeArrowheads="1" noTextEdit="1"/>
          </p:cNvSpPr>
          <p:nvPr>
            <p:ph type="sldImg"/>
          </p:nvPr>
        </p:nvSpPr>
        <p:spPr>
          <a:ln/>
        </p:spPr>
      </p:sp>
      <p:sp>
        <p:nvSpPr>
          <p:cNvPr id="40345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2"/>
          <p:cNvSpPr>
            <a:spLocks noGrp="1" noRot="1" noChangeAspect="1" noChangeArrowheads="1" noTextEdit="1"/>
          </p:cNvSpPr>
          <p:nvPr>
            <p:ph type="sldImg"/>
          </p:nvPr>
        </p:nvSpPr>
        <p:spPr>
          <a:ln/>
        </p:spPr>
      </p:sp>
      <p:sp>
        <p:nvSpPr>
          <p:cNvPr id="40550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69C0E294-4916-409F-A5C0-F29ED2C077D5}" type="slidenum">
              <a:rPr lang="en-US" sz="1200"/>
              <a:pPr algn="r" defTabSz="942975"/>
              <a:t>26</a:t>
            </a:fld>
            <a:endParaRPr lang="en-US" sz="1200"/>
          </a:p>
        </p:txBody>
      </p:sp>
      <p:sp>
        <p:nvSpPr>
          <p:cNvPr id="407554" name="Slide Image Placeholder 1"/>
          <p:cNvSpPr>
            <a:spLocks noGrp="1" noRot="1" noChangeAspect="1" noTextEdit="1"/>
          </p:cNvSpPr>
          <p:nvPr>
            <p:ph type="sldImg"/>
          </p:nvPr>
        </p:nvSpPr>
        <p:spPr>
          <a:ln/>
        </p:spPr>
      </p:sp>
      <p:sp>
        <p:nvSpPr>
          <p:cNvPr id="407555"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407556"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9D931739-39C1-48A2-BEBD-DC389DB400F0}" type="slidenum">
              <a:rPr lang="en-US" sz="1200"/>
              <a:pPr algn="r" defTabSz="942975"/>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noRot="1" noChangeAspect="1" noChangeArrowheads="1" noTextEdit="1"/>
          </p:cNvSpPr>
          <p:nvPr>
            <p:ph type="sldImg"/>
          </p:nvPr>
        </p:nvSpPr>
        <p:spPr>
          <a:ln/>
        </p:spPr>
      </p:sp>
      <p:sp>
        <p:nvSpPr>
          <p:cNvPr id="40960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2"/>
          <p:cNvSpPr>
            <a:spLocks noGrp="1" noRot="1" noChangeAspect="1" noChangeArrowheads="1" noTextEdit="1"/>
          </p:cNvSpPr>
          <p:nvPr>
            <p:ph type="sldImg"/>
          </p:nvPr>
        </p:nvSpPr>
        <p:spPr>
          <a:ln/>
        </p:spPr>
      </p:sp>
      <p:sp>
        <p:nvSpPr>
          <p:cNvPr id="43622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Rot="1" noChangeAspect="1" noChangeArrowheads="1" noTextEdit="1"/>
          </p:cNvSpPr>
          <p:nvPr>
            <p:ph type="sldImg"/>
          </p:nvPr>
        </p:nvSpPr>
        <p:spPr>
          <a:ln/>
        </p:spPr>
      </p:sp>
      <p:sp>
        <p:nvSpPr>
          <p:cNvPr id="438274" name="Rectangle 3"/>
          <p:cNvSpPr>
            <a:spLocks noGrp="1" noChangeArrowheads="1"/>
          </p:cNvSpPr>
          <p:nvPr>
            <p:ph type="body" idx="1"/>
          </p:nvPr>
        </p:nvSpPr>
        <p:spPr>
          <a:xfrm>
            <a:off x="947738" y="4459288"/>
            <a:ext cx="5207000" cy="4224337"/>
          </a:xfrm>
          <a:noFill/>
          <a:ln/>
        </p:spPr>
        <p:txBody>
          <a:bodyPr/>
          <a:lstStyle/>
          <a:p>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ChangeArrowheads="1" noTextEdit="1"/>
          </p:cNvSpPr>
          <p:nvPr>
            <p:ph type="sldImg"/>
          </p:nvPr>
        </p:nvSpPr>
        <p:spPr>
          <a:ln/>
        </p:spPr>
      </p:sp>
      <p:sp>
        <p:nvSpPr>
          <p:cNvPr id="44032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2"/>
          <p:cNvSpPr>
            <a:spLocks noGrp="1" noRot="1" noChangeAspect="1" noChangeArrowheads="1" noTextEdit="1"/>
          </p:cNvSpPr>
          <p:nvPr>
            <p:ph type="sldImg"/>
          </p:nvPr>
        </p:nvSpPr>
        <p:spPr>
          <a:ln/>
        </p:spPr>
      </p:sp>
      <p:sp>
        <p:nvSpPr>
          <p:cNvPr id="41165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2"/>
          <p:cNvSpPr>
            <a:spLocks noGrp="1" noRot="1" noChangeAspect="1" noChangeArrowheads="1" noTextEdit="1"/>
          </p:cNvSpPr>
          <p:nvPr>
            <p:ph type="sldImg"/>
          </p:nvPr>
        </p:nvSpPr>
        <p:spPr>
          <a:ln/>
        </p:spPr>
      </p:sp>
      <p:sp>
        <p:nvSpPr>
          <p:cNvPr id="41369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2"/>
          <p:cNvSpPr>
            <a:spLocks noGrp="1" noRot="1" noChangeAspect="1" noChangeArrowheads="1" noTextEdit="1"/>
          </p:cNvSpPr>
          <p:nvPr>
            <p:ph type="sldImg"/>
          </p:nvPr>
        </p:nvSpPr>
        <p:spPr>
          <a:ln/>
        </p:spPr>
      </p:sp>
      <p:sp>
        <p:nvSpPr>
          <p:cNvPr id="41574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ChangeArrowheads="1" noTextEdit="1"/>
          </p:cNvSpPr>
          <p:nvPr>
            <p:ph type="sldImg"/>
          </p:nvPr>
        </p:nvSpPr>
        <p:spPr>
          <a:ln/>
        </p:spPr>
      </p:sp>
      <p:sp>
        <p:nvSpPr>
          <p:cNvPr id="41779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2"/>
          <p:cNvSpPr>
            <a:spLocks noGrp="1" noRot="1" noChangeAspect="1" noChangeArrowheads="1" noTextEdit="1"/>
          </p:cNvSpPr>
          <p:nvPr>
            <p:ph type="sldImg"/>
          </p:nvPr>
        </p:nvSpPr>
        <p:spPr>
          <a:ln/>
        </p:spPr>
      </p:sp>
      <p:sp>
        <p:nvSpPr>
          <p:cNvPr id="419842" name="Rectangle 3"/>
          <p:cNvSpPr>
            <a:spLocks noGrp="1" noChangeArrowheads="1"/>
          </p:cNvSpPr>
          <p:nvPr>
            <p:ph type="body" idx="1"/>
          </p:nvPr>
        </p:nvSpPr>
        <p:spPr>
          <a:noFill/>
          <a:ln/>
        </p:spPr>
        <p:txBody>
          <a:bodyPr/>
          <a:lstStyle/>
          <a:p>
            <a:pPr>
              <a:spcBef>
                <a:spcPct val="0"/>
              </a:spcBef>
            </a:pPr>
            <a:endParaRPr lang="en-US" alt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3E780497-AB8D-48C9-B99C-E69DB8AAC33C}" type="slidenum">
              <a:rPr lang="en-US" altLang="en-US" sz="1200">
                <a:solidFill>
                  <a:srgbClr val="000000"/>
                </a:solidFill>
              </a:rPr>
              <a:pPr algn="r" defTabSz="942975"/>
              <a:t>36</a:t>
            </a:fld>
            <a:endParaRPr lang="en-US" altLang="en-US" sz="1200">
              <a:solidFill>
                <a:srgbClr val="000000"/>
              </a:solidFill>
            </a:endParaRPr>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noFill/>
          <a:ln/>
        </p:spPr>
        <p:txBody>
          <a:bodyPr/>
          <a:lstStyle/>
          <a:p>
            <a:pPr>
              <a:spcBef>
                <a:spcPct val="0"/>
              </a:spcBef>
            </a:pPr>
            <a:endParaRPr lang="en-US" altLang="en-US"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2"/>
          <p:cNvSpPr>
            <a:spLocks noGrp="1" noRot="1" noChangeAspect="1" noChangeArrowheads="1" noTextEdit="1"/>
          </p:cNvSpPr>
          <p:nvPr>
            <p:ph type="sldImg"/>
          </p:nvPr>
        </p:nvSpPr>
        <p:spPr>
          <a:ln/>
        </p:spPr>
      </p:sp>
      <p:sp>
        <p:nvSpPr>
          <p:cNvPr id="42393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Rot="1" noChangeAspect="1" noChangeArrowheads="1" noTextEdit="1"/>
          </p:cNvSpPr>
          <p:nvPr>
            <p:ph type="sldImg"/>
          </p:nvPr>
        </p:nvSpPr>
        <p:spPr>
          <a:ln/>
        </p:spPr>
      </p:sp>
      <p:sp>
        <p:nvSpPr>
          <p:cNvPr id="42598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2"/>
          <p:cNvSpPr>
            <a:spLocks noGrp="1" noRot="1" noChangeAspect="1" noChangeArrowheads="1" noTextEdit="1"/>
          </p:cNvSpPr>
          <p:nvPr>
            <p:ph type="sldImg"/>
          </p:nvPr>
        </p:nvSpPr>
        <p:spPr>
          <a:ln/>
        </p:spPr>
      </p:sp>
      <p:sp>
        <p:nvSpPr>
          <p:cNvPr id="44237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Rot="1" noChangeAspect="1" noChangeArrowheads="1" noTextEdit="1"/>
          </p:cNvSpPr>
          <p:nvPr>
            <p:ph type="sldImg"/>
          </p:nvPr>
        </p:nvSpPr>
        <p:spPr>
          <a:ln/>
        </p:spPr>
      </p:sp>
      <p:sp>
        <p:nvSpPr>
          <p:cNvPr id="42803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Grp="1" noRot="1" noChangeAspect="1" noChangeArrowheads="1" noTextEdit="1"/>
          </p:cNvSpPr>
          <p:nvPr>
            <p:ph type="sldImg"/>
          </p:nvPr>
        </p:nvSpPr>
        <p:spPr>
          <a:ln/>
        </p:spPr>
      </p:sp>
      <p:sp>
        <p:nvSpPr>
          <p:cNvPr id="43008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Grp="1" noRot="1" noChangeAspect="1" noChangeArrowheads="1" noTextEdit="1"/>
          </p:cNvSpPr>
          <p:nvPr>
            <p:ph type="sldImg"/>
          </p:nvPr>
        </p:nvSpPr>
        <p:spPr>
          <a:ln/>
        </p:spPr>
      </p:sp>
      <p:sp>
        <p:nvSpPr>
          <p:cNvPr id="43213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2"/>
          <p:cNvSpPr>
            <a:spLocks noGrp="1" noRot="1" noChangeAspect="1" noChangeArrowheads="1" noTextEdit="1"/>
          </p:cNvSpPr>
          <p:nvPr>
            <p:ph type="sldImg"/>
          </p:nvPr>
        </p:nvSpPr>
        <p:spPr>
          <a:ln/>
        </p:spPr>
      </p:sp>
      <p:sp>
        <p:nvSpPr>
          <p:cNvPr id="36864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2"/>
          <p:cNvSpPr>
            <a:spLocks noGrp="1" noRot="1" noChangeAspect="1" noChangeArrowheads="1" noTextEdit="1"/>
          </p:cNvSpPr>
          <p:nvPr>
            <p:ph type="sldImg"/>
          </p:nvPr>
        </p:nvSpPr>
        <p:spPr>
          <a:ln/>
        </p:spPr>
      </p:sp>
      <p:sp>
        <p:nvSpPr>
          <p:cNvPr id="37069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2"/>
          <p:cNvSpPr>
            <a:spLocks noGrp="1" noRot="1" noChangeAspect="1" noChangeArrowheads="1" noTextEdit="1"/>
          </p:cNvSpPr>
          <p:nvPr>
            <p:ph type="sldImg"/>
          </p:nvPr>
        </p:nvSpPr>
        <p:spPr>
          <a:ln/>
        </p:spPr>
      </p:sp>
      <p:sp>
        <p:nvSpPr>
          <p:cNvPr id="372738" name="Rectangle 3"/>
          <p:cNvSpPr>
            <a:spLocks noGrp="1" noChangeArrowheads="1"/>
          </p:cNvSpPr>
          <p:nvPr>
            <p:ph type="body" idx="1"/>
          </p:nvPr>
        </p:nvSpPr>
        <p:spPr>
          <a:noFill/>
          <a:ln/>
        </p:spPr>
        <p:txBody>
          <a:bodyPr/>
          <a:lstStyle/>
          <a:p>
            <a:endParaRPr lang="en-US"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393EE831-7DA5-4DF1-9009-1B01C090ABA6}"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593BF3A8-FF99-4DDF-BBDE-9CBCBB708720}"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62162"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274638"/>
            <a:ext cx="6034088"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A4AB406E-D95B-4581-91E0-1BF4F49C026C}"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8150" y="16383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6383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147FB0CA-CF43-43F7-80CE-2F92211AA44C}"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8150" y="274638"/>
            <a:ext cx="824865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4" name="Rectangle 6"/>
          <p:cNvSpPr>
            <a:spLocks noGrp="1" noChangeArrowheads="1"/>
          </p:cNvSpPr>
          <p:nvPr>
            <p:ph type="sldNum" sz="quarter" idx="11"/>
          </p:nvPr>
        </p:nvSpPr>
        <p:spPr>
          <a:ln/>
        </p:spPr>
        <p:txBody>
          <a:bodyPr/>
          <a:lstStyle>
            <a:lvl1pPr>
              <a:defRPr/>
            </a:lvl1pPr>
          </a:lstStyle>
          <a:p>
            <a:pPr>
              <a:defRPr/>
            </a:pPr>
            <a:fld id="{DFC884C6-2007-440A-9F93-61E10861BB75}" type="slidenum">
              <a:rPr lang="en-US"/>
              <a:pPr>
                <a:defRPr/>
              </a:pPr>
              <a:t>‹#›</a:t>
            </a:fld>
            <a:endParaRPr lang="en-US"/>
          </a:p>
        </p:txBody>
      </p:sp>
      <p:sp>
        <p:nvSpPr>
          <p:cNvPr id="5"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D830CD71-9D0C-487D-BA41-2BCB309D5006}"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04BFFBB6-742F-4DF1-BD11-C6C8B948F0FC}"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150" y="16383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6383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981BB91A-FBD0-4C49-B790-0847AAA93444}"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8" name="Rectangle 6"/>
          <p:cNvSpPr>
            <a:spLocks noGrp="1" noChangeArrowheads="1"/>
          </p:cNvSpPr>
          <p:nvPr>
            <p:ph type="sldNum" sz="quarter" idx="11"/>
          </p:nvPr>
        </p:nvSpPr>
        <p:spPr>
          <a:ln/>
        </p:spPr>
        <p:txBody>
          <a:bodyPr/>
          <a:lstStyle>
            <a:lvl1pPr>
              <a:defRPr/>
            </a:lvl1pPr>
          </a:lstStyle>
          <a:p>
            <a:pPr>
              <a:defRPr/>
            </a:pPr>
            <a:fld id="{2D2A6A2B-5A98-4E31-8EA9-77EA7B493BDF}" type="slidenum">
              <a:rPr lang="en-US"/>
              <a:pPr>
                <a:defRPr/>
              </a:pPr>
              <a:t>‹#›</a:t>
            </a:fld>
            <a:endParaRPr lang="en-US"/>
          </a:p>
        </p:txBody>
      </p:sp>
      <p:sp>
        <p:nvSpPr>
          <p:cNvPr id="9"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4" name="Rectangle 6"/>
          <p:cNvSpPr>
            <a:spLocks noGrp="1" noChangeArrowheads="1"/>
          </p:cNvSpPr>
          <p:nvPr>
            <p:ph type="sldNum" sz="quarter" idx="11"/>
          </p:nvPr>
        </p:nvSpPr>
        <p:spPr>
          <a:ln/>
        </p:spPr>
        <p:txBody>
          <a:bodyPr/>
          <a:lstStyle>
            <a:lvl1pPr>
              <a:defRPr/>
            </a:lvl1pPr>
          </a:lstStyle>
          <a:p>
            <a:pPr>
              <a:defRPr/>
            </a:pPr>
            <a:fld id="{DBFA2400-FDC9-4E4E-8197-685510A3FE0B}" type="slidenum">
              <a:rPr lang="en-US"/>
              <a:pPr>
                <a:defRPr/>
              </a:pPr>
              <a:t>‹#›</a:t>
            </a:fld>
            <a:endParaRPr lang="en-US"/>
          </a:p>
        </p:txBody>
      </p:sp>
      <p:sp>
        <p:nvSpPr>
          <p:cNvPr id="5"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3" name="Rectangle 6"/>
          <p:cNvSpPr>
            <a:spLocks noGrp="1" noChangeArrowheads="1"/>
          </p:cNvSpPr>
          <p:nvPr>
            <p:ph type="sldNum" sz="quarter" idx="11"/>
          </p:nvPr>
        </p:nvSpPr>
        <p:spPr>
          <a:ln/>
        </p:spPr>
        <p:txBody>
          <a:bodyPr/>
          <a:lstStyle>
            <a:lvl1pPr>
              <a:defRPr/>
            </a:lvl1pPr>
          </a:lstStyle>
          <a:p>
            <a:pPr>
              <a:defRPr/>
            </a:pPr>
            <a:fld id="{46B11958-95E9-41BC-974B-952466380155}" type="slidenum">
              <a:rPr lang="en-US"/>
              <a:pPr>
                <a:defRPr/>
              </a:pPr>
              <a:t>‹#›</a:t>
            </a:fld>
            <a:endParaRPr lang="en-US"/>
          </a:p>
        </p:txBody>
      </p:sp>
      <p:sp>
        <p:nvSpPr>
          <p:cNvPr id="4"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D2BF24F1-4A81-491E-8DF1-3B042ACB3C53}"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0B63FFE6-9C24-4D85-B8BB-D05EB073EF04}"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Master Title Style</a:t>
            </a:r>
          </a:p>
        </p:txBody>
      </p:sp>
      <p:sp>
        <p:nvSpPr>
          <p:cNvPr id="1027" name="Rectangle 3"/>
          <p:cNvSpPr>
            <a:spLocks noGrp="1" noChangeArrowheads="1"/>
          </p:cNvSpPr>
          <p:nvPr>
            <p:ph type="body" idx="1"/>
          </p:nvPr>
        </p:nvSpPr>
        <p:spPr bwMode="auto">
          <a:xfrm>
            <a:off x="438150" y="16383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Master Text Style</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048000" y="6435725"/>
            <a:ext cx="2895600"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solidFill>
                  <a:srgbClr val="0073AE"/>
                </a:solidFill>
                <a:latin typeface="+mj-lt"/>
                <a:cs typeface="Arial" pitchFamily="34" charset="0"/>
              </a:defRPr>
            </a:lvl1pPr>
          </a:lstStyle>
          <a:p>
            <a:pPr>
              <a:defRPr/>
            </a:pPr>
            <a:r>
              <a:rPr lang="en-US"/>
              <a:t>MonolithIC 3D</a:t>
            </a:r>
            <a:r>
              <a:rPr lang="en-US">
                <a:sym typeface="Symbol" pitchFamily="18" charset="2"/>
              </a:rPr>
              <a:t></a:t>
            </a:r>
            <a:r>
              <a:rPr lang="en-US"/>
              <a:t> Inc. Patents Pending</a:t>
            </a:r>
          </a:p>
        </p:txBody>
      </p:sp>
      <p:pic>
        <p:nvPicPr>
          <p:cNvPr id="2" name="Picture 7" descr="bar"/>
          <p:cNvPicPr>
            <a:picLocks noChangeAspect="1" noChangeArrowheads="1"/>
          </p:cNvPicPr>
          <p:nvPr/>
        </p:nvPicPr>
        <p:blipFill>
          <a:blip r:embed="rId15"/>
          <a:srcRect/>
          <a:stretch>
            <a:fillRect/>
          </a:stretch>
        </p:blipFill>
        <p:spPr bwMode="auto">
          <a:xfrm>
            <a:off x="457200" y="1422400"/>
            <a:ext cx="8229600" cy="196850"/>
          </a:xfrm>
          <a:prstGeom prst="rect">
            <a:avLst/>
          </a:prstGeom>
          <a:noFill/>
          <a:ln w="9525">
            <a:noFill/>
            <a:miter lim="800000"/>
            <a:headEnd/>
            <a:tailEnd/>
          </a:ln>
        </p:spPr>
      </p:pic>
      <p:pic>
        <p:nvPicPr>
          <p:cNvPr id="1030" name="Picture 8" descr="logo Large"/>
          <p:cNvPicPr>
            <a:picLocks noChangeAspect="1" noChangeArrowheads="1"/>
          </p:cNvPicPr>
          <p:nvPr/>
        </p:nvPicPr>
        <p:blipFill>
          <a:blip r:embed="rId16"/>
          <a:srcRect t="5380" b="5380"/>
          <a:stretch>
            <a:fillRect/>
          </a:stretch>
        </p:blipFill>
        <p:spPr bwMode="auto">
          <a:xfrm>
            <a:off x="381000" y="6296025"/>
            <a:ext cx="1524000" cy="561975"/>
          </a:xfrm>
          <a:prstGeom prst="rect">
            <a:avLst/>
          </a:prstGeom>
          <a:noFill/>
          <a:ln w="9525">
            <a:noFill/>
            <a:miter lim="800000"/>
            <a:headEnd/>
            <a:tailEnd/>
          </a:ln>
        </p:spPr>
      </p:pic>
      <p:sp>
        <p:nvSpPr>
          <p:cNvPr id="3" name="Rectangle 6"/>
          <p:cNvSpPr>
            <a:spLocks noGrp="1" noChangeArrowheads="1"/>
          </p:cNvSpPr>
          <p:nvPr>
            <p:ph type="sldNum" sz="quarter" idx="4"/>
          </p:nvPr>
        </p:nvSpPr>
        <p:spPr bwMode="auto">
          <a:xfrm>
            <a:off x="7667625" y="6426200"/>
            <a:ext cx="1019175"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20000"/>
              </a:spcBef>
              <a:buFont typeface="Wingdings" pitchFamily="2" charset="2"/>
              <a:buNone/>
              <a:defRPr sz="1000">
                <a:latin typeface="+mj-lt"/>
                <a:cs typeface="Arial" pitchFamily="34" charset="0"/>
              </a:defRPr>
            </a:lvl1pPr>
          </a:lstStyle>
          <a:p>
            <a:pPr>
              <a:defRPr/>
            </a:pPr>
            <a:fld id="{7AE66CE2-E252-4E46-9E75-349CF723C50E}" type="slidenum">
              <a:rPr lang="en-US"/>
              <a:pPr>
                <a:defRPr/>
              </a:pPr>
              <a:t>‹#›</a:t>
            </a:fld>
            <a:endParaRPr lang="en-US"/>
          </a:p>
        </p:txBody>
      </p:sp>
      <p:sp>
        <p:nvSpPr>
          <p:cNvPr id="1036" name="Rectangle 12"/>
          <p:cNvSpPr>
            <a:spLocks noGrp="1" noChangeArrowheads="1"/>
          </p:cNvSpPr>
          <p:nvPr>
            <p:ph type="dt" sz="half" idx="2"/>
          </p:nvPr>
        </p:nvSpPr>
        <p:spPr bwMode="auto">
          <a:xfrm>
            <a:off x="6324600" y="6381750"/>
            <a:ext cx="101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dt="0"/>
  <p:txStyles>
    <p:titleStyle>
      <a:lvl1pPr algn="ctr" rtl="0" eaLnBrk="0" fontAlgn="base" hangingPunct="0">
        <a:spcBef>
          <a:spcPct val="0"/>
        </a:spcBef>
        <a:spcAft>
          <a:spcPct val="0"/>
        </a:spcAft>
        <a:defRPr sz="4000">
          <a:solidFill>
            <a:srgbClr val="0073AE"/>
          </a:solidFill>
          <a:latin typeface="+mj-lt"/>
          <a:ea typeface="+mj-ea"/>
          <a:cs typeface="+mj-cs"/>
        </a:defRPr>
      </a:lvl1pPr>
      <a:lvl2pPr algn="ctr" rtl="0" eaLnBrk="0" fontAlgn="base" hangingPunct="0">
        <a:spcBef>
          <a:spcPct val="0"/>
        </a:spcBef>
        <a:spcAft>
          <a:spcPct val="0"/>
        </a:spcAft>
        <a:defRPr sz="4000">
          <a:solidFill>
            <a:srgbClr val="0073AE"/>
          </a:solidFill>
          <a:latin typeface="Helvetica" charset="0"/>
        </a:defRPr>
      </a:lvl2pPr>
      <a:lvl3pPr algn="ctr" rtl="0" eaLnBrk="0" fontAlgn="base" hangingPunct="0">
        <a:spcBef>
          <a:spcPct val="0"/>
        </a:spcBef>
        <a:spcAft>
          <a:spcPct val="0"/>
        </a:spcAft>
        <a:defRPr sz="4000">
          <a:solidFill>
            <a:srgbClr val="0073AE"/>
          </a:solidFill>
          <a:latin typeface="Helvetica" charset="0"/>
        </a:defRPr>
      </a:lvl3pPr>
      <a:lvl4pPr algn="ctr" rtl="0" eaLnBrk="0" fontAlgn="base" hangingPunct="0">
        <a:spcBef>
          <a:spcPct val="0"/>
        </a:spcBef>
        <a:spcAft>
          <a:spcPct val="0"/>
        </a:spcAft>
        <a:defRPr sz="4000">
          <a:solidFill>
            <a:srgbClr val="0073AE"/>
          </a:solidFill>
          <a:latin typeface="Helvetica" charset="0"/>
        </a:defRPr>
      </a:lvl4pPr>
      <a:lvl5pPr algn="ctr" rtl="0" eaLnBrk="0" fontAlgn="base" hangingPunct="0">
        <a:spcBef>
          <a:spcPct val="0"/>
        </a:spcBef>
        <a:spcAft>
          <a:spcPct val="0"/>
        </a:spcAft>
        <a:defRPr sz="4000">
          <a:solidFill>
            <a:srgbClr val="0073AE"/>
          </a:solidFill>
          <a:latin typeface="Helvetica" charset="0"/>
        </a:defRPr>
      </a:lvl5pPr>
      <a:lvl6pPr marL="457200" algn="ctr" rtl="0" fontAlgn="base">
        <a:spcBef>
          <a:spcPct val="0"/>
        </a:spcBef>
        <a:spcAft>
          <a:spcPct val="0"/>
        </a:spcAft>
        <a:defRPr sz="4000">
          <a:solidFill>
            <a:srgbClr val="0073AE"/>
          </a:solidFill>
          <a:latin typeface="Helvetica" charset="0"/>
        </a:defRPr>
      </a:lvl6pPr>
      <a:lvl7pPr marL="914400" algn="ctr" rtl="0" fontAlgn="base">
        <a:spcBef>
          <a:spcPct val="0"/>
        </a:spcBef>
        <a:spcAft>
          <a:spcPct val="0"/>
        </a:spcAft>
        <a:defRPr sz="4000">
          <a:solidFill>
            <a:srgbClr val="0073AE"/>
          </a:solidFill>
          <a:latin typeface="Helvetica" charset="0"/>
        </a:defRPr>
      </a:lvl7pPr>
      <a:lvl8pPr marL="1371600" algn="ctr" rtl="0" fontAlgn="base">
        <a:spcBef>
          <a:spcPct val="0"/>
        </a:spcBef>
        <a:spcAft>
          <a:spcPct val="0"/>
        </a:spcAft>
        <a:defRPr sz="4000">
          <a:solidFill>
            <a:srgbClr val="0073AE"/>
          </a:solidFill>
          <a:latin typeface="Helvetica" charset="0"/>
        </a:defRPr>
      </a:lvl8pPr>
      <a:lvl9pPr marL="1828800" algn="ctr" rtl="0" fontAlgn="base">
        <a:spcBef>
          <a:spcPct val="0"/>
        </a:spcBef>
        <a:spcAft>
          <a:spcPct val="0"/>
        </a:spcAft>
        <a:defRPr sz="4000">
          <a:solidFill>
            <a:srgbClr val="0073AE"/>
          </a:solidFill>
          <a:latin typeface="Helvetica"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rgbClr val="0066CC"/>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rgbClr val="006699"/>
          </a:solidFill>
          <a:latin typeface="+mn-lt"/>
          <a:cs typeface="Arial" pitchFamily="34" charset="0"/>
        </a:defRPr>
      </a:lvl2pPr>
      <a:lvl3pPr marL="1143000" indent="-228600" algn="l" rtl="0" eaLnBrk="0" fontAlgn="base" hangingPunct="0">
        <a:spcBef>
          <a:spcPct val="20000"/>
        </a:spcBef>
        <a:spcAft>
          <a:spcPct val="0"/>
        </a:spcAft>
        <a:buFont typeface="Wingdings" pitchFamily="2" charset="2"/>
        <a:buChar char="Ø"/>
        <a:defRPr sz="2400">
          <a:solidFill>
            <a:srgbClr val="008080"/>
          </a:solidFill>
          <a:latin typeface="+mj-lt"/>
          <a:cs typeface="Arial" pitchFamily="34" charset="0"/>
        </a:defRPr>
      </a:lvl3pPr>
      <a:lvl4pPr marL="1600200" indent="-228600" algn="l" rtl="0" eaLnBrk="0" fontAlgn="base" hangingPunct="0">
        <a:spcBef>
          <a:spcPct val="20000"/>
        </a:spcBef>
        <a:spcAft>
          <a:spcPct val="0"/>
        </a:spcAft>
        <a:buFont typeface="Wingdings" pitchFamily="2" charset="2"/>
        <a:buChar char="Ø"/>
        <a:defRPr sz="1600">
          <a:solidFill>
            <a:srgbClr val="339966"/>
          </a:solidFill>
          <a:latin typeface="+mj-lt"/>
          <a:cs typeface="Arial" pitchFamily="34" charset="0"/>
        </a:defRPr>
      </a:lvl4pPr>
      <a:lvl5pPr marL="2057400" indent="-228600" algn="l" rtl="0" eaLnBrk="0" fontAlgn="base" hangingPunct="0">
        <a:spcBef>
          <a:spcPct val="20000"/>
        </a:spcBef>
        <a:spcAft>
          <a:spcPct val="0"/>
        </a:spcAft>
        <a:buFont typeface="Wingdings" pitchFamily="2" charset="2"/>
        <a:buChar char="Ø"/>
        <a:defRPr sz="1400" i="1">
          <a:solidFill>
            <a:srgbClr val="00CC66"/>
          </a:solidFill>
          <a:latin typeface="Helvetica-Oblique" charset="0"/>
          <a:cs typeface="Arial" pitchFamily="34" charset="0"/>
        </a:defRPr>
      </a:lvl5pPr>
      <a:lvl6pPr marL="25146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6pPr>
      <a:lvl7pPr marL="29718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7pPr>
      <a:lvl8pPr marL="34290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8pPr>
      <a:lvl9pPr marL="38862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emf"/><Relationship Id="rId9"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Word_Document11111.docx"/></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package" Target="../embeddings/Microsoft_Word_Document22222.docx"/></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package" Target="../embeddings/Microsoft_Word_Document33333.docx"/></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9" name="Slide Number Placeholder 4"/>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88745056-50B0-415E-8996-343846CC88A2}" type="slidenum">
              <a:rPr lang="en-US" sz="1000">
                <a:latin typeface="+mj-lt"/>
                <a:cs typeface="Arial" pitchFamily="34" charset="0"/>
              </a:rPr>
              <a:pPr algn="r">
                <a:spcBef>
                  <a:spcPct val="20000"/>
                </a:spcBef>
                <a:buFont typeface="Wingdings" pitchFamily="2" charset="2"/>
                <a:buNone/>
                <a:defRPr/>
              </a:pPr>
              <a:t>1</a:t>
            </a:fld>
            <a:endParaRPr lang="en-US" sz="1000">
              <a:latin typeface="+mj-lt"/>
              <a:cs typeface="Arial" pitchFamily="34" charset="0"/>
            </a:endParaRPr>
          </a:p>
        </p:txBody>
      </p:sp>
      <p:sp>
        <p:nvSpPr>
          <p:cNvPr id="15363" name="Rectangle 10"/>
          <p:cNvSpPr>
            <a:spLocks noGrp="1" noChangeArrowheads="1"/>
          </p:cNvSpPr>
          <p:nvPr>
            <p:ph type="ctrTitle" idx="4294967295"/>
          </p:nvPr>
        </p:nvSpPr>
        <p:spPr>
          <a:xfrm>
            <a:off x="296863" y="2038350"/>
            <a:ext cx="8386762" cy="1304925"/>
          </a:xfrm>
        </p:spPr>
        <p:txBody>
          <a:bodyPr/>
          <a:lstStyle/>
          <a:p>
            <a:pPr eaLnBrk="1" hangingPunct="1">
              <a:defRPr/>
            </a:pPr>
            <a:r>
              <a:rPr lang="en-US" sz="3600" b="1" dirty="0" smtClean="0">
                <a:effectLst>
                  <a:outerShdw blurRad="38100" dist="38100" dir="2700000" algn="tl">
                    <a:srgbClr val="C0C0C0"/>
                  </a:outerShdw>
                </a:effectLst>
              </a:rPr>
              <a:t>Precision Bonders - A Game Changer for Monolithic 3D</a:t>
            </a:r>
            <a:endParaRPr lang="en-US" sz="3600" b="1" dirty="0" smtClean="0">
              <a:effectLst>
                <a:outerShdw blurRad="38100" dist="38100" dir="2700000" algn="tl">
                  <a:srgbClr val="C0C0C0"/>
                </a:outerShdw>
              </a:effectLst>
              <a:latin typeface="Arial Narrow" pitchFamily="34" charset="0"/>
            </a:endParaRPr>
          </a:p>
        </p:txBody>
      </p:sp>
      <p:sp>
        <p:nvSpPr>
          <p:cNvPr id="17412" name="Rectangle 5"/>
          <p:cNvSpPr>
            <a:spLocks noChangeArrowheads="1"/>
          </p:cNvSpPr>
          <p:nvPr/>
        </p:nvSpPr>
        <p:spPr bwMode="auto">
          <a:xfrm>
            <a:off x="2971800" y="6362700"/>
            <a:ext cx="3076575" cy="371475"/>
          </a:xfrm>
          <a:prstGeom prst="rect">
            <a:avLst/>
          </a:prstGeom>
          <a:solidFill>
            <a:schemeClr val="bg1"/>
          </a:solidFill>
          <a:ln w="9525">
            <a:noFill/>
            <a:miter lim="800000"/>
            <a:headEnd/>
            <a:tailEnd/>
          </a:ln>
        </p:spPr>
        <p:txBody>
          <a:bodyPr wrap="none" anchor="ctr"/>
          <a:lstStyle/>
          <a:p>
            <a:endParaRPr lang="en-US"/>
          </a:p>
        </p:txBody>
      </p:sp>
      <p:pic>
        <p:nvPicPr>
          <p:cNvPr id="15367" name="Picture 6" descr="logo Large"/>
          <p:cNvPicPr>
            <a:picLocks noChangeAspect="1" noChangeArrowheads="1"/>
          </p:cNvPicPr>
          <p:nvPr/>
        </p:nvPicPr>
        <p:blipFill>
          <a:blip r:embed="rId3" cstate="print"/>
          <a:srcRect t="3587"/>
          <a:stretch>
            <a:fillRect/>
          </a:stretch>
        </p:blipFill>
        <p:spPr bwMode="auto">
          <a:xfrm>
            <a:off x="4955963" y="4697235"/>
            <a:ext cx="3859883" cy="1535369"/>
          </a:xfrm>
          <a:prstGeom prst="roundRect">
            <a:avLst>
              <a:gd name="adj" fmla="val 15384"/>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414" name="Rectangle 7"/>
          <p:cNvSpPr>
            <a:spLocks noChangeArrowheads="1"/>
          </p:cNvSpPr>
          <p:nvPr/>
        </p:nvSpPr>
        <p:spPr bwMode="auto">
          <a:xfrm>
            <a:off x="200025" y="6296025"/>
            <a:ext cx="3076575" cy="561975"/>
          </a:xfrm>
          <a:prstGeom prst="rect">
            <a:avLst/>
          </a:prstGeom>
          <a:solidFill>
            <a:schemeClr val="bg1"/>
          </a:solidFill>
          <a:ln w="9525">
            <a:noFill/>
            <a:miter lim="800000"/>
            <a:headEnd/>
            <a:tailEnd/>
          </a:ln>
        </p:spPr>
        <p:txBody>
          <a:bodyPr wrap="none" anchor="ctr"/>
          <a:lstStyle/>
          <a:p>
            <a:endParaRPr lang="en-US"/>
          </a:p>
        </p:txBody>
      </p:sp>
      <p:sp>
        <p:nvSpPr>
          <p:cNvPr id="3" name="Rectangle 2"/>
          <p:cNvSpPr/>
          <p:nvPr/>
        </p:nvSpPr>
        <p:spPr>
          <a:xfrm>
            <a:off x="446088" y="1339850"/>
            <a:ext cx="8342312" cy="319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4" name="Rectangle 11"/>
          <p:cNvSpPr>
            <a:spLocks noGrp="1" noChangeArrowheads="1"/>
          </p:cNvSpPr>
          <p:nvPr>
            <p:ph type="subTitle" idx="4294967295"/>
          </p:nvPr>
        </p:nvSpPr>
        <p:spPr>
          <a:xfrm>
            <a:off x="989013" y="473075"/>
            <a:ext cx="7108825" cy="1239838"/>
          </a:xfrm>
        </p:spPr>
        <p:txBody>
          <a:bodyPr/>
          <a:lstStyle/>
          <a:p>
            <a:pPr marL="0" indent="0" algn="ctr" eaLnBrk="1" hangingPunct="1">
              <a:buFont typeface="Wingdings" pitchFamily="2" charset="2"/>
              <a:buNone/>
              <a:defRPr/>
            </a:pPr>
            <a:r>
              <a:rPr lang="en-US" sz="3400" b="1" dirty="0" smtClean="0">
                <a:latin typeface="Arial Narrow" pitchFamily="34" charset="0"/>
              </a:rPr>
              <a:t>A </a:t>
            </a:r>
            <a:r>
              <a:rPr lang="en-US" sz="3400" b="1" dirty="0" smtClean="0">
                <a:effectLst>
                  <a:outerShdw blurRad="38100" dist="38100" dir="2700000" algn="tl">
                    <a:srgbClr val="000000">
                      <a:alpha val="43137"/>
                    </a:srgbClr>
                  </a:outerShdw>
                </a:effectLst>
                <a:latin typeface="Arial Narrow" pitchFamily="34" charset="0"/>
              </a:rPr>
              <a:t>DISRUPTOR</a:t>
            </a:r>
            <a:r>
              <a:rPr lang="en-US" sz="3400" b="1" dirty="0" smtClean="0">
                <a:latin typeface="Arial Narrow" pitchFamily="34" charset="0"/>
              </a:rPr>
              <a:t> TO THE SEMICONDUCTOR INDUSTRY</a:t>
            </a:r>
          </a:p>
        </p:txBody>
      </p:sp>
      <p:pic>
        <p:nvPicPr>
          <p:cNvPr id="17417" name="Picture 3" descr="roi.jpg"/>
          <p:cNvPicPr>
            <a:picLocks noChangeAspect="1"/>
          </p:cNvPicPr>
          <p:nvPr/>
        </p:nvPicPr>
        <p:blipFill>
          <a:blip r:embed="rId4"/>
          <a:srcRect/>
          <a:stretch>
            <a:fillRect/>
          </a:stretch>
        </p:blipFill>
        <p:spPr bwMode="auto">
          <a:xfrm>
            <a:off x="0" y="5105400"/>
            <a:ext cx="4764088" cy="1752600"/>
          </a:xfrm>
          <a:prstGeom prst="rect">
            <a:avLst/>
          </a:prstGeom>
          <a:noFill/>
          <a:ln w="9525">
            <a:noFill/>
            <a:miter lim="800000"/>
            <a:headEnd/>
            <a:tailEnd/>
          </a:ln>
        </p:spPr>
      </p:pic>
      <p:sp>
        <p:nvSpPr>
          <p:cNvPr id="11" name="Rectangle 10"/>
          <p:cNvSpPr txBox="1">
            <a:spLocks noChangeArrowheads="1"/>
          </p:cNvSpPr>
          <p:nvPr/>
        </p:nvSpPr>
        <p:spPr bwMode="auto">
          <a:xfrm>
            <a:off x="5014913" y="6365875"/>
            <a:ext cx="2066925" cy="42545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rgbClr val="0073AE"/>
                </a:solidFill>
                <a:latin typeface="+mj-lt"/>
                <a:ea typeface="+mj-ea"/>
                <a:cs typeface="+mj-cs"/>
              </a:defRPr>
            </a:lvl1pPr>
            <a:lvl2pPr algn="ctr" rtl="0" eaLnBrk="0" fontAlgn="base" hangingPunct="0">
              <a:spcBef>
                <a:spcPct val="0"/>
              </a:spcBef>
              <a:spcAft>
                <a:spcPct val="0"/>
              </a:spcAft>
              <a:defRPr sz="4000">
                <a:solidFill>
                  <a:srgbClr val="0073AE"/>
                </a:solidFill>
                <a:latin typeface="Helvetica" charset="0"/>
              </a:defRPr>
            </a:lvl2pPr>
            <a:lvl3pPr algn="ctr" rtl="0" eaLnBrk="0" fontAlgn="base" hangingPunct="0">
              <a:spcBef>
                <a:spcPct val="0"/>
              </a:spcBef>
              <a:spcAft>
                <a:spcPct val="0"/>
              </a:spcAft>
              <a:defRPr sz="4000">
                <a:solidFill>
                  <a:srgbClr val="0073AE"/>
                </a:solidFill>
                <a:latin typeface="Helvetica" charset="0"/>
              </a:defRPr>
            </a:lvl3pPr>
            <a:lvl4pPr algn="ctr" rtl="0" eaLnBrk="0" fontAlgn="base" hangingPunct="0">
              <a:spcBef>
                <a:spcPct val="0"/>
              </a:spcBef>
              <a:spcAft>
                <a:spcPct val="0"/>
              </a:spcAft>
              <a:defRPr sz="4000">
                <a:solidFill>
                  <a:srgbClr val="0073AE"/>
                </a:solidFill>
                <a:latin typeface="Helvetica" charset="0"/>
              </a:defRPr>
            </a:lvl4pPr>
            <a:lvl5pPr algn="ctr" rtl="0" eaLnBrk="0" fontAlgn="base" hangingPunct="0">
              <a:spcBef>
                <a:spcPct val="0"/>
              </a:spcBef>
              <a:spcAft>
                <a:spcPct val="0"/>
              </a:spcAft>
              <a:defRPr sz="4000">
                <a:solidFill>
                  <a:srgbClr val="0073AE"/>
                </a:solidFill>
                <a:latin typeface="Helvetica" charset="0"/>
              </a:defRPr>
            </a:lvl5pPr>
            <a:lvl6pPr marL="457200" algn="ctr" rtl="0" fontAlgn="base">
              <a:spcBef>
                <a:spcPct val="0"/>
              </a:spcBef>
              <a:spcAft>
                <a:spcPct val="0"/>
              </a:spcAft>
              <a:defRPr sz="4000">
                <a:solidFill>
                  <a:srgbClr val="0073AE"/>
                </a:solidFill>
                <a:latin typeface="Helvetica" charset="0"/>
              </a:defRPr>
            </a:lvl6pPr>
            <a:lvl7pPr marL="914400" algn="ctr" rtl="0" fontAlgn="base">
              <a:spcBef>
                <a:spcPct val="0"/>
              </a:spcBef>
              <a:spcAft>
                <a:spcPct val="0"/>
              </a:spcAft>
              <a:defRPr sz="4000">
                <a:solidFill>
                  <a:srgbClr val="0073AE"/>
                </a:solidFill>
                <a:latin typeface="Helvetica" charset="0"/>
              </a:defRPr>
            </a:lvl7pPr>
            <a:lvl8pPr marL="1371600" algn="ctr" rtl="0" fontAlgn="base">
              <a:spcBef>
                <a:spcPct val="0"/>
              </a:spcBef>
              <a:spcAft>
                <a:spcPct val="0"/>
              </a:spcAft>
              <a:defRPr sz="4000">
                <a:solidFill>
                  <a:srgbClr val="0073AE"/>
                </a:solidFill>
                <a:latin typeface="Helvetica" charset="0"/>
              </a:defRPr>
            </a:lvl8pPr>
            <a:lvl9pPr marL="1828800" algn="ctr" rtl="0" fontAlgn="base">
              <a:spcBef>
                <a:spcPct val="0"/>
              </a:spcBef>
              <a:spcAft>
                <a:spcPct val="0"/>
              </a:spcAft>
              <a:defRPr sz="4000">
                <a:solidFill>
                  <a:srgbClr val="0073AE"/>
                </a:solidFill>
                <a:latin typeface="Helvetica" charset="0"/>
              </a:defRPr>
            </a:lvl9pPr>
          </a:lstStyle>
          <a:p>
            <a:pPr eaLnBrk="1" hangingPunct="1">
              <a:defRPr/>
            </a:pPr>
            <a:r>
              <a:rPr lang="en-US" sz="1200" b="1" kern="0" dirty="0" smtClean="0">
                <a:solidFill>
                  <a:schemeClr val="tx1"/>
                </a:solidFill>
                <a:latin typeface="Arial Narrow" pitchFamily="34" charset="0"/>
              </a:rPr>
              <a:t>Paper 11.3 IEEE </a:t>
            </a:r>
            <a:r>
              <a:rPr lang="en-US" sz="1200" b="1" kern="0" dirty="0" err="1" smtClean="0">
                <a:solidFill>
                  <a:schemeClr val="tx1"/>
                </a:solidFill>
                <a:latin typeface="Arial Narrow" pitchFamily="34" charset="0"/>
              </a:rPr>
              <a:t>S3S</a:t>
            </a:r>
            <a:r>
              <a:rPr lang="en-US" sz="1200" b="1" kern="0" smtClean="0">
                <a:solidFill>
                  <a:schemeClr val="tx1"/>
                </a:solidFill>
                <a:latin typeface="Arial Narrow" pitchFamily="34" charset="0"/>
              </a:rPr>
              <a:t> </a:t>
            </a:r>
          </a:p>
          <a:p>
            <a:pPr eaLnBrk="1" hangingPunct="1">
              <a:defRPr/>
            </a:pPr>
            <a:r>
              <a:rPr lang="en-US" sz="1200" b="1" kern="0" smtClean="0">
                <a:solidFill>
                  <a:schemeClr val="tx1"/>
                </a:solidFill>
                <a:latin typeface="Arial Narrow" pitchFamily="34" charset="0"/>
              </a:rPr>
              <a:t>October </a:t>
            </a:r>
            <a:r>
              <a:rPr lang="en-US" sz="1200" b="1" kern="0" dirty="0" smtClean="0">
                <a:solidFill>
                  <a:schemeClr val="tx1"/>
                </a:solidFill>
                <a:latin typeface="Arial Narrow" pitchFamily="34" charset="0"/>
              </a:rPr>
              <a:t>2014</a:t>
            </a:r>
            <a:endParaRPr lang="en-US" sz="3200" b="1" kern="0" dirty="0" smtClean="0">
              <a:latin typeface="Arial Narrow" pitchFamily="34" charset="0"/>
            </a:endParaRPr>
          </a:p>
        </p:txBody>
      </p:sp>
      <p:sp>
        <p:nvSpPr>
          <p:cNvPr id="12" name="Rectangle 10"/>
          <p:cNvSpPr txBox="1">
            <a:spLocks noChangeArrowheads="1"/>
          </p:cNvSpPr>
          <p:nvPr/>
        </p:nvSpPr>
        <p:spPr bwMode="auto">
          <a:xfrm>
            <a:off x="315913" y="3421063"/>
            <a:ext cx="8386762" cy="911225"/>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rgbClr val="0073AE"/>
                </a:solidFill>
                <a:latin typeface="+mj-lt"/>
                <a:ea typeface="+mj-ea"/>
                <a:cs typeface="+mj-cs"/>
              </a:defRPr>
            </a:lvl1pPr>
            <a:lvl2pPr algn="ctr" rtl="0" eaLnBrk="0" fontAlgn="base" hangingPunct="0">
              <a:spcBef>
                <a:spcPct val="0"/>
              </a:spcBef>
              <a:spcAft>
                <a:spcPct val="0"/>
              </a:spcAft>
              <a:defRPr sz="4000">
                <a:solidFill>
                  <a:srgbClr val="0073AE"/>
                </a:solidFill>
                <a:latin typeface="Helvetica" charset="0"/>
              </a:defRPr>
            </a:lvl2pPr>
            <a:lvl3pPr algn="ctr" rtl="0" eaLnBrk="0" fontAlgn="base" hangingPunct="0">
              <a:spcBef>
                <a:spcPct val="0"/>
              </a:spcBef>
              <a:spcAft>
                <a:spcPct val="0"/>
              </a:spcAft>
              <a:defRPr sz="4000">
                <a:solidFill>
                  <a:srgbClr val="0073AE"/>
                </a:solidFill>
                <a:latin typeface="Helvetica" charset="0"/>
              </a:defRPr>
            </a:lvl3pPr>
            <a:lvl4pPr algn="ctr" rtl="0" eaLnBrk="0" fontAlgn="base" hangingPunct="0">
              <a:spcBef>
                <a:spcPct val="0"/>
              </a:spcBef>
              <a:spcAft>
                <a:spcPct val="0"/>
              </a:spcAft>
              <a:defRPr sz="4000">
                <a:solidFill>
                  <a:srgbClr val="0073AE"/>
                </a:solidFill>
                <a:latin typeface="Helvetica" charset="0"/>
              </a:defRPr>
            </a:lvl4pPr>
            <a:lvl5pPr algn="ctr" rtl="0" eaLnBrk="0" fontAlgn="base" hangingPunct="0">
              <a:spcBef>
                <a:spcPct val="0"/>
              </a:spcBef>
              <a:spcAft>
                <a:spcPct val="0"/>
              </a:spcAft>
              <a:defRPr sz="4000">
                <a:solidFill>
                  <a:srgbClr val="0073AE"/>
                </a:solidFill>
                <a:latin typeface="Helvetica" charset="0"/>
              </a:defRPr>
            </a:lvl5pPr>
            <a:lvl6pPr marL="457200" algn="ctr" rtl="0" fontAlgn="base">
              <a:spcBef>
                <a:spcPct val="0"/>
              </a:spcBef>
              <a:spcAft>
                <a:spcPct val="0"/>
              </a:spcAft>
              <a:defRPr sz="4000">
                <a:solidFill>
                  <a:srgbClr val="0073AE"/>
                </a:solidFill>
                <a:latin typeface="Helvetica" charset="0"/>
              </a:defRPr>
            </a:lvl6pPr>
            <a:lvl7pPr marL="914400" algn="ctr" rtl="0" fontAlgn="base">
              <a:spcBef>
                <a:spcPct val="0"/>
              </a:spcBef>
              <a:spcAft>
                <a:spcPct val="0"/>
              </a:spcAft>
              <a:defRPr sz="4000">
                <a:solidFill>
                  <a:srgbClr val="0073AE"/>
                </a:solidFill>
                <a:latin typeface="Helvetica" charset="0"/>
              </a:defRPr>
            </a:lvl7pPr>
            <a:lvl8pPr marL="1371600" algn="ctr" rtl="0" fontAlgn="base">
              <a:spcBef>
                <a:spcPct val="0"/>
              </a:spcBef>
              <a:spcAft>
                <a:spcPct val="0"/>
              </a:spcAft>
              <a:defRPr sz="4000">
                <a:solidFill>
                  <a:srgbClr val="0073AE"/>
                </a:solidFill>
                <a:latin typeface="Helvetica" charset="0"/>
              </a:defRPr>
            </a:lvl8pPr>
            <a:lvl9pPr marL="1828800" algn="ctr" rtl="0" fontAlgn="base">
              <a:spcBef>
                <a:spcPct val="0"/>
              </a:spcBef>
              <a:spcAft>
                <a:spcPct val="0"/>
              </a:spcAft>
              <a:defRPr sz="4000">
                <a:solidFill>
                  <a:srgbClr val="0073AE"/>
                </a:solidFill>
                <a:latin typeface="Helvetica" charset="0"/>
              </a:defRPr>
            </a:lvl9pPr>
          </a:lstStyle>
          <a:p>
            <a:pPr eaLnBrk="1" hangingPunct="1">
              <a:defRPr/>
            </a:pPr>
            <a:r>
              <a:rPr lang="en-US" sz="1600" b="1" u="sng" kern="0" dirty="0" err="1">
                <a:solidFill>
                  <a:schemeClr val="tx1"/>
                </a:solidFill>
              </a:rPr>
              <a:t>Zvi</a:t>
            </a:r>
            <a:r>
              <a:rPr lang="en-US" sz="1600" b="1" u="sng" kern="0" dirty="0">
                <a:solidFill>
                  <a:schemeClr val="tx1"/>
                </a:solidFill>
              </a:rPr>
              <a:t> Or-Bach</a:t>
            </a:r>
            <a:r>
              <a:rPr lang="en-US" sz="1600" b="1" kern="0" dirty="0">
                <a:solidFill>
                  <a:schemeClr val="tx1"/>
                </a:solidFill>
              </a:rPr>
              <a:t>, Brian </a:t>
            </a:r>
            <a:r>
              <a:rPr lang="en-US" sz="1600" b="1" kern="0" dirty="0" err="1">
                <a:solidFill>
                  <a:schemeClr val="tx1"/>
                </a:solidFill>
              </a:rPr>
              <a:t>Cronquist</a:t>
            </a:r>
            <a:r>
              <a:rPr lang="en-US" sz="1600" b="1" kern="0" dirty="0">
                <a:solidFill>
                  <a:schemeClr val="tx1"/>
                </a:solidFill>
              </a:rPr>
              <a:t>, </a:t>
            </a:r>
            <a:r>
              <a:rPr lang="en-US" sz="1600" b="1" kern="0" dirty="0" err="1">
                <a:solidFill>
                  <a:schemeClr val="tx1"/>
                </a:solidFill>
              </a:rPr>
              <a:t>Zeev</a:t>
            </a:r>
            <a:r>
              <a:rPr lang="en-US" sz="1600" b="1" kern="0" dirty="0">
                <a:solidFill>
                  <a:schemeClr val="tx1"/>
                </a:solidFill>
              </a:rPr>
              <a:t> </a:t>
            </a:r>
            <a:r>
              <a:rPr lang="en-US" sz="1600" b="1" kern="0" dirty="0" err="1">
                <a:solidFill>
                  <a:schemeClr val="tx1"/>
                </a:solidFill>
              </a:rPr>
              <a:t>Wurman</a:t>
            </a:r>
            <a:r>
              <a:rPr lang="en-US" sz="1600" b="1" kern="0" dirty="0">
                <a:solidFill>
                  <a:schemeClr val="tx1"/>
                </a:solidFill>
              </a:rPr>
              <a:t>, Israel </a:t>
            </a:r>
            <a:r>
              <a:rPr lang="en-US" sz="1600" b="1" kern="0" dirty="0" err="1">
                <a:solidFill>
                  <a:schemeClr val="tx1"/>
                </a:solidFill>
              </a:rPr>
              <a:t>Beinglass</a:t>
            </a:r>
            <a:r>
              <a:rPr lang="en-US" sz="1600" b="1" kern="0" dirty="0">
                <a:solidFill>
                  <a:schemeClr val="tx1"/>
                </a:solidFill>
              </a:rPr>
              <a:t>, and Albert </a:t>
            </a:r>
            <a:r>
              <a:rPr lang="en-US" sz="1600" b="1" kern="0" dirty="0" smtClean="0">
                <a:solidFill>
                  <a:schemeClr val="tx1"/>
                </a:solidFill>
              </a:rPr>
              <a:t>Henning</a:t>
            </a:r>
          </a:p>
          <a:p>
            <a:pPr algn="l" eaLnBrk="1" hangingPunct="1">
              <a:defRPr/>
            </a:pPr>
            <a:r>
              <a:rPr lang="en-US" sz="1600" b="1" kern="0" dirty="0">
                <a:solidFill>
                  <a:schemeClr val="tx1"/>
                </a:solidFill>
                <a:latin typeface="Arial Narrow" pitchFamily="34" charset="0"/>
              </a:rPr>
              <a:t>	</a:t>
            </a:r>
            <a:r>
              <a:rPr lang="en-US" sz="1600" b="1" i="1" kern="0" dirty="0" err="1" smtClean="0">
                <a:solidFill>
                  <a:schemeClr val="tx1"/>
                </a:solidFill>
                <a:latin typeface="Arial Narrow" pitchFamily="34" charset="0"/>
              </a:rPr>
              <a:t>MonolithIC</a:t>
            </a:r>
            <a:r>
              <a:rPr lang="en-US" sz="1600" b="1" i="1" kern="0" dirty="0" smtClean="0">
                <a:solidFill>
                  <a:schemeClr val="tx1"/>
                </a:solidFill>
                <a:latin typeface="Arial Narrow" pitchFamily="34" charset="0"/>
              </a:rPr>
              <a:t> 3D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2"/>
          <p:cNvSpPr>
            <a:spLocks noGrp="1" noChangeArrowheads="1"/>
          </p:cNvSpPr>
          <p:nvPr>
            <p:ph type="title" idx="4294967295"/>
          </p:nvPr>
        </p:nvSpPr>
        <p:spPr>
          <a:xfrm>
            <a:off x="0" y="284163"/>
            <a:ext cx="9144000" cy="1143000"/>
          </a:xfrm>
        </p:spPr>
        <p:txBody>
          <a:bodyPr/>
          <a:lstStyle/>
          <a:p>
            <a:r>
              <a:rPr lang="en-US" sz="3600" b="1" smtClean="0"/>
              <a:t>MonolithIC 3D -</a:t>
            </a:r>
            <a:br>
              <a:rPr lang="en-US" sz="3600" b="1" smtClean="0"/>
            </a:br>
            <a:r>
              <a:rPr lang="en-US" sz="3600" b="1" smtClean="0"/>
              <a:t> Precision Bonder</a:t>
            </a:r>
            <a:r>
              <a:rPr lang="en-US" sz="3600" smtClean="0"/>
              <a:t> </a:t>
            </a:r>
            <a:r>
              <a:rPr lang="en-US" sz="3600" b="1" smtClean="0"/>
              <a:t>Flow</a:t>
            </a:r>
          </a:p>
        </p:txBody>
      </p:sp>
      <p:sp>
        <p:nvSpPr>
          <p:cNvPr id="373762" name="Rectangle 3"/>
          <p:cNvSpPr>
            <a:spLocks noGrp="1" noChangeArrowheads="1"/>
          </p:cNvSpPr>
          <p:nvPr>
            <p:ph type="body" idx="4294967295"/>
          </p:nvPr>
        </p:nvSpPr>
        <p:spPr>
          <a:xfrm>
            <a:off x="225425" y="1727200"/>
            <a:ext cx="8759825" cy="4678363"/>
          </a:xfrm>
        </p:spPr>
        <p:txBody>
          <a:bodyPr/>
          <a:lstStyle/>
          <a:p>
            <a:pPr>
              <a:lnSpc>
                <a:spcPct val="90000"/>
              </a:lnSpc>
            </a:pPr>
            <a:r>
              <a:rPr lang="en-US" b="1" smtClean="0">
                <a:solidFill>
                  <a:srgbClr val="00CCFF"/>
                </a:solidFill>
              </a:rPr>
              <a:t>RCAT </a:t>
            </a:r>
            <a:r>
              <a:rPr lang="en-US" i="1" smtClean="0">
                <a:solidFill>
                  <a:srgbClr val="00CCFF"/>
                </a:solidFill>
              </a:rPr>
              <a:t>(2009)</a:t>
            </a:r>
            <a:r>
              <a:rPr lang="en-US" smtClean="0">
                <a:solidFill>
                  <a:srgbClr val="00CCFF"/>
                </a:solidFill>
              </a:rPr>
              <a:t> – Process the high temperature on generic structures prior to ‘smart-cut’, and finish with cold processes – Etch &amp; Depositions</a:t>
            </a:r>
          </a:p>
          <a:p>
            <a:pPr>
              <a:lnSpc>
                <a:spcPct val="90000"/>
              </a:lnSpc>
            </a:pPr>
            <a:r>
              <a:rPr lang="en-US" b="1" smtClean="0">
                <a:solidFill>
                  <a:srgbClr val="00CCFF"/>
                </a:solidFill>
              </a:rPr>
              <a:t>Gate Replacement</a:t>
            </a:r>
            <a:r>
              <a:rPr lang="en-US" smtClean="0">
                <a:solidFill>
                  <a:srgbClr val="00CCFF"/>
                </a:solidFill>
              </a:rPr>
              <a:t> </a:t>
            </a:r>
            <a:r>
              <a:rPr lang="en-US" i="1" smtClean="0">
                <a:solidFill>
                  <a:srgbClr val="00CCFF"/>
                </a:solidFill>
              </a:rPr>
              <a:t>(2010)</a:t>
            </a:r>
            <a:r>
              <a:rPr lang="en-US" smtClean="0">
                <a:solidFill>
                  <a:srgbClr val="00CCFF"/>
                </a:solidFill>
              </a:rPr>
              <a:t> (=Gate Last, HKMG) - Process the high temperature on repeating structures prior to ‘smart-cut’, and finish with ‘gate replacement’, cold processes – Etch &amp; Depositions</a:t>
            </a:r>
          </a:p>
          <a:p>
            <a:pPr>
              <a:lnSpc>
                <a:spcPct val="90000"/>
              </a:lnSpc>
            </a:pPr>
            <a:r>
              <a:rPr lang="en-US" b="1" smtClean="0">
                <a:solidFill>
                  <a:srgbClr val="00CCFF"/>
                </a:solidFill>
              </a:rPr>
              <a:t>Laser Annealing</a:t>
            </a:r>
            <a:r>
              <a:rPr lang="en-US" smtClean="0">
                <a:solidFill>
                  <a:srgbClr val="00CCFF"/>
                </a:solidFill>
              </a:rPr>
              <a:t> </a:t>
            </a:r>
            <a:r>
              <a:rPr lang="en-US" i="1" smtClean="0">
                <a:solidFill>
                  <a:srgbClr val="00CCFF"/>
                </a:solidFill>
              </a:rPr>
              <a:t>(2012)</a:t>
            </a:r>
            <a:r>
              <a:rPr lang="en-US" smtClean="0">
                <a:solidFill>
                  <a:srgbClr val="00CCFF"/>
                </a:solidFill>
              </a:rPr>
              <a:t> – Use short laser pulse to locally heat and anneal the top layer while protecting the interconnection layers below from the top heat</a:t>
            </a:r>
          </a:p>
          <a:p>
            <a:pPr>
              <a:lnSpc>
                <a:spcPct val="90000"/>
              </a:lnSpc>
            </a:pPr>
            <a:r>
              <a:rPr lang="en-US" b="1" smtClean="0"/>
              <a:t>Precise Bonder</a:t>
            </a:r>
            <a:r>
              <a:rPr lang="en-US" smtClean="0"/>
              <a:t> (2014) – Use precision bonder and prior techniques such as ‘gate replacement’. Offers low cost flow with minimal R&amp;D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2"/>
          <p:cNvSpPr>
            <a:spLocks noGrp="1" noChangeArrowheads="1"/>
          </p:cNvSpPr>
          <p:nvPr>
            <p:ph type="title" idx="4294967295"/>
          </p:nvPr>
        </p:nvSpPr>
        <p:spPr>
          <a:xfrm>
            <a:off x="0" y="284163"/>
            <a:ext cx="9144000" cy="1143000"/>
          </a:xfrm>
        </p:spPr>
        <p:txBody>
          <a:bodyPr/>
          <a:lstStyle/>
          <a:p>
            <a:r>
              <a:rPr lang="en-US" sz="3600" b="1" smtClean="0"/>
              <a:t>Precision Bonder – Breakthrough</a:t>
            </a:r>
            <a:br>
              <a:rPr lang="en-US" sz="3600" b="1" smtClean="0"/>
            </a:br>
            <a:r>
              <a:rPr lang="en-US" sz="2800" b="1" smtClean="0"/>
              <a:t>With MonolthIC 3D flow =&gt; Easy path to M3D</a:t>
            </a:r>
            <a:endParaRPr lang="en-US" sz="2000" b="1" smtClean="0"/>
          </a:p>
        </p:txBody>
      </p:sp>
      <p:sp>
        <p:nvSpPr>
          <p:cNvPr id="375810" name="Rectangle 3"/>
          <p:cNvSpPr>
            <a:spLocks noGrp="1" noChangeArrowheads="1"/>
          </p:cNvSpPr>
          <p:nvPr>
            <p:ph type="body" idx="4294967295"/>
          </p:nvPr>
        </p:nvSpPr>
        <p:spPr>
          <a:xfrm>
            <a:off x="225425" y="1833563"/>
            <a:ext cx="8759825" cy="4678362"/>
          </a:xfrm>
        </p:spPr>
        <p:txBody>
          <a:bodyPr/>
          <a:lstStyle/>
          <a:p>
            <a:r>
              <a:rPr lang="en-US" sz="2800" smtClean="0"/>
              <a:t>Alignment challenge is resolved by the use of Precision Bonder and ‘Smart Alignment’</a:t>
            </a:r>
          </a:p>
          <a:p>
            <a:r>
              <a:rPr lang="en-US" sz="2800" smtClean="0"/>
              <a:t>Achieving 10,000x vertical connectivity as the upper strata will be thinner than 100 nm</a:t>
            </a:r>
          </a:p>
          <a:p>
            <a:pPr lvl="1"/>
            <a:r>
              <a:rPr lang="en-US" sz="2400" smtClean="0">
                <a:cs typeface="Arial" charset="0"/>
              </a:rPr>
              <a:t>Rich vertical connectivity</a:t>
            </a:r>
          </a:p>
          <a:p>
            <a:pPr lvl="1"/>
            <a:r>
              <a:rPr lang="en-US" sz="2400" smtClean="0">
                <a:cs typeface="Arial" charset="0"/>
              </a:rPr>
              <a:t>High performance – low vertical connection RC</a:t>
            </a:r>
          </a:p>
          <a:p>
            <a:pPr lvl="1"/>
            <a:r>
              <a:rPr lang="en-US" sz="2400" smtClean="0">
                <a:cs typeface="Arial" charset="0"/>
              </a:rPr>
              <a:t>Low manufacturing costs</a:t>
            </a:r>
          </a:p>
          <a:p>
            <a:pPr>
              <a:lnSpc>
                <a:spcPct val="130000"/>
              </a:lnSpc>
            </a:pPr>
            <a:r>
              <a:rPr lang="en-US" sz="3200" b="1" smtClean="0">
                <a:solidFill>
                  <a:srgbClr val="0000FF"/>
                </a:solidFill>
              </a:rPr>
              <a:t>Utilizing the existing front-end process !!!</a:t>
            </a:r>
            <a:r>
              <a:rPr lang="en-US" sz="2800" smtClean="0"/>
              <a:t> </a:t>
            </a:r>
          </a:p>
        </p:txBody>
      </p:sp>
      <p:sp>
        <p:nvSpPr>
          <p:cNvPr id="375811"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D3E652CE-8839-40CC-A350-FED305E18CE1}" type="slidenum">
              <a:rPr lang="en-US" sz="1000">
                <a:latin typeface="+mj-lt"/>
                <a:cs typeface="Arial" pitchFamily="34" charset="0"/>
              </a:rPr>
              <a:pPr algn="r">
                <a:spcBef>
                  <a:spcPct val="20000"/>
                </a:spcBef>
                <a:buFont typeface="Wingdings" pitchFamily="2" charset="2"/>
                <a:buNone/>
                <a:defRPr/>
              </a:pPr>
              <a:t>12</a:t>
            </a:fld>
            <a:endParaRPr lang="en-US" sz="1000">
              <a:latin typeface="+mj-lt"/>
              <a:cs typeface="Arial" pitchFamily="34" charset="0"/>
            </a:endParaRPr>
          </a:p>
        </p:txBody>
      </p:sp>
      <p:sp>
        <p:nvSpPr>
          <p:cNvPr id="4" name="Rectangle 3"/>
          <p:cNvSpPr>
            <a:spLocks noChangeArrowheads="1"/>
          </p:cNvSpPr>
          <p:nvPr/>
        </p:nvSpPr>
        <p:spPr bwMode="auto">
          <a:xfrm flipV="1">
            <a:off x="3124200" y="3714750"/>
            <a:ext cx="4527550" cy="2805113"/>
          </a:xfrm>
          <a:prstGeom prst="rect">
            <a:avLst/>
          </a:prstGeom>
          <a:gradFill rotWithShape="0">
            <a:gsLst>
              <a:gs pos="0">
                <a:srgbClr val="9E9E9E"/>
              </a:gs>
              <a:gs pos="50000">
                <a:srgbClr val="C4C4C4"/>
              </a:gs>
              <a:gs pos="100000">
                <a:srgbClr val="E3E3E3"/>
              </a:gs>
            </a:gsLst>
            <a:lin ang="162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377860" name="Text Box 166"/>
          <p:cNvSpPr txBox="1">
            <a:spLocks noChangeArrowheads="1"/>
          </p:cNvSpPr>
          <p:nvPr/>
        </p:nvSpPr>
        <p:spPr bwMode="auto">
          <a:xfrm>
            <a:off x="3730625" y="3557588"/>
            <a:ext cx="650875" cy="14446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77861" name="Text Box 166"/>
          <p:cNvSpPr txBox="1">
            <a:spLocks noChangeArrowheads="1"/>
          </p:cNvSpPr>
          <p:nvPr/>
        </p:nvSpPr>
        <p:spPr bwMode="auto">
          <a:xfrm>
            <a:off x="6380163" y="3559175"/>
            <a:ext cx="623887" cy="142875"/>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77862" name="Text Box 166"/>
          <p:cNvSpPr txBox="1">
            <a:spLocks noChangeArrowheads="1"/>
          </p:cNvSpPr>
          <p:nvPr/>
        </p:nvSpPr>
        <p:spPr bwMode="auto">
          <a:xfrm>
            <a:off x="3730625" y="3411538"/>
            <a:ext cx="658813" cy="14605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77863" name="Text Box 166"/>
          <p:cNvSpPr txBox="1">
            <a:spLocks noChangeArrowheads="1"/>
          </p:cNvSpPr>
          <p:nvPr/>
        </p:nvSpPr>
        <p:spPr bwMode="auto">
          <a:xfrm>
            <a:off x="6375400" y="3419475"/>
            <a:ext cx="639763" cy="14287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9" name="Trapezoid 8"/>
          <p:cNvSpPr/>
          <p:nvPr/>
        </p:nvSpPr>
        <p:spPr>
          <a:xfrm rot="10800000">
            <a:off x="5029200" y="3714750"/>
            <a:ext cx="719138" cy="682625"/>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Left Brace 9"/>
          <p:cNvSpPr/>
          <p:nvPr/>
        </p:nvSpPr>
        <p:spPr>
          <a:xfrm>
            <a:off x="2640013" y="3714750"/>
            <a:ext cx="47625" cy="27638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7866" name="TextBox 5"/>
          <p:cNvSpPr txBox="1">
            <a:spLocks noChangeArrowheads="1"/>
          </p:cNvSpPr>
          <p:nvPr/>
        </p:nvSpPr>
        <p:spPr bwMode="auto">
          <a:xfrm>
            <a:off x="211138" y="4926013"/>
            <a:ext cx="2443162" cy="366712"/>
          </a:xfrm>
          <a:prstGeom prst="rect">
            <a:avLst/>
          </a:prstGeom>
          <a:noFill/>
          <a:ln w="9525">
            <a:noFill/>
            <a:miter lim="800000"/>
            <a:headEnd/>
            <a:tailEnd/>
          </a:ln>
        </p:spPr>
        <p:txBody>
          <a:bodyPr wrap="none">
            <a:spAutoFit/>
          </a:bodyPr>
          <a:lstStyle/>
          <a:p>
            <a:r>
              <a:rPr lang="en-US"/>
              <a:t>~700 µm Donor Wafer</a:t>
            </a:r>
          </a:p>
        </p:txBody>
      </p:sp>
      <p:sp>
        <p:nvSpPr>
          <p:cNvPr id="377867" name="Title 1"/>
          <p:cNvSpPr txBox="1">
            <a:spLocks/>
          </p:cNvSpPr>
          <p:nvPr/>
        </p:nvSpPr>
        <p:spPr bwMode="auto">
          <a:xfrm>
            <a:off x="109538" y="274638"/>
            <a:ext cx="9034462" cy="1143000"/>
          </a:xfrm>
          <a:prstGeom prst="rect">
            <a:avLst/>
          </a:prstGeom>
          <a:noFill/>
          <a:ln w="9525">
            <a:noFill/>
            <a:miter lim="800000"/>
            <a:headEnd/>
            <a:tailEnd/>
          </a:ln>
        </p:spPr>
        <p:txBody>
          <a:bodyPr anchor="ctr"/>
          <a:lstStyle/>
          <a:p>
            <a:pPr algn="ctr"/>
            <a:r>
              <a:rPr lang="en-US" sz="3200" b="1">
                <a:solidFill>
                  <a:srgbClr val="0073AE"/>
                </a:solidFill>
                <a:latin typeface="Helvetica" pitchFamily="34" charset="0"/>
              </a:rPr>
              <a:t>Use standard flow to process “Stratum 3”</a:t>
            </a:r>
          </a:p>
        </p:txBody>
      </p:sp>
      <p:sp>
        <p:nvSpPr>
          <p:cNvPr id="377868" name="TextBox 12"/>
          <p:cNvSpPr txBox="1">
            <a:spLocks noChangeArrowheads="1"/>
          </p:cNvSpPr>
          <p:nvPr/>
        </p:nvSpPr>
        <p:spPr bwMode="auto">
          <a:xfrm>
            <a:off x="6300788" y="3062288"/>
            <a:ext cx="788987" cy="338137"/>
          </a:xfrm>
          <a:prstGeom prst="rect">
            <a:avLst/>
          </a:prstGeom>
          <a:noFill/>
          <a:ln w="9525">
            <a:noFill/>
            <a:miter lim="800000"/>
            <a:headEnd/>
            <a:tailEnd/>
          </a:ln>
        </p:spPr>
        <p:txBody>
          <a:bodyPr wrap="none">
            <a:spAutoFit/>
          </a:bodyPr>
          <a:lstStyle/>
          <a:p>
            <a:r>
              <a:rPr lang="en-US" sz="1600" b="1"/>
              <a:t>PMOS</a:t>
            </a:r>
            <a:endParaRPr lang="en-US" b="1"/>
          </a:p>
        </p:txBody>
      </p:sp>
      <p:sp>
        <p:nvSpPr>
          <p:cNvPr id="377869" name="TextBox 13"/>
          <p:cNvSpPr txBox="1">
            <a:spLocks noChangeArrowheads="1"/>
          </p:cNvSpPr>
          <p:nvPr/>
        </p:nvSpPr>
        <p:spPr bwMode="auto">
          <a:xfrm>
            <a:off x="3656013" y="3049588"/>
            <a:ext cx="800100" cy="339725"/>
          </a:xfrm>
          <a:prstGeom prst="rect">
            <a:avLst/>
          </a:prstGeom>
          <a:noFill/>
          <a:ln w="9525">
            <a:noFill/>
            <a:miter lim="800000"/>
            <a:headEnd/>
            <a:tailEnd/>
          </a:ln>
        </p:spPr>
        <p:txBody>
          <a:bodyPr wrap="none">
            <a:spAutoFit/>
          </a:bodyPr>
          <a:lstStyle/>
          <a:p>
            <a:r>
              <a:rPr lang="en-US" sz="1600" b="1"/>
              <a:t>NMOS</a:t>
            </a:r>
            <a:endParaRPr lang="en-US" b="1"/>
          </a:p>
        </p:txBody>
      </p:sp>
      <p:sp>
        <p:nvSpPr>
          <p:cNvPr id="377870" name="TextBox 14"/>
          <p:cNvSpPr txBox="1">
            <a:spLocks noChangeArrowheads="1"/>
          </p:cNvSpPr>
          <p:nvPr/>
        </p:nvSpPr>
        <p:spPr bwMode="auto">
          <a:xfrm>
            <a:off x="6375400" y="5178425"/>
            <a:ext cx="1011238" cy="368300"/>
          </a:xfrm>
          <a:prstGeom prst="rect">
            <a:avLst/>
          </a:prstGeom>
          <a:noFill/>
          <a:ln w="9525">
            <a:noFill/>
            <a:miter lim="800000"/>
            <a:headEnd/>
            <a:tailEnd/>
          </a:ln>
        </p:spPr>
        <p:txBody>
          <a:bodyPr>
            <a:spAutoFit/>
          </a:bodyPr>
          <a:lstStyle/>
          <a:p>
            <a:r>
              <a:rPr lang="en-US" b="1"/>
              <a:t>Silicon</a:t>
            </a:r>
          </a:p>
        </p:txBody>
      </p:sp>
      <p:cxnSp>
        <p:nvCxnSpPr>
          <p:cNvPr id="17" name="Straight Arrow Connector 16"/>
          <p:cNvCxnSpPr>
            <a:endCxn id="377862" idx="3"/>
          </p:cNvCxnSpPr>
          <p:nvPr/>
        </p:nvCxnSpPr>
        <p:spPr>
          <a:xfrm flipH="1">
            <a:off x="4389438" y="3357563"/>
            <a:ext cx="458787" cy="127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377860" idx="3"/>
          </p:cNvCxnSpPr>
          <p:nvPr/>
        </p:nvCxnSpPr>
        <p:spPr>
          <a:xfrm flipH="1">
            <a:off x="4381500" y="3490913"/>
            <a:ext cx="466725" cy="1381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7873" name="TextBox 22"/>
          <p:cNvSpPr txBox="1">
            <a:spLocks noChangeArrowheads="1"/>
          </p:cNvSpPr>
          <p:nvPr/>
        </p:nvSpPr>
        <p:spPr bwMode="auto">
          <a:xfrm>
            <a:off x="4848225" y="2984500"/>
            <a:ext cx="720725" cy="585788"/>
          </a:xfrm>
          <a:prstGeom prst="rect">
            <a:avLst/>
          </a:prstGeom>
          <a:noFill/>
          <a:ln w="9525">
            <a:noFill/>
            <a:miter lim="800000"/>
            <a:headEnd/>
            <a:tailEnd/>
          </a:ln>
        </p:spPr>
        <p:txBody>
          <a:bodyPr wrap="none">
            <a:spAutoFit/>
          </a:bodyPr>
          <a:lstStyle/>
          <a:p>
            <a:r>
              <a:rPr lang="en-US" sz="1600"/>
              <a:t>Poly</a:t>
            </a:r>
          </a:p>
          <a:p>
            <a:r>
              <a:rPr lang="en-US" sz="1600"/>
              <a:t>Oxide</a:t>
            </a:r>
            <a:endParaRPr lang="en-US"/>
          </a:p>
        </p:txBody>
      </p:sp>
      <p:sp>
        <p:nvSpPr>
          <p:cNvPr id="20" name="Rectangle 19"/>
          <p:cNvSpPr/>
          <p:nvPr/>
        </p:nvSpPr>
        <p:spPr>
          <a:xfrm>
            <a:off x="3133725" y="3724275"/>
            <a:ext cx="623888"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4389438" y="3725863"/>
            <a:ext cx="630237"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5753100" y="3722688"/>
            <a:ext cx="623888" cy="144462"/>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7019925" y="3724275"/>
            <a:ext cx="631825"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878" name="TextBox 49"/>
          <p:cNvSpPr txBox="1">
            <a:spLocks noChangeArrowheads="1"/>
          </p:cNvSpPr>
          <p:nvPr/>
        </p:nvSpPr>
        <p:spPr bwMode="auto">
          <a:xfrm>
            <a:off x="5164138" y="3849688"/>
            <a:ext cx="574675" cy="338137"/>
          </a:xfrm>
          <a:prstGeom prst="rect">
            <a:avLst/>
          </a:prstGeom>
          <a:noFill/>
          <a:ln w="9525">
            <a:noFill/>
            <a:miter lim="800000"/>
            <a:headEnd/>
            <a:tailEnd/>
          </a:ln>
        </p:spPr>
        <p:txBody>
          <a:bodyPr>
            <a:spAutoFit/>
          </a:bodyPr>
          <a:lstStyle/>
          <a:p>
            <a:r>
              <a:rPr lang="en-US" sz="1600">
                <a:solidFill>
                  <a:srgbClr val="000000"/>
                </a:solidFill>
                <a:latin typeface="Arial Narrow" pitchFamily="34" charset="0"/>
              </a:rPr>
              <a:t>STI</a:t>
            </a:r>
          </a:p>
        </p:txBody>
      </p:sp>
      <p:sp>
        <p:nvSpPr>
          <p:cNvPr id="377879" name="Rectangle 25"/>
          <p:cNvSpPr>
            <a:spLocks noChangeArrowheads="1"/>
          </p:cNvSpPr>
          <p:nvPr/>
        </p:nvSpPr>
        <p:spPr bwMode="auto">
          <a:xfrm>
            <a:off x="962025" y="3055938"/>
            <a:ext cx="2047875" cy="457200"/>
          </a:xfrm>
          <a:prstGeom prst="rect">
            <a:avLst/>
          </a:prstGeom>
          <a:noFill/>
          <a:ln w="9525">
            <a:noFill/>
            <a:miter lim="800000"/>
            <a:headEnd/>
            <a:tailEnd/>
          </a:ln>
        </p:spPr>
        <p:txBody>
          <a:bodyPr>
            <a:spAutoFit/>
          </a:bodyPr>
          <a:lstStyle/>
          <a:p>
            <a:r>
              <a:rPr lang="en-US" sz="2400" b="1">
                <a:solidFill>
                  <a:srgbClr val="0073AE"/>
                </a:solidFill>
              </a:rPr>
              <a:t>Stratum 3</a:t>
            </a:r>
          </a:p>
        </p:txBody>
      </p:sp>
      <p:sp>
        <p:nvSpPr>
          <p:cNvPr id="377880" name="Line 26"/>
          <p:cNvSpPr>
            <a:spLocks noChangeShapeType="1"/>
          </p:cNvSpPr>
          <p:nvPr/>
        </p:nvSpPr>
        <p:spPr bwMode="auto">
          <a:xfrm>
            <a:off x="2438400" y="3457575"/>
            <a:ext cx="704850" cy="161925"/>
          </a:xfrm>
          <a:prstGeom prst="line">
            <a:avLst/>
          </a:prstGeom>
          <a:noFill/>
          <a:ln w="9525">
            <a:solidFill>
              <a:schemeClr val="tx1"/>
            </a:solidFill>
            <a:round/>
            <a:headEnd/>
            <a:tailEnd type="triangle" w="med" len="med"/>
          </a:ln>
        </p:spPr>
        <p:txBody>
          <a:bodyPr/>
          <a:lstStyle/>
          <a:p>
            <a:endParaRPr lang="en-US"/>
          </a:p>
        </p:txBody>
      </p:sp>
      <p:sp>
        <p:nvSpPr>
          <p:cNvPr id="377881"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79906" name="Slide Number Placeholder 2"/>
          <p:cNvSpPr txBox="1">
            <a:spLocks noGrp="1"/>
          </p:cNvSpPr>
          <p:nvPr/>
        </p:nvSpPr>
        <p:spPr bwMode="auto">
          <a:xfrm>
            <a:off x="7667625" y="6435725"/>
            <a:ext cx="1019175" cy="304800"/>
          </a:xfrm>
          <a:prstGeom prst="rect">
            <a:avLst/>
          </a:prstGeom>
          <a:noFill/>
          <a:ln w="9525">
            <a:noFill/>
            <a:miter lim="800000"/>
            <a:headEnd/>
            <a:tailEnd/>
          </a:ln>
        </p:spPr>
        <p:txBody>
          <a:bodyPr/>
          <a:lstStyle/>
          <a:p>
            <a:pPr algn="r">
              <a:spcBef>
                <a:spcPct val="20000"/>
              </a:spcBef>
              <a:buFont typeface="Wingdings" pitchFamily="2" charset="2"/>
              <a:buNone/>
            </a:pPr>
            <a:fld id="{C1B959EE-BDBC-473E-A84D-392000A703C4}" type="slidenum">
              <a:rPr lang="en-US" sz="1000">
                <a:solidFill>
                  <a:srgbClr val="000000"/>
                </a:solidFill>
                <a:latin typeface="Helvetica" pitchFamily="34" charset="0"/>
              </a:rPr>
              <a:pPr algn="r">
                <a:spcBef>
                  <a:spcPct val="20000"/>
                </a:spcBef>
                <a:buFont typeface="Wingdings" pitchFamily="2" charset="2"/>
                <a:buNone/>
              </a:pPr>
              <a:t>13</a:t>
            </a:fld>
            <a:endParaRPr lang="en-US" sz="1000">
              <a:solidFill>
                <a:srgbClr val="000000"/>
              </a:solidFill>
              <a:latin typeface="Helvetica" pitchFamily="34" charset="0"/>
            </a:endParaRPr>
          </a:p>
        </p:txBody>
      </p:sp>
      <p:sp>
        <p:nvSpPr>
          <p:cNvPr id="379907" name="Rectangle 3"/>
          <p:cNvSpPr>
            <a:spLocks noChangeArrowheads="1"/>
          </p:cNvSpPr>
          <p:nvPr/>
        </p:nvSpPr>
        <p:spPr bwMode="auto">
          <a:xfrm flipV="1">
            <a:off x="3124200" y="3714750"/>
            <a:ext cx="4527550" cy="2805113"/>
          </a:xfrm>
          <a:prstGeom prst="rect">
            <a:avLst/>
          </a:prstGeom>
          <a:gradFill rotWithShape="0">
            <a:gsLst>
              <a:gs pos="0">
                <a:srgbClr val="9E9E9E"/>
              </a:gs>
              <a:gs pos="50000">
                <a:srgbClr val="C4C4C4"/>
              </a:gs>
              <a:gs pos="100000">
                <a:srgbClr val="E3E3E3"/>
              </a:gs>
            </a:gsLst>
            <a:lin ang="16200000" scaled="1"/>
          </a:gradFill>
          <a:ln w="28575" algn="ctr">
            <a:noFill/>
            <a:miter lim="800000"/>
            <a:headEnd/>
            <a:tailEnd/>
          </a:ln>
        </p:spPr>
        <p:txBody>
          <a:bodyPr rot="10800000" anchor="ctr"/>
          <a:lstStyle/>
          <a:p>
            <a:endParaRPr lang="en-US">
              <a:solidFill>
                <a:srgbClr val="0D0D0D"/>
              </a:solidFill>
              <a:latin typeface="Helvetica-Light"/>
            </a:endParaRPr>
          </a:p>
        </p:txBody>
      </p:sp>
      <p:sp>
        <p:nvSpPr>
          <p:cNvPr id="379908" name="Text Box 166"/>
          <p:cNvSpPr txBox="1">
            <a:spLocks noChangeArrowheads="1"/>
          </p:cNvSpPr>
          <p:nvPr/>
        </p:nvSpPr>
        <p:spPr bwMode="auto">
          <a:xfrm>
            <a:off x="3730625" y="3557588"/>
            <a:ext cx="650875" cy="14446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79909" name="Text Box 166"/>
          <p:cNvSpPr txBox="1">
            <a:spLocks noChangeArrowheads="1"/>
          </p:cNvSpPr>
          <p:nvPr/>
        </p:nvSpPr>
        <p:spPr bwMode="auto">
          <a:xfrm>
            <a:off x="6380163" y="3559175"/>
            <a:ext cx="623887" cy="142875"/>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79910" name="Text Box 166"/>
          <p:cNvSpPr txBox="1">
            <a:spLocks noChangeArrowheads="1"/>
          </p:cNvSpPr>
          <p:nvPr/>
        </p:nvSpPr>
        <p:spPr bwMode="auto">
          <a:xfrm>
            <a:off x="3730625" y="3411538"/>
            <a:ext cx="658813" cy="14605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79911" name="Text Box 166"/>
          <p:cNvSpPr txBox="1">
            <a:spLocks noChangeArrowheads="1"/>
          </p:cNvSpPr>
          <p:nvPr/>
        </p:nvSpPr>
        <p:spPr bwMode="auto">
          <a:xfrm>
            <a:off x="6375400" y="3419475"/>
            <a:ext cx="639763" cy="14287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9" name="Trapezoid 8"/>
          <p:cNvSpPr/>
          <p:nvPr/>
        </p:nvSpPr>
        <p:spPr>
          <a:xfrm rot="10800000">
            <a:off x="5029200" y="3630613"/>
            <a:ext cx="719138" cy="766762"/>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9913" name="TextBox 5"/>
          <p:cNvSpPr txBox="1">
            <a:spLocks noChangeArrowheads="1"/>
          </p:cNvSpPr>
          <p:nvPr/>
        </p:nvSpPr>
        <p:spPr bwMode="auto">
          <a:xfrm>
            <a:off x="323850" y="5097463"/>
            <a:ext cx="2379663" cy="366712"/>
          </a:xfrm>
          <a:prstGeom prst="rect">
            <a:avLst/>
          </a:prstGeom>
          <a:noFill/>
          <a:ln w="9525">
            <a:noFill/>
            <a:miter lim="800000"/>
            <a:headEnd/>
            <a:tailEnd/>
          </a:ln>
        </p:spPr>
        <p:txBody>
          <a:bodyPr wrap="none">
            <a:spAutoFit/>
          </a:bodyPr>
          <a:lstStyle/>
          <a:p>
            <a:r>
              <a:rPr lang="en-US">
                <a:solidFill>
                  <a:srgbClr val="000000"/>
                </a:solidFill>
              </a:rPr>
              <a:t>~700µm Donor Wafer</a:t>
            </a:r>
          </a:p>
        </p:txBody>
      </p:sp>
      <p:sp>
        <p:nvSpPr>
          <p:cNvPr id="379914" name="TextBox 12"/>
          <p:cNvSpPr txBox="1">
            <a:spLocks noChangeArrowheads="1"/>
          </p:cNvSpPr>
          <p:nvPr/>
        </p:nvSpPr>
        <p:spPr bwMode="auto">
          <a:xfrm>
            <a:off x="6275388" y="2881313"/>
            <a:ext cx="788987" cy="338137"/>
          </a:xfrm>
          <a:prstGeom prst="rect">
            <a:avLst/>
          </a:prstGeom>
          <a:noFill/>
          <a:ln w="9525">
            <a:noFill/>
            <a:miter lim="800000"/>
            <a:headEnd/>
            <a:tailEnd/>
          </a:ln>
        </p:spPr>
        <p:txBody>
          <a:bodyPr wrap="none">
            <a:spAutoFit/>
          </a:bodyPr>
          <a:lstStyle/>
          <a:p>
            <a:r>
              <a:rPr lang="en-US" sz="1600" b="1">
                <a:solidFill>
                  <a:srgbClr val="000000"/>
                </a:solidFill>
              </a:rPr>
              <a:t>PMOS</a:t>
            </a:r>
            <a:endParaRPr lang="en-US" b="1">
              <a:solidFill>
                <a:srgbClr val="000000"/>
              </a:solidFill>
            </a:endParaRPr>
          </a:p>
        </p:txBody>
      </p:sp>
      <p:sp>
        <p:nvSpPr>
          <p:cNvPr id="379915" name="TextBox 13"/>
          <p:cNvSpPr txBox="1">
            <a:spLocks noChangeArrowheads="1"/>
          </p:cNvSpPr>
          <p:nvPr/>
        </p:nvSpPr>
        <p:spPr bwMode="auto">
          <a:xfrm>
            <a:off x="3659188" y="2881313"/>
            <a:ext cx="800100" cy="338137"/>
          </a:xfrm>
          <a:prstGeom prst="rect">
            <a:avLst/>
          </a:prstGeom>
          <a:noFill/>
          <a:ln w="9525">
            <a:noFill/>
            <a:miter lim="800000"/>
            <a:headEnd/>
            <a:tailEnd/>
          </a:ln>
        </p:spPr>
        <p:txBody>
          <a:bodyPr wrap="none">
            <a:spAutoFit/>
          </a:bodyPr>
          <a:lstStyle/>
          <a:p>
            <a:r>
              <a:rPr lang="en-US" sz="1600" b="1">
                <a:solidFill>
                  <a:srgbClr val="000000"/>
                </a:solidFill>
              </a:rPr>
              <a:t>NMOS</a:t>
            </a:r>
            <a:endParaRPr lang="en-US" b="1">
              <a:solidFill>
                <a:srgbClr val="000000"/>
              </a:solidFill>
            </a:endParaRPr>
          </a:p>
        </p:txBody>
      </p:sp>
      <p:sp>
        <p:nvSpPr>
          <p:cNvPr id="379916" name="TextBox 14"/>
          <p:cNvSpPr txBox="1">
            <a:spLocks noChangeArrowheads="1"/>
          </p:cNvSpPr>
          <p:nvPr/>
        </p:nvSpPr>
        <p:spPr bwMode="auto">
          <a:xfrm>
            <a:off x="6375400" y="5178425"/>
            <a:ext cx="1011238" cy="368300"/>
          </a:xfrm>
          <a:prstGeom prst="rect">
            <a:avLst/>
          </a:prstGeom>
          <a:noFill/>
          <a:ln w="9525">
            <a:noFill/>
            <a:miter lim="800000"/>
            <a:headEnd/>
            <a:tailEnd/>
          </a:ln>
        </p:spPr>
        <p:txBody>
          <a:bodyPr>
            <a:spAutoFit/>
          </a:bodyPr>
          <a:lstStyle/>
          <a:p>
            <a:r>
              <a:rPr lang="en-US" b="1">
                <a:solidFill>
                  <a:srgbClr val="000000"/>
                </a:solidFill>
              </a:rPr>
              <a:t>Silicon</a:t>
            </a:r>
          </a:p>
        </p:txBody>
      </p:sp>
      <p:sp>
        <p:nvSpPr>
          <p:cNvPr id="379917" name="Title 1"/>
          <p:cNvSpPr txBox="1">
            <a:spLocks/>
          </p:cNvSpPr>
          <p:nvPr/>
        </p:nvSpPr>
        <p:spPr bwMode="auto">
          <a:xfrm>
            <a:off x="333375" y="274638"/>
            <a:ext cx="8810625" cy="1143000"/>
          </a:xfrm>
          <a:prstGeom prst="rect">
            <a:avLst/>
          </a:prstGeom>
          <a:noFill/>
          <a:ln w="9525">
            <a:noFill/>
            <a:miter lim="800000"/>
            <a:headEnd/>
            <a:tailEnd/>
          </a:ln>
        </p:spPr>
        <p:txBody>
          <a:bodyPr anchor="ctr"/>
          <a:lstStyle/>
          <a:p>
            <a:r>
              <a:rPr lang="en-US" sz="3200" b="1">
                <a:solidFill>
                  <a:srgbClr val="0073AE"/>
                </a:solidFill>
                <a:latin typeface="Helvetica" pitchFamily="34" charset="0"/>
              </a:rPr>
              <a:t>Implant H+ 100nm depth for the ion-cut </a:t>
            </a:r>
          </a:p>
        </p:txBody>
      </p:sp>
      <p:sp>
        <p:nvSpPr>
          <p:cNvPr id="16" name="Rectangle 15"/>
          <p:cNvSpPr/>
          <p:nvPr/>
        </p:nvSpPr>
        <p:spPr>
          <a:xfrm>
            <a:off x="3114675" y="3419475"/>
            <a:ext cx="61277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6" name="Rectangle 25"/>
          <p:cNvSpPr/>
          <p:nvPr/>
        </p:nvSpPr>
        <p:spPr>
          <a:xfrm>
            <a:off x="4395788" y="3413125"/>
            <a:ext cx="1992312"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 name="Rectangle 26"/>
          <p:cNvSpPr/>
          <p:nvPr/>
        </p:nvSpPr>
        <p:spPr>
          <a:xfrm>
            <a:off x="7019925" y="3413125"/>
            <a:ext cx="641350"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ectangle 17"/>
          <p:cNvSpPr>
            <a:spLocks noChangeArrowheads="1"/>
          </p:cNvSpPr>
          <p:nvPr/>
        </p:nvSpPr>
        <p:spPr bwMode="auto">
          <a:xfrm>
            <a:off x="3113088" y="3314700"/>
            <a:ext cx="4572000" cy="101600"/>
          </a:xfrm>
          <a:prstGeom prst="rect">
            <a:avLst/>
          </a:prstGeom>
          <a:solidFill>
            <a:srgbClr val="66FFFF"/>
          </a:solidFill>
          <a:ln w="25400" algn="ctr">
            <a:solidFill>
              <a:srgbClr val="737373"/>
            </a:solidFill>
            <a:miter lim="800000"/>
            <a:headEnd/>
            <a:tailEnd/>
          </a:ln>
        </p:spPr>
        <p:txBody>
          <a:bodyPr anchor="ctr"/>
          <a:lstStyle/>
          <a:p>
            <a:pPr algn="ctr">
              <a:defRPr/>
            </a:pPr>
            <a:endParaRPr lang="en-US">
              <a:solidFill>
                <a:srgbClr val="FFFFFF"/>
              </a:solidFill>
              <a:latin typeface="+mn-lt"/>
              <a:cs typeface="+mn-cs"/>
            </a:endParaRPr>
          </a:p>
        </p:txBody>
      </p:sp>
      <p:cxnSp>
        <p:nvCxnSpPr>
          <p:cNvPr id="379922" name="Straight Connector 18"/>
          <p:cNvCxnSpPr>
            <a:cxnSpLocks noChangeShapeType="1"/>
          </p:cNvCxnSpPr>
          <p:nvPr/>
        </p:nvCxnSpPr>
        <p:spPr bwMode="auto">
          <a:xfrm>
            <a:off x="3144838" y="4484688"/>
            <a:ext cx="4506912" cy="0"/>
          </a:xfrm>
          <a:prstGeom prst="line">
            <a:avLst/>
          </a:prstGeom>
          <a:noFill/>
          <a:ln w="9525" algn="ctr">
            <a:solidFill>
              <a:schemeClr val="tx1"/>
            </a:solidFill>
            <a:prstDash val="sysDash"/>
            <a:round/>
            <a:headEnd/>
            <a:tailEnd/>
          </a:ln>
        </p:spPr>
      </p:cxnSp>
      <p:sp>
        <p:nvSpPr>
          <p:cNvPr id="379923" name="TextBox 22"/>
          <p:cNvSpPr txBox="1">
            <a:spLocks noChangeArrowheads="1"/>
          </p:cNvSpPr>
          <p:nvPr/>
        </p:nvSpPr>
        <p:spPr bwMode="auto">
          <a:xfrm>
            <a:off x="2684463" y="4338638"/>
            <a:ext cx="482600" cy="366712"/>
          </a:xfrm>
          <a:prstGeom prst="rect">
            <a:avLst/>
          </a:prstGeom>
          <a:noFill/>
          <a:ln w="9525">
            <a:noFill/>
            <a:miter lim="800000"/>
            <a:headEnd/>
            <a:tailEnd/>
          </a:ln>
        </p:spPr>
        <p:txBody>
          <a:bodyPr wrap="none">
            <a:spAutoFit/>
          </a:bodyPr>
          <a:lstStyle/>
          <a:p>
            <a:r>
              <a:rPr lang="en-US" b="1">
                <a:solidFill>
                  <a:srgbClr val="000000"/>
                </a:solidFill>
              </a:rPr>
              <a:t>H+</a:t>
            </a:r>
          </a:p>
        </p:txBody>
      </p:sp>
      <p:sp>
        <p:nvSpPr>
          <p:cNvPr id="35" name="Rectangle 34"/>
          <p:cNvSpPr/>
          <p:nvPr/>
        </p:nvSpPr>
        <p:spPr>
          <a:xfrm>
            <a:off x="3133725" y="3703638"/>
            <a:ext cx="623888"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6" name="Rectangle 35"/>
          <p:cNvSpPr/>
          <p:nvPr/>
        </p:nvSpPr>
        <p:spPr>
          <a:xfrm>
            <a:off x="4389438" y="3705225"/>
            <a:ext cx="630237"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 name="Rectangle 36"/>
          <p:cNvSpPr/>
          <p:nvPr/>
        </p:nvSpPr>
        <p:spPr>
          <a:xfrm>
            <a:off x="5753100" y="37020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 name="Rectangle 37"/>
          <p:cNvSpPr/>
          <p:nvPr/>
        </p:nvSpPr>
        <p:spPr>
          <a:xfrm>
            <a:off x="7019925" y="3703638"/>
            <a:ext cx="631825" cy="144462"/>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8" name="Straight Arrow Connector 27"/>
          <p:cNvCxnSpPr/>
          <p:nvPr/>
        </p:nvCxnSpPr>
        <p:spPr>
          <a:xfrm>
            <a:off x="3282950" y="2093913"/>
            <a:ext cx="0" cy="78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90963" y="2093913"/>
            <a:ext cx="0" cy="78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76763" y="2093913"/>
            <a:ext cx="0" cy="78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32400" y="2093913"/>
            <a:ext cx="0" cy="78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859463" y="2093913"/>
            <a:ext cx="0" cy="78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407150" y="2097088"/>
            <a:ext cx="0" cy="78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031038" y="2093913"/>
            <a:ext cx="0" cy="78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559675" y="2097088"/>
            <a:ext cx="0" cy="787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936" name="TextBox 49"/>
          <p:cNvSpPr txBox="1">
            <a:spLocks noChangeArrowheads="1"/>
          </p:cNvSpPr>
          <p:nvPr/>
        </p:nvSpPr>
        <p:spPr bwMode="auto">
          <a:xfrm>
            <a:off x="5164138" y="3849688"/>
            <a:ext cx="574675" cy="338137"/>
          </a:xfrm>
          <a:prstGeom prst="rect">
            <a:avLst/>
          </a:prstGeom>
          <a:noFill/>
          <a:ln w="9525">
            <a:noFill/>
            <a:miter lim="800000"/>
            <a:headEnd/>
            <a:tailEnd/>
          </a:ln>
        </p:spPr>
        <p:txBody>
          <a:bodyPr>
            <a:spAutoFit/>
          </a:bodyPr>
          <a:lstStyle/>
          <a:p>
            <a:r>
              <a:rPr lang="en-US" sz="1600">
                <a:solidFill>
                  <a:srgbClr val="000000"/>
                </a:solidFill>
                <a:latin typeface="Arial Narrow" pitchFamily="34" charset="0"/>
              </a:rPr>
              <a:t>STI</a:t>
            </a:r>
          </a:p>
        </p:txBody>
      </p:sp>
      <p:sp>
        <p:nvSpPr>
          <p:cNvPr id="10" name="Left Brace 9"/>
          <p:cNvSpPr>
            <a:spLocks/>
          </p:cNvSpPr>
          <p:nvPr/>
        </p:nvSpPr>
        <p:spPr bwMode="auto">
          <a:xfrm>
            <a:off x="2697163" y="3800475"/>
            <a:ext cx="61912" cy="2744788"/>
          </a:xfrm>
          <a:prstGeom prst="leftBrace">
            <a:avLst>
              <a:gd name="adj1" fmla="val 18678"/>
              <a:gd name="adj2" fmla="val 50000"/>
            </a:avLst>
          </a:prstGeom>
          <a:noFill/>
          <a:ln w="28575" algn="ctr">
            <a:solidFill>
              <a:schemeClr val="tx1"/>
            </a:solidFill>
            <a:round/>
            <a:headEnd/>
            <a:tailEnd/>
          </a:ln>
        </p:spPr>
        <p:txBody>
          <a:bodyPr anchor="ctr"/>
          <a:lstStyle/>
          <a:p>
            <a:pPr algn="ctr">
              <a:defRPr/>
            </a:pPr>
            <a:endParaRPr lang="en-US">
              <a:solidFill>
                <a:srgbClr val="000000"/>
              </a:solidFill>
              <a:latin typeface="+mn-lt"/>
              <a:cs typeface="+mn-cs"/>
            </a:endParaRPr>
          </a:p>
        </p:txBody>
      </p:sp>
      <p:sp>
        <p:nvSpPr>
          <p:cNvPr id="2" name="Left Brace 9"/>
          <p:cNvSpPr>
            <a:spLocks/>
          </p:cNvSpPr>
          <p:nvPr/>
        </p:nvSpPr>
        <p:spPr bwMode="auto">
          <a:xfrm flipH="1">
            <a:off x="7764463" y="3476625"/>
            <a:ext cx="42862" cy="944563"/>
          </a:xfrm>
          <a:prstGeom prst="leftBrace">
            <a:avLst>
              <a:gd name="adj1" fmla="val 9284"/>
              <a:gd name="adj2" fmla="val 50000"/>
            </a:avLst>
          </a:prstGeom>
          <a:noFill/>
          <a:ln w="28575" algn="ctr">
            <a:solidFill>
              <a:schemeClr val="tx1"/>
            </a:solidFill>
            <a:round/>
            <a:headEnd/>
            <a:tailEnd/>
          </a:ln>
        </p:spPr>
        <p:txBody>
          <a:bodyPr anchor="ctr"/>
          <a:lstStyle/>
          <a:p>
            <a:pPr algn="ctr">
              <a:defRPr/>
            </a:pPr>
            <a:endParaRPr lang="en-US">
              <a:solidFill>
                <a:srgbClr val="000000"/>
              </a:solidFill>
              <a:latin typeface="+mn-lt"/>
              <a:cs typeface="+mn-cs"/>
            </a:endParaRPr>
          </a:p>
        </p:txBody>
      </p:sp>
      <p:sp>
        <p:nvSpPr>
          <p:cNvPr id="379939" name="Text Box 38"/>
          <p:cNvSpPr txBox="1">
            <a:spLocks noChangeArrowheads="1"/>
          </p:cNvSpPr>
          <p:nvPr/>
        </p:nvSpPr>
        <p:spPr bwMode="auto">
          <a:xfrm>
            <a:off x="7927975" y="3865563"/>
            <a:ext cx="1016000" cy="366712"/>
          </a:xfrm>
          <a:prstGeom prst="rect">
            <a:avLst/>
          </a:prstGeom>
          <a:noFill/>
          <a:ln w="9525">
            <a:noFill/>
            <a:miter lim="800000"/>
            <a:headEnd/>
            <a:tailEnd/>
          </a:ln>
        </p:spPr>
        <p:txBody>
          <a:bodyPr wrap="none">
            <a:spAutoFit/>
          </a:bodyPr>
          <a:lstStyle/>
          <a:p>
            <a:r>
              <a:rPr lang="en-US"/>
              <a:t>~100nm</a:t>
            </a:r>
          </a:p>
        </p:txBody>
      </p:sp>
      <p:sp>
        <p:nvSpPr>
          <p:cNvPr id="379940" name="Text Box 38"/>
          <p:cNvSpPr txBox="1">
            <a:spLocks noChangeArrowheads="1"/>
          </p:cNvSpPr>
          <p:nvPr/>
        </p:nvSpPr>
        <p:spPr bwMode="auto">
          <a:xfrm>
            <a:off x="4057650" y="1598613"/>
            <a:ext cx="2622550" cy="396875"/>
          </a:xfrm>
          <a:prstGeom prst="rect">
            <a:avLst/>
          </a:prstGeom>
          <a:noFill/>
          <a:ln w="9525">
            <a:noFill/>
            <a:miter lim="800000"/>
            <a:headEnd/>
            <a:tailEnd/>
          </a:ln>
        </p:spPr>
        <p:txBody>
          <a:bodyPr>
            <a:spAutoFit/>
          </a:bodyPr>
          <a:lstStyle/>
          <a:p>
            <a:pPr>
              <a:spcBef>
                <a:spcPct val="50000"/>
              </a:spcBef>
            </a:pPr>
            <a:r>
              <a:rPr lang="en-US" sz="2000"/>
              <a:t>Ions Implant ~E</a:t>
            </a:r>
            <a:r>
              <a:rPr lang="en-US" sz="2000" baseline="30000"/>
              <a:t>17</a:t>
            </a:r>
            <a:endParaRPr lang="en-US" sz="2000"/>
          </a:p>
        </p:txBody>
      </p:sp>
      <p:sp>
        <p:nvSpPr>
          <p:cNvPr id="379941"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511291AE-9901-4B03-9283-1831C7DFD1F0}" type="slidenum">
              <a:rPr lang="en-US" sz="1000">
                <a:latin typeface="+mj-lt"/>
                <a:cs typeface="Arial" pitchFamily="34" charset="0"/>
              </a:rPr>
              <a:pPr algn="r">
                <a:spcBef>
                  <a:spcPct val="20000"/>
                </a:spcBef>
                <a:buFont typeface="Wingdings" pitchFamily="2" charset="2"/>
                <a:buNone/>
                <a:defRPr/>
              </a:pPr>
              <a:t>14</a:t>
            </a:fld>
            <a:endParaRPr lang="en-US" sz="1000">
              <a:latin typeface="+mj-lt"/>
              <a:cs typeface="Arial" pitchFamily="34" charset="0"/>
            </a:endParaRPr>
          </a:p>
        </p:txBody>
      </p:sp>
      <p:sp>
        <p:nvSpPr>
          <p:cNvPr id="4" name="Rectangle 3"/>
          <p:cNvSpPr>
            <a:spLocks noChangeArrowheads="1"/>
          </p:cNvSpPr>
          <p:nvPr/>
        </p:nvSpPr>
        <p:spPr bwMode="auto">
          <a:xfrm flipV="1">
            <a:off x="3124200" y="3714750"/>
            <a:ext cx="4527550" cy="2786063"/>
          </a:xfrm>
          <a:prstGeom prst="rect">
            <a:avLst/>
          </a:prstGeom>
          <a:gradFill rotWithShape="0">
            <a:gsLst>
              <a:gs pos="0">
                <a:srgbClr val="9E9E9E"/>
              </a:gs>
              <a:gs pos="50000">
                <a:srgbClr val="C4C4C4"/>
              </a:gs>
              <a:gs pos="100000">
                <a:srgbClr val="E3E3E3"/>
              </a:gs>
            </a:gsLst>
            <a:lin ang="162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9" name="Trapezoid 8"/>
          <p:cNvSpPr/>
          <p:nvPr/>
        </p:nvSpPr>
        <p:spPr>
          <a:xfrm rot="10800000">
            <a:off x="5029200" y="3630613"/>
            <a:ext cx="719138" cy="766762"/>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Left Brace 9"/>
          <p:cNvSpPr/>
          <p:nvPr/>
        </p:nvSpPr>
        <p:spPr>
          <a:xfrm>
            <a:off x="2640013" y="3714750"/>
            <a:ext cx="171450" cy="28114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1958" name="TextBox 5"/>
          <p:cNvSpPr txBox="1">
            <a:spLocks noChangeArrowheads="1"/>
          </p:cNvSpPr>
          <p:nvPr/>
        </p:nvSpPr>
        <p:spPr bwMode="auto">
          <a:xfrm>
            <a:off x="230188" y="4468813"/>
            <a:ext cx="2457450" cy="369887"/>
          </a:xfrm>
          <a:prstGeom prst="rect">
            <a:avLst/>
          </a:prstGeom>
          <a:noFill/>
          <a:ln w="9525">
            <a:noFill/>
            <a:miter lim="800000"/>
            <a:headEnd/>
            <a:tailEnd/>
          </a:ln>
        </p:spPr>
        <p:txBody>
          <a:bodyPr wrap="none">
            <a:spAutoFit/>
          </a:bodyPr>
          <a:lstStyle/>
          <a:p>
            <a:r>
              <a:rPr lang="en-US"/>
              <a:t>~700µm Donor Wafer</a:t>
            </a:r>
          </a:p>
        </p:txBody>
      </p:sp>
      <p:sp>
        <p:nvSpPr>
          <p:cNvPr id="381959" name="TextBox 14"/>
          <p:cNvSpPr txBox="1">
            <a:spLocks noChangeArrowheads="1"/>
          </p:cNvSpPr>
          <p:nvPr/>
        </p:nvSpPr>
        <p:spPr bwMode="auto">
          <a:xfrm>
            <a:off x="6375400" y="5178425"/>
            <a:ext cx="1011238" cy="368300"/>
          </a:xfrm>
          <a:prstGeom prst="rect">
            <a:avLst/>
          </a:prstGeom>
          <a:noFill/>
          <a:ln w="9525">
            <a:noFill/>
            <a:miter lim="800000"/>
            <a:headEnd/>
            <a:tailEnd/>
          </a:ln>
        </p:spPr>
        <p:txBody>
          <a:bodyPr>
            <a:spAutoFit/>
          </a:bodyPr>
          <a:lstStyle/>
          <a:p>
            <a:r>
              <a:rPr lang="en-US" b="1"/>
              <a:t>Silicon</a:t>
            </a:r>
          </a:p>
        </p:txBody>
      </p:sp>
      <p:sp>
        <p:nvSpPr>
          <p:cNvPr id="381960" name="Title 1"/>
          <p:cNvSpPr txBox="1">
            <a:spLocks/>
          </p:cNvSpPr>
          <p:nvPr/>
        </p:nvSpPr>
        <p:spPr bwMode="auto">
          <a:xfrm>
            <a:off x="419100" y="274638"/>
            <a:ext cx="8724900" cy="1143000"/>
          </a:xfrm>
          <a:prstGeom prst="rect">
            <a:avLst/>
          </a:prstGeom>
          <a:noFill/>
          <a:ln w="9525">
            <a:noFill/>
            <a:miter lim="800000"/>
            <a:headEnd/>
            <a:tailEnd/>
          </a:ln>
        </p:spPr>
        <p:txBody>
          <a:bodyPr anchor="ctr"/>
          <a:lstStyle/>
          <a:p>
            <a:r>
              <a:rPr lang="en-US" sz="3200" b="1">
                <a:solidFill>
                  <a:srgbClr val="0073AE"/>
                </a:solidFill>
              </a:rPr>
              <a:t>Bond to a carrier-wafer</a:t>
            </a:r>
          </a:p>
        </p:txBody>
      </p:sp>
      <p:sp>
        <p:nvSpPr>
          <p:cNvPr id="18" name="Rectangle 17"/>
          <p:cNvSpPr>
            <a:spLocks noChangeArrowheads="1"/>
          </p:cNvSpPr>
          <p:nvPr/>
        </p:nvSpPr>
        <p:spPr bwMode="auto">
          <a:xfrm>
            <a:off x="3133725" y="3333750"/>
            <a:ext cx="4525963" cy="101600"/>
          </a:xfrm>
          <a:prstGeom prst="rect">
            <a:avLst/>
          </a:prstGeom>
          <a:solidFill>
            <a:srgbClr val="66FFFF"/>
          </a:solidFill>
          <a:ln w="25400" algn="ctr">
            <a:solidFill>
              <a:srgbClr val="737373"/>
            </a:solidFill>
            <a:miter lim="800000"/>
            <a:headEnd/>
            <a:tailEnd/>
          </a:ln>
        </p:spPr>
        <p:txBody>
          <a:bodyPr anchor="ctr"/>
          <a:lstStyle/>
          <a:p>
            <a:pPr algn="ctr">
              <a:defRPr/>
            </a:pPr>
            <a:endParaRPr lang="en-US">
              <a:solidFill>
                <a:schemeClr val="lt1"/>
              </a:solidFill>
              <a:latin typeface="+mn-lt"/>
              <a:cs typeface="+mn-cs"/>
            </a:endParaRPr>
          </a:p>
        </p:txBody>
      </p:sp>
      <p:cxnSp>
        <p:nvCxnSpPr>
          <p:cNvPr id="19" name="Straight Connector 18"/>
          <p:cNvCxnSpPr/>
          <p:nvPr/>
        </p:nvCxnSpPr>
        <p:spPr>
          <a:xfrm>
            <a:off x="3144838" y="4484688"/>
            <a:ext cx="450691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1963" name="TextBox 22"/>
          <p:cNvSpPr txBox="1">
            <a:spLocks noChangeArrowheads="1"/>
          </p:cNvSpPr>
          <p:nvPr/>
        </p:nvSpPr>
        <p:spPr bwMode="auto">
          <a:xfrm>
            <a:off x="7793038" y="4300538"/>
            <a:ext cx="487362" cy="369887"/>
          </a:xfrm>
          <a:prstGeom prst="rect">
            <a:avLst/>
          </a:prstGeom>
          <a:noFill/>
          <a:ln w="9525">
            <a:noFill/>
            <a:miter lim="800000"/>
            <a:headEnd/>
            <a:tailEnd/>
          </a:ln>
        </p:spPr>
        <p:txBody>
          <a:bodyPr wrap="none">
            <a:spAutoFit/>
          </a:bodyPr>
          <a:lstStyle/>
          <a:p>
            <a:r>
              <a:rPr lang="en-US" b="1"/>
              <a:t>H+</a:t>
            </a:r>
          </a:p>
        </p:txBody>
      </p:sp>
      <p:sp>
        <p:nvSpPr>
          <p:cNvPr id="12" name="Rectangle 11"/>
          <p:cNvSpPr/>
          <p:nvPr/>
        </p:nvSpPr>
        <p:spPr>
          <a:xfrm>
            <a:off x="3124200" y="1658938"/>
            <a:ext cx="4540250" cy="16462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Left Brace 27"/>
          <p:cNvSpPr/>
          <p:nvPr/>
        </p:nvSpPr>
        <p:spPr>
          <a:xfrm>
            <a:off x="2840038" y="1684338"/>
            <a:ext cx="95250" cy="16303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1966" name="TextBox 5"/>
          <p:cNvSpPr txBox="1">
            <a:spLocks noChangeArrowheads="1"/>
          </p:cNvSpPr>
          <p:nvPr/>
        </p:nvSpPr>
        <p:spPr bwMode="auto">
          <a:xfrm>
            <a:off x="477838" y="2314575"/>
            <a:ext cx="2470150" cy="369888"/>
          </a:xfrm>
          <a:prstGeom prst="rect">
            <a:avLst/>
          </a:prstGeom>
          <a:noFill/>
          <a:ln w="9525">
            <a:noFill/>
            <a:miter lim="800000"/>
            <a:headEnd/>
            <a:tailEnd/>
          </a:ln>
        </p:spPr>
        <p:txBody>
          <a:bodyPr wrap="none">
            <a:spAutoFit/>
          </a:bodyPr>
          <a:lstStyle/>
          <a:p>
            <a:r>
              <a:rPr lang="en-US"/>
              <a:t>~700µm Carrier Wafer</a:t>
            </a:r>
          </a:p>
        </p:txBody>
      </p:sp>
      <p:sp>
        <p:nvSpPr>
          <p:cNvPr id="30" name="Rectangle 29"/>
          <p:cNvSpPr/>
          <p:nvPr/>
        </p:nvSpPr>
        <p:spPr>
          <a:xfrm>
            <a:off x="3133725" y="3703638"/>
            <a:ext cx="623888"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4389438" y="3705225"/>
            <a:ext cx="630237"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5753100" y="37020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7019925" y="3703638"/>
            <a:ext cx="631825" cy="144462"/>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971" name="Text Box 166"/>
          <p:cNvSpPr txBox="1">
            <a:spLocks noChangeArrowheads="1"/>
          </p:cNvSpPr>
          <p:nvPr/>
        </p:nvSpPr>
        <p:spPr bwMode="auto">
          <a:xfrm>
            <a:off x="3730625" y="3557588"/>
            <a:ext cx="650875" cy="14446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81972" name="Text Box 166"/>
          <p:cNvSpPr txBox="1">
            <a:spLocks noChangeArrowheads="1"/>
          </p:cNvSpPr>
          <p:nvPr/>
        </p:nvSpPr>
        <p:spPr bwMode="auto">
          <a:xfrm>
            <a:off x="6380163" y="3559175"/>
            <a:ext cx="623887" cy="142875"/>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81973" name="Text Box 166"/>
          <p:cNvSpPr txBox="1">
            <a:spLocks noChangeArrowheads="1"/>
          </p:cNvSpPr>
          <p:nvPr/>
        </p:nvSpPr>
        <p:spPr bwMode="auto">
          <a:xfrm>
            <a:off x="3730625" y="3411538"/>
            <a:ext cx="658813" cy="14605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81974" name="Text Box 166"/>
          <p:cNvSpPr txBox="1">
            <a:spLocks noChangeArrowheads="1"/>
          </p:cNvSpPr>
          <p:nvPr/>
        </p:nvSpPr>
        <p:spPr bwMode="auto">
          <a:xfrm>
            <a:off x="6375400" y="3419475"/>
            <a:ext cx="639763" cy="14287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7" name="Rectangle 36"/>
          <p:cNvSpPr/>
          <p:nvPr/>
        </p:nvSpPr>
        <p:spPr>
          <a:xfrm>
            <a:off x="3114675" y="3419475"/>
            <a:ext cx="61277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4395788" y="3413125"/>
            <a:ext cx="1992312"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7019925" y="3413125"/>
            <a:ext cx="641350"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978" name="TextBox 49"/>
          <p:cNvSpPr txBox="1">
            <a:spLocks noChangeArrowheads="1"/>
          </p:cNvSpPr>
          <p:nvPr/>
        </p:nvSpPr>
        <p:spPr bwMode="auto">
          <a:xfrm>
            <a:off x="5164138" y="3849688"/>
            <a:ext cx="574675" cy="338137"/>
          </a:xfrm>
          <a:prstGeom prst="rect">
            <a:avLst/>
          </a:prstGeom>
          <a:noFill/>
          <a:ln w="9525">
            <a:noFill/>
            <a:miter lim="800000"/>
            <a:headEnd/>
            <a:tailEnd/>
          </a:ln>
        </p:spPr>
        <p:txBody>
          <a:bodyPr>
            <a:spAutoFit/>
          </a:bodyPr>
          <a:lstStyle/>
          <a:p>
            <a:r>
              <a:rPr lang="en-US" sz="1600">
                <a:solidFill>
                  <a:srgbClr val="000000"/>
                </a:solidFill>
                <a:latin typeface="Arial Narrow" pitchFamily="34" charset="0"/>
              </a:rPr>
              <a:t>STI</a:t>
            </a:r>
          </a:p>
        </p:txBody>
      </p:sp>
      <p:sp>
        <p:nvSpPr>
          <p:cNvPr id="381979" name="Text Box 29"/>
          <p:cNvSpPr txBox="1">
            <a:spLocks noChangeArrowheads="1"/>
          </p:cNvSpPr>
          <p:nvPr/>
        </p:nvSpPr>
        <p:spPr bwMode="auto">
          <a:xfrm>
            <a:off x="7959725" y="2678113"/>
            <a:ext cx="1081088" cy="915987"/>
          </a:xfrm>
          <a:prstGeom prst="rect">
            <a:avLst/>
          </a:prstGeom>
          <a:noFill/>
          <a:ln w="9525">
            <a:noFill/>
            <a:miter lim="800000"/>
            <a:headEnd/>
            <a:tailEnd/>
          </a:ln>
        </p:spPr>
        <p:txBody>
          <a:bodyPr>
            <a:spAutoFit/>
          </a:bodyPr>
          <a:lstStyle/>
          <a:p>
            <a:r>
              <a:rPr lang="en-US"/>
              <a:t>Oxide to Oxide bond</a:t>
            </a:r>
          </a:p>
        </p:txBody>
      </p:sp>
      <p:sp>
        <p:nvSpPr>
          <p:cNvPr id="381980" name="Line 30"/>
          <p:cNvSpPr>
            <a:spLocks noChangeShapeType="1"/>
          </p:cNvSpPr>
          <p:nvPr/>
        </p:nvSpPr>
        <p:spPr bwMode="auto">
          <a:xfrm flipH="1">
            <a:off x="7739063" y="3233738"/>
            <a:ext cx="177800" cy="68262"/>
          </a:xfrm>
          <a:prstGeom prst="line">
            <a:avLst/>
          </a:prstGeom>
          <a:noFill/>
          <a:ln w="9525">
            <a:solidFill>
              <a:schemeClr val="tx1"/>
            </a:solidFill>
            <a:round/>
            <a:headEnd/>
            <a:tailEnd type="triangle" w="med" len="med"/>
          </a:ln>
        </p:spPr>
        <p:txBody>
          <a:bodyPr/>
          <a:lstStyle/>
          <a:p>
            <a:endParaRPr lang="en-US"/>
          </a:p>
        </p:txBody>
      </p:sp>
      <p:sp>
        <p:nvSpPr>
          <p:cNvPr id="2" name="Rectangle 17"/>
          <p:cNvSpPr>
            <a:spLocks noChangeArrowheads="1"/>
          </p:cNvSpPr>
          <p:nvPr/>
        </p:nvSpPr>
        <p:spPr bwMode="auto">
          <a:xfrm>
            <a:off x="3124200" y="3209925"/>
            <a:ext cx="4525963" cy="101600"/>
          </a:xfrm>
          <a:prstGeom prst="rect">
            <a:avLst/>
          </a:prstGeom>
          <a:solidFill>
            <a:srgbClr val="66FFFF"/>
          </a:solidFill>
          <a:ln w="25400" algn="ctr">
            <a:solidFill>
              <a:srgbClr val="737373"/>
            </a:solidFill>
            <a:miter lim="800000"/>
            <a:headEnd/>
            <a:tailEnd/>
          </a:ln>
        </p:spPr>
        <p:txBody>
          <a:bodyPr anchor="ctr"/>
          <a:lstStyle/>
          <a:p>
            <a:pPr algn="ctr">
              <a:defRPr/>
            </a:pPr>
            <a:endParaRPr lang="en-US">
              <a:solidFill>
                <a:schemeClr val="lt1"/>
              </a:solidFill>
              <a:latin typeface="+mn-lt"/>
              <a:cs typeface="+mn-cs"/>
            </a:endParaRPr>
          </a:p>
        </p:txBody>
      </p:sp>
      <p:sp>
        <p:nvSpPr>
          <p:cNvPr id="381982"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34BC5303-72B9-4433-BD44-005961F83548}" type="slidenum">
              <a:rPr lang="en-US" sz="1000">
                <a:latin typeface="+mj-lt"/>
                <a:cs typeface="Arial" pitchFamily="34" charset="0"/>
              </a:rPr>
              <a:pPr algn="r">
                <a:spcBef>
                  <a:spcPct val="20000"/>
                </a:spcBef>
                <a:buFont typeface="Wingdings" pitchFamily="2" charset="2"/>
                <a:buNone/>
                <a:defRPr/>
              </a:pPr>
              <a:t>15</a:t>
            </a:fld>
            <a:endParaRPr lang="en-US" sz="1000">
              <a:latin typeface="+mj-lt"/>
              <a:cs typeface="Arial" pitchFamily="34" charset="0"/>
            </a:endParaRPr>
          </a:p>
        </p:txBody>
      </p:sp>
      <p:sp>
        <p:nvSpPr>
          <p:cNvPr id="4" name="Rectangle 3"/>
          <p:cNvSpPr>
            <a:spLocks noChangeArrowheads="1"/>
          </p:cNvSpPr>
          <p:nvPr/>
        </p:nvSpPr>
        <p:spPr bwMode="auto">
          <a:xfrm flipV="1">
            <a:off x="3124200" y="3714750"/>
            <a:ext cx="4527550" cy="814388"/>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9" name="Trapezoid 8"/>
          <p:cNvSpPr/>
          <p:nvPr/>
        </p:nvSpPr>
        <p:spPr>
          <a:xfrm rot="10800000">
            <a:off x="5029200" y="3702050"/>
            <a:ext cx="719138" cy="695325"/>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Left Brace 9"/>
          <p:cNvSpPr/>
          <p:nvPr/>
        </p:nvSpPr>
        <p:spPr>
          <a:xfrm>
            <a:off x="2640013" y="4894263"/>
            <a:ext cx="180975" cy="16446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4006" name="TextBox 5"/>
          <p:cNvSpPr txBox="1">
            <a:spLocks noChangeArrowheads="1"/>
          </p:cNvSpPr>
          <p:nvPr/>
        </p:nvSpPr>
        <p:spPr bwMode="auto">
          <a:xfrm>
            <a:off x="230188" y="5360988"/>
            <a:ext cx="2457450" cy="369887"/>
          </a:xfrm>
          <a:prstGeom prst="rect">
            <a:avLst/>
          </a:prstGeom>
          <a:noFill/>
          <a:ln w="9525">
            <a:noFill/>
            <a:miter lim="800000"/>
            <a:headEnd/>
            <a:tailEnd/>
          </a:ln>
        </p:spPr>
        <p:txBody>
          <a:bodyPr wrap="none">
            <a:spAutoFit/>
          </a:bodyPr>
          <a:lstStyle/>
          <a:p>
            <a:r>
              <a:rPr lang="en-US"/>
              <a:t>~700µm Donor Wafer</a:t>
            </a:r>
          </a:p>
        </p:txBody>
      </p:sp>
      <p:sp>
        <p:nvSpPr>
          <p:cNvPr id="384007" name="Title 1"/>
          <p:cNvSpPr txBox="1">
            <a:spLocks/>
          </p:cNvSpPr>
          <p:nvPr/>
        </p:nvSpPr>
        <p:spPr bwMode="auto">
          <a:xfrm>
            <a:off x="477838" y="274638"/>
            <a:ext cx="8666162" cy="1143000"/>
          </a:xfrm>
          <a:prstGeom prst="rect">
            <a:avLst/>
          </a:prstGeom>
          <a:noFill/>
          <a:ln w="9525">
            <a:noFill/>
            <a:miter lim="800000"/>
            <a:headEnd/>
            <a:tailEnd/>
          </a:ln>
        </p:spPr>
        <p:txBody>
          <a:bodyPr anchor="ctr"/>
          <a:lstStyle/>
          <a:p>
            <a:r>
              <a:rPr lang="en-US" sz="3200" b="1">
                <a:solidFill>
                  <a:srgbClr val="0073AE"/>
                </a:solidFill>
              </a:rPr>
              <a:t>‘Cut’ </a:t>
            </a:r>
            <a:r>
              <a:rPr lang="en-US" sz="2800" b="1">
                <a:solidFill>
                  <a:srgbClr val="0073AE"/>
                </a:solidFill>
              </a:rPr>
              <a:t>(Heating to ~550 ºC)</a:t>
            </a:r>
            <a:r>
              <a:rPr lang="en-US" sz="3200" b="1">
                <a:solidFill>
                  <a:srgbClr val="0073AE"/>
                </a:solidFill>
              </a:rPr>
              <a:t> Donor Wafer off</a:t>
            </a:r>
          </a:p>
        </p:txBody>
      </p:sp>
      <p:sp>
        <p:nvSpPr>
          <p:cNvPr id="18" name="Rectangle 17"/>
          <p:cNvSpPr>
            <a:spLocks noChangeArrowheads="1"/>
          </p:cNvSpPr>
          <p:nvPr/>
        </p:nvSpPr>
        <p:spPr bwMode="auto">
          <a:xfrm>
            <a:off x="3133725" y="3314700"/>
            <a:ext cx="4525963" cy="101600"/>
          </a:xfrm>
          <a:prstGeom prst="rect">
            <a:avLst/>
          </a:prstGeom>
          <a:solidFill>
            <a:srgbClr val="66FFFF"/>
          </a:solidFill>
          <a:ln w="25400" algn="ctr">
            <a:solidFill>
              <a:srgbClr val="737373"/>
            </a:solidFill>
            <a:miter lim="800000"/>
            <a:headEnd/>
            <a:tailEnd/>
          </a:ln>
        </p:spPr>
        <p:txBody>
          <a:bodyPr anchor="ctr"/>
          <a:lstStyle/>
          <a:p>
            <a:pPr algn="ctr">
              <a:defRPr/>
            </a:pPr>
            <a:endParaRPr lang="en-US">
              <a:solidFill>
                <a:schemeClr val="lt1"/>
              </a:solidFill>
              <a:latin typeface="+mn-lt"/>
              <a:cs typeface="+mn-cs"/>
            </a:endParaRPr>
          </a:p>
        </p:txBody>
      </p:sp>
      <p:cxnSp>
        <p:nvCxnSpPr>
          <p:cNvPr id="19" name="Straight Connector 18"/>
          <p:cNvCxnSpPr/>
          <p:nvPr/>
        </p:nvCxnSpPr>
        <p:spPr>
          <a:xfrm>
            <a:off x="3133725" y="4529138"/>
            <a:ext cx="4506913"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4010" name="TextBox 22"/>
          <p:cNvSpPr txBox="1">
            <a:spLocks noChangeArrowheads="1"/>
          </p:cNvSpPr>
          <p:nvPr/>
        </p:nvSpPr>
        <p:spPr bwMode="auto">
          <a:xfrm>
            <a:off x="7808913" y="4505325"/>
            <a:ext cx="482600" cy="366713"/>
          </a:xfrm>
          <a:prstGeom prst="rect">
            <a:avLst/>
          </a:prstGeom>
          <a:noFill/>
          <a:ln w="9525">
            <a:noFill/>
            <a:miter lim="800000"/>
            <a:headEnd/>
            <a:tailEnd/>
          </a:ln>
        </p:spPr>
        <p:txBody>
          <a:bodyPr wrap="none">
            <a:spAutoFit/>
          </a:bodyPr>
          <a:lstStyle/>
          <a:p>
            <a:r>
              <a:rPr lang="en-US" b="1"/>
              <a:t>H+</a:t>
            </a:r>
          </a:p>
        </p:txBody>
      </p:sp>
      <p:sp>
        <p:nvSpPr>
          <p:cNvPr id="12" name="Rectangle 11"/>
          <p:cNvSpPr/>
          <p:nvPr/>
        </p:nvSpPr>
        <p:spPr>
          <a:xfrm>
            <a:off x="3124200" y="1658938"/>
            <a:ext cx="4540250" cy="16462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Left Brace 27"/>
          <p:cNvSpPr/>
          <p:nvPr/>
        </p:nvSpPr>
        <p:spPr>
          <a:xfrm>
            <a:off x="2840038" y="1684338"/>
            <a:ext cx="95250" cy="16303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4013" name="TextBox 5"/>
          <p:cNvSpPr txBox="1">
            <a:spLocks noChangeArrowheads="1"/>
          </p:cNvSpPr>
          <p:nvPr/>
        </p:nvSpPr>
        <p:spPr bwMode="auto">
          <a:xfrm>
            <a:off x="477838" y="2314575"/>
            <a:ext cx="2470150" cy="369888"/>
          </a:xfrm>
          <a:prstGeom prst="rect">
            <a:avLst/>
          </a:prstGeom>
          <a:noFill/>
          <a:ln w="9525">
            <a:noFill/>
            <a:miter lim="800000"/>
            <a:headEnd/>
            <a:tailEnd/>
          </a:ln>
        </p:spPr>
        <p:txBody>
          <a:bodyPr wrap="none">
            <a:spAutoFit/>
          </a:bodyPr>
          <a:lstStyle/>
          <a:p>
            <a:r>
              <a:rPr lang="en-US"/>
              <a:t>~700µm Carrier Wafer</a:t>
            </a:r>
          </a:p>
        </p:txBody>
      </p:sp>
      <p:sp>
        <p:nvSpPr>
          <p:cNvPr id="30" name="Rectangle 29"/>
          <p:cNvSpPr>
            <a:spLocks noChangeArrowheads="1"/>
          </p:cNvSpPr>
          <p:nvPr/>
        </p:nvSpPr>
        <p:spPr bwMode="auto">
          <a:xfrm flipV="1">
            <a:off x="3127375" y="4894263"/>
            <a:ext cx="4527550" cy="1697037"/>
          </a:xfrm>
          <a:prstGeom prst="rect">
            <a:avLst/>
          </a:prstGeom>
          <a:gradFill rotWithShape="0">
            <a:gsLst>
              <a:gs pos="0">
                <a:srgbClr val="9E9E9E"/>
              </a:gs>
              <a:gs pos="50000">
                <a:srgbClr val="C4C4C4"/>
              </a:gs>
              <a:gs pos="100000">
                <a:srgbClr val="E3E3E3"/>
              </a:gs>
            </a:gsLst>
            <a:lin ang="16200000" scaled="1"/>
          </a:gradFill>
          <a:ln w="12700" algn="ctr">
            <a:solidFill>
              <a:schemeClr val="bg2">
                <a:lumMod val="50000"/>
              </a:schemeClr>
            </a:solid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cxnSp>
        <p:nvCxnSpPr>
          <p:cNvPr id="38" name="Straight Arrow Connector 37"/>
          <p:cNvCxnSpPr/>
          <p:nvPr/>
        </p:nvCxnSpPr>
        <p:spPr>
          <a:xfrm>
            <a:off x="7897813" y="5116513"/>
            <a:ext cx="0" cy="78581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133725" y="3703638"/>
            <a:ext cx="623888"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4389438" y="3705225"/>
            <a:ext cx="630237"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5753100" y="37020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7019925" y="3703638"/>
            <a:ext cx="631825" cy="144462"/>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Left Brace 42"/>
          <p:cNvSpPr/>
          <p:nvPr/>
        </p:nvSpPr>
        <p:spPr>
          <a:xfrm>
            <a:off x="2867025" y="3425825"/>
            <a:ext cx="95250" cy="9826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4021" name="TextBox 5"/>
          <p:cNvSpPr txBox="1">
            <a:spLocks noChangeArrowheads="1"/>
          </p:cNvSpPr>
          <p:nvPr/>
        </p:nvSpPr>
        <p:spPr bwMode="auto">
          <a:xfrm>
            <a:off x="0" y="3641725"/>
            <a:ext cx="2963863" cy="641350"/>
          </a:xfrm>
          <a:prstGeom prst="rect">
            <a:avLst/>
          </a:prstGeom>
          <a:noFill/>
          <a:ln w="9525">
            <a:noFill/>
            <a:miter lim="800000"/>
            <a:headEnd/>
            <a:tailEnd/>
          </a:ln>
        </p:spPr>
        <p:txBody>
          <a:bodyPr>
            <a:spAutoFit/>
          </a:bodyPr>
          <a:lstStyle/>
          <a:p>
            <a:pPr algn="ctr"/>
            <a:r>
              <a:rPr lang="en-US"/>
              <a:t>Transferred ~100nm Layer</a:t>
            </a:r>
          </a:p>
          <a:p>
            <a:pPr algn="ctr"/>
            <a:r>
              <a:rPr lang="en-US"/>
              <a:t>- Stratum 3</a:t>
            </a:r>
          </a:p>
        </p:txBody>
      </p:sp>
      <p:sp>
        <p:nvSpPr>
          <p:cNvPr id="384022" name="TextBox 14"/>
          <p:cNvSpPr txBox="1">
            <a:spLocks noChangeArrowheads="1"/>
          </p:cNvSpPr>
          <p:nvPr/>
        </p:nvSpPr>
        <p:spPr bwMode="auto">
          <a:xfrm>
            <a:off x="6653213" y="5718175"/>
            <a:ext cx="1011237" cy="368300"/>
          </a:xfrm>
          <a:prstGeom prst="rect">
            <a:avLst/>
          </a:prstGeom>
          <a:noFill/>
          <a:ln w="9525">
            <a:noFill/>
            <a:miter lim="800000"/>
            <a:headEnd/>
            <a:tailEnd/>
          </a:ln>
        </p:spPr>
        <p:txBody>
          <a:bodyPr>
            <a:spAutoFit/>
          </a:bodyPr>
          <a:lstStyle/>
          <a:p>
            <a:r>
              <a:rPr lang="en-US" b="1"/>
              <a:t>Silicon</a:t>
            </a:r>
          </a:p>
        </p:txBody>
      </p:sp>
      <p:sp>
        <p:nvSpPr>
          <p:cNvPr id="384023" name="TextBox 14"/>
          <p:cNvSpPr txBox="1">
            <a:spLocks noChangeArrowheads="1"/>
          </p:cNvSpPr>
          <p:nvPr/>
        </p:nvSpPr>
        <p:spPr bwMode="auto">
          <a:xfrm>
            <a:off x="6643688" y="4029075"/>
            <a:ext cx="1011237" cy="368300"/>
          </a:xfrm>
          <a:prstGeom prst="rect">
            <a:avLst/>
          </a:prstGeom>
          <a:noFill/>
          <a:ln w="9525">
            <a:noFill/>
            <a:miter lim="800000"/>
            <a:headEnd/>
            <a:tailEnd/>
          </a:ln>
        </p:spPr>
        <p:txBody>
          <a:bodyPr>
            <a:spAutoFit/>
          </a:bodyPr>
          <a:lstStyle/>
          <a:p>
            <a:r>
              <a:rPr lang="en-US" b="1"/>
              <a:t>Silicon</a:t>
            </a:r>
          </a:p>
        </p:txBody>
      </p:sp>
      <p:sp>
        <p:nvSpPr>
          <p:cNvPr id="384024" name="Text Box 166"/>
          <p:cNvSpPr txBox="1">
            <a:spLocks noChangeArrowheads="1"/>
          </p:cNvSpPr>
          <p:nvPr/>
        </p:nvSpPr>
        <p:spPr bwMode="auto">
          <a:xfrm>
            <a:off x="3730625" y="3557588"/>
            <a:ext cx="650875" cy="14446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84025" name="Text Box 166"/>
          <p:cNvSpPr txBox="1">
            <a:spLocks noChangeArrowheads="1"/>
          </p:cNvSpPr>
          <p:nvPr/>
        </p:nvSpPr>
        <p:spPr bwMode="auto">
          <a:xfrm>
            <a:off x="6380163" y="3559175"/>
            <a:ext cx="623887" cy="142875"/>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84026" name="Text Box 166"/>
          <p:cNvSpPr txBox="1">
            <a:spLocks noChangeArrowheads="1"/>
          </p:cNvSpPr>
          <p:nvPr/>
        </p:nvSpPr>
        <p:spPr bwMode="auto">
          <a:xfrm>
            <a:off x="3730625" y="3411538"/>
            <a:ext cx="658813" cy="14605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84027" name="Text Box 166"/>
          <p:cNvSpPr txBox="1">
            <a:spLocks noChangeArrowheads="1"/>
          </p:cNvSpPr>
          <p:nvPr/>
        </p:nvSpPr>
        <p:spPr bwMode="auto">
          <a:xfrm>
            <a:off x="6375400" y="3419475"/>
            <a:ext cx="639763" cy="142875"/>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0" name="Rectangle 49"/>
          <p:cNvSpPr/>
          <p:nvPr/>
        </p:nvSpPr>
        <p:spPr>
          <a:xfrm>
            <a:off x="3114675" y="3419475"/>
            <a:ext cx="61277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4395788" y="3413125"/>
            <a:ext cx="1992312"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7019925" y="3413125"/>
            <a:ext cx="641350"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p:cNvCxnSpPr/>
          <p:nvPr/>
        </p:nvCxnSpPr>
        <p:spPr>
          <a:xfrm>
            <a:off x="2962275" y="5140325"/>
            <a:ext cx="0" cy="78581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4032" name="TextBox 49"/>
          <p:cNvSpPr txBox="1">
            <a:spLocks noChangeArrowheads="1"/>
          </p:cNvSpPr>
          <p:nvPr/>
        </p:nvSpPr>
        <p:spPr bwMode="auto">
          <a:xfrm>
            <a:off x="5164138" y="3849688"/>
            <a:ext cx="574675" cy="338137"/>
          </a:xfrm>
          <a:prstGeom prst="rect">
            <a:avLst/>
          </a:prstGeom>
          <a:noFill/>
          <a:ln w="9525">
            <a:noFill/>
            <a:miter lim="800000"/>
            <a:headEnd/>
            <a:tailEnd/>
          </a:ln>
        </p:spPr>
        <p:txBody>
          <a:bodyPr>
            <a:spAutoFit/>
          </a:bodyPr>
          <a:lstStyle/>
          <a:p>
            <a:r>
              <a:rPr lang="en-US" sz="1600">
                <a:solidFill>
                  <a:srgbClr val="000000"/>
                </a:solidFill>
                <a:latin typeface="Arial Narrow" pitchFamily="34" charset="0"/>
              </a:rPr>
              <a:t>STI</a:t>
            </a:r>
          </a:p>
        </p:txBody>
      </p:sp>
      <p:sp>
        <p:nvSpPr>
          <p:cNvPr id="2" name="Rectangle 17"/>
          <p:cNvSpPr>
            <a:spLocks noChangeArrowheads="1"/>
          </p:cNvSpPr>
          <p:nvPr/>
        </p:nvSpPr>
        <p:spPr bwMode="auto">
          <a:xfrm>
            <a:off x="3124200" y="3219450"/>
            <a:ext cx="4525963" cy="101600"/>
          </a:xfrm>
          <a:prstGeom prst="rect">
            <a:avLst/>
          </a:prstGeom>
          <a:solidFill>
            <a:srgbClr val="66FFFF"/>
          </a:solidFill>
          <a:ln w="25400" algn="ctr">
            <a:solidFill>
              <a:srgbClr val="737373"/>
            </a:solidFill>
            <a:miter lim="800000"/>
            <a:headEnd/>
            <a:tailEnd/>
          </a:ln>
        </p:spPr>
        <p:txBody>
          <a:bodyPr anchor="ctr"/>
          <a:lstStyle/>
          <a:p>
            <a:pPr algn="ctr">
              <a:defRPr/>
            </a:pPr>
            <a:endParaRPr lang="en-US">
              <a:solidFill>
                <a:schemeClr val="lt1"/>
              </a:solidFill>
              <a:latin typeface="+mn-lt"/>
              <a:cs typeface="+mn-cs"/>
            </a:endParaRPr>
          </a:p>
        </p:txBody>
      </p:sp>
      <p:sp>
        <p:nvSpPr>
          <p:cNvPr id="384034" name="AutoShape 36"/>
          <p:cNvSpPr>
            <a:spLocks noChangeArrowheads="1"/>
          </p:cNvSpPr>
          <p:nvPr/>
        </p:nvSpPr>
        <p:spPr bwMode="auto">
          <a:xfrm rot="-5400000">
            <a:off x="7563644" y="4599781"/>
            <a:ext cx="338138" cy="200025"/>
          </a:xfrm>
          <a:prstGeom prst="leftRightArrow">
            <a:avLst>
              <a:gd name="adj1" fmla="val 50000"/>
              <a:gd name="adj2" fmla="val 33810"/>
            </a:avLst>
          </a:prstGeom>
          <a:solidFill>
            <a:srgbClr val="FF5050"/>
          </a:solidFill>
          <a:ln w="9525">
            <a:solidFill>
              <a:schemeClr val="tx1"/>
            </a:solidFill>
            <a:miter lim="800000"/>
            <a:headEnd/>
            <a:tailEnd/>
          </a:ln>
        </p:spPr>
        <p:txBody>
          <a:bodyPr wrap="none" anchor="ctr"/>
          <a:lstStyle/>
          <a:p>
            <a:endParaRPr lang="en-US"/>
          </a:p>
        </p:txBody>
      </p:sp>
      <p:sp>
        <p:nvSpPr>
          <p:cNvPr id="384035"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7F340D66-59F2-4F9D-82C3-878236D6B638}" type="slidenum">
              <a:rPr lang="en-US" sz="1000">
                <a:latin typeface="+mj-lt"/>
                <a:cs typeface="Arial" pitchFamily="34" charset="0"/>
              </a:rPr>
              <a:pPr algn="r">
                <a:spcBef>
                  <a:spcPct val="20000"/>
                </a:spcBef>
                <a:buFont typeface="Wingdings" pitchFamily="2" charset="2"/>
                <a:buNone/>
                <a:defRPr/>
              </a:pPr>
              <a:t>16</a:t>
            </a:fld>
            <a:endParaRPr lang="en-US" sz="1000">
              <a:latin typeface="+mj-lt"/>
              <a:cs typeface="Arial" pitchFamily="34" charset="0"/>
            </a:endParaRPr>
          </a:p>
        </p:txBody>
      </p:sp>
      <p:sp>
        <p:nvSpPr>
          <p:cNvPr id="386051" name="Title 1"/>
          <p:cNvSpPr txBox="1">
            <a:spLocks/>
          </p:cNvSpPr>
          <p:nvPr/>
        </p:nvSpPr>
        <p:spPr bwMode="auto">
          <a:xfrm>
            <a:off x="504825" y="274638"/>
            <a:ext cx="8809038" cy="1143000"/>
          </a:xfrm>
          <a:prstGeom prst="rect">
            <a:avLst/>
          </a:prstGeom>
          <a:noFill/>
          <a:ln w="9525">
            <a:noFill/>
            <a:miter lim="800000"/>
            <a:headEnd/>
            <a:tailEnd/>
          </a:ln>
        </p:spPr>
        <p:txBody>
          <a:bodyPr anchor="ctr"/>
          <a:lstStyle/>
          <a:p>
            <a:r>
              <a:rPr lang="en-US" sz="2800" b="1">
                <a:solidFill>
                  <a:srgbClr val="0066CC"/>
                </a:solidFill>
              </a:rPr>
              <a:t>CMP and repair the transferred layer </a:t>
            </a:r>
          </a:p>
          <a:p>
            <a:r>
              <a:rPr lang="en-US" sz="2800" b="1">
                <a:solidFill>
                  <a:srgbClr val="0066CC"/>
                </a:solidFill>
              </a:rPr>
              <a:t>–</a:t>
            </a:r>
            <a:r>
              <a:rPr lang="en-US" sz="3200" b="1">
                <a:solidFill>
                  <a:srgbClr val="0066CC"/>
                </a:solidFill>
              </a:rPr>
              <a:t> high temperature is OK !</a:t>
            </a:r>
          </a:p>
        </p:txBody>
      </p:sp>
      <p:sp>
        <p:nvSpPr>
          <p:cNvPr id="386052" name="TextBox 5"/>
          <p:cNvSpPr txBox="1">
            <a:spLocks noChangeArrowheads="1"/>
          </p:cNvSpPr>
          <p:nvPr/>
        </p:nvSpPr>
        <p:spPr bwMode="auto">
          <a:xfrm>
            <a:off x="803275" y="4622800"/>
            <a:ext cx="1619250" cy="641350"/>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386053" name="TextBox 5"/>
          <p:cNvSpPr txBox="1">
            <a:spLocks noChangeArrowheads="1"/>
          </p:cNvSpPr>
          <p:nvPr/>
        </p:nvSpPr>
        <p:spPr bwMode="auto">
          <a:xfrm>
            <a:off x="0" y="3179763"/>
            <a:ext cx="2671763" cy="641350"/>
          </a:xfrm>
          <a:prstGeom prst="rect">
            <a:avLst/>
          </a:prstGeom>
          <a:noFill/>
          <a:ln w="9525">
            <a:noFill/>
            <a:miter lim="800000"/>
            <a:headEnd/>
            <a:tailEnd/>
          </a:ln>
        </p:spPr>
        <p:txBody>
          <a:bodyPr>
            <a:spAutoFit/>
          </a:bodyPr>
          <a:lstStyle/>
          <a:p>
            <a:pPr algn="ctr"/>
            <a:r>
              <a:rPr lang="en-US"/>
              <a:t>~100nm</a:t>
            </a:r>
          </a:p>
          <a:p>
            <a:pPr algn="ctr"/>
            <a:endParaRPr lang="en-US"/>
          </a:p>
        </p:txBody>
      </p:sp>
      <p:sp>
        <p:nvSpPr>
          <p:cNvPr id="4" name="Rectangle 3"/>
          <p:cNvSpPr>
            <a:spLocks noChangeArrowheads="1"/>
          </p:cNvSpPr>
          <p:nvPr/>
        </p:nvSpPr>
        <p:spPr bwMode="auto">
          <a:xfrm>
            <a:off x="2751138" y="2778125"/>
            <a:ext cx="4527550" cy="787400"/>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anchor="ctr"/>
          <a:lstStyle/>
          <a:p>
            <a:pPr>
              <a:defRPr/>
            </a:pPr>
            <a:endParaRPr lang="en-US" dirty="0">
              <a:solidFill>
                <a:schemeClr val="tx1">
                  <a:lumMod val="95000"/>
                  <a:lumOff val="5000"/>
                </a:schemeClr>
              </a:solidFill>
              <a:latin typeface="+mn-lt"/>
              <a:cs typeface="+mn-cs"/>
            </a:endParaRPr>
          </a:p>
        </p:txBody>
      </p:sp>
      <p:sp>
        <p:nvSpPr>
          <p:cNvPr id="386055" name="Trapezoid 8"/>
          <p:cNvSpPr>
            <a:spLocks/>
          </p:cNvSpPr>
          <p:nvPr/>
        </p:nvSpPr>
        <p:spPr bwMode="auto">
          <a:xfrm rot="10800000" flipV="1">
            <a:off x="4656138" y="2790825"/>
            <a:ext cx="719137" cy="871538"/>
          </a:xfrm>
          <a:custGeom>
            <a:avLst/>
            <a:gdLst>
              <a:gd name="T0" fmla="*/ 359569 w 719138"/>
              <a:gd name="T1" fmla="*/ 0 h 766762"/>
              <a:gd name="T2" fmla="*/ 89892 w 719138"/>
              <a:gd name="T3" fmla="*/ 2618288 h 766762"/>
              <a:gd name="T4" fmla="*/ 359569 w 719138"/>
              <a:gd name="T5" fmla="*/ 5236558 h 766762"/>
              <a:gd name="T6" fmla="*/ 629231 w 719138"/>
              <a:gd name="T7" fmla="*/ 2618288 h 766762"/>
              <a:gd name="T8" fmla="*/ 17694720 60000 65536"/>
              <a:gd name="T9" fmla="*/ 11796480 60000 65536"/>
              <a:gd name="T10" fmla="*/ 5898240 60000 65536"/>
              <a:gd name="T11" fmla="*/ 0 60000 65536"/>
              <a:gd name="T12" fmla="*/ 119856 w 719138"/>
              <a:gd name="T13" fmla="*/ 127794 h 766762"/>
              <a:gd name="T14" fmla="*/ 599282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0" name="Left Brace 9"/>
          <p:cNvSpPr>
            <a:spLocks/>
          </p:cNvSpPr>
          <p:nvPr/>
        </p:nvSpPr>
        <p:spPr bwMode="auto">
          <a:xfrm flipV="1">
            <a:off x="2492375" y="2709863"/>
            <a:ext cx="44450" cy="1311275"/>
          </a:xfrm>
          <a:prstGeom prst="leftBrace">
            <a:avLst>
              <a:gd name="adj1" fmla="val 9424"/>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18" name="Rectangle 17"/>
          <p:cNvSpPr>
            <a:spLocks noChangeArrowheads="1"/>
          </p:cNvSpPr>
          <p:nvPr/>
        </p:nvSpPr>
        <p:spPr bwMode="auto">
          <a:xfrm flipV="1">
            <a:off x="2743200" y="3889375"/>
            <a:ext cx="4543425" cy="131763"/>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12" name="Rectangle 11"/>
          <p:cNvSpPr>
            <a:spLocks noChangeArrowheads="1"/>
          </p:cNvSpPr>
          <p:nvPr/>
        </p:nvSpPr>
        <p:spPr bwMode="auto">
          <a:xfrm flipV="1">
            <a:off x="2760663" y="4049713"/>
            <a:ext cx="4540250" cy="2479675"/>
          </a:xfrm>
          <a:prstGeom prst="rect">
            <a:avLst/>
          </a:prstGeom>
          <a:solidFill>
            <a:srgbClr val="404040"/>
          </a:solid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sp>
        <p:nvSpPr>
          <p:cNvPr id="28" name="Left Brace 27"/>
          <p:cNvSpPr>
            <a:spLocks/>
          </p:cNvSpPr>
          <p:nvPr/>
        </p:nvSpPr>
        <p:spPr bwMode="auto">
          <a:xfrm flipV="1">
            <a:off x="2466975" y="4021138"/>
            <a:ext cx="95250" cy="2479675"/>
          </a:xfrm>
          <a:prstGeom prst="leftBrace">
            <a:avLst>
              <a:gd name="adj1" fmla="val 9447"/>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386060" name="TextBox 12"/>
          <p:cNvSpPr txBox="1">
            <a:spLocks noChangeArrowheads="1"/>
          </p:cNvSpPr>
          <p:nvPr/>
        </p:nvSpPr>
        <p:spPr bwMode="auto">
          <a:xfrm>
            <a:off x="4741863" y="3006725"/>
            <a:ext cx="633412" cy="336550"/>
          </a:xfrm>
          <a:prstGeom prst="rect">
            <a:avLst/>
          </a:prstGeom>
          <a:noFill/>
          <a:ln w="9525">
            <a:noFill/>
            <a:miter lim="800000"/>
            <a:headEnd/>
            <a:tailEnd/>
          </a:ln>
        </p:spPr>
        <p:txBody>
          <a:bodyPr>
            <a:spAutoFit/>
          </a:bodyPr>
          <a:lstStyle/>
          <a:p>
            <a:r>
              <a:rPr lang="en-US" sz="1600"/>
              <a:t>STI</a:t>
            </a:r>
          </a:p>
        </p:txBody>
      </p:sp>
      <p:sp>
        <p:nvSpPr>
          <p:cNvPr id="40" name="Rectangle 39"/>
          <p:cNvSpPr>
            <a:spLocks noChangeArrowheads="1"/>
          </p:cNvSpPr>
          <p:nvPr/>
        </p:nvSpPr>
        <p:spPr bwMode="auto">
          <a:xfrm flipV="1">
            <a:off x="2760663" y="3414713"/>
            <a:ext cx="623887" cy="163512"/>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flipV="1">
            <a:off x="4016375" y="3413125"/>
            <a:ext cx="630238" cy="163513"/>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flipV="1">
            <a:off x="5380038" y="3416300"/>
            <a:ext cx="623887" cy="163513"/>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flipV="1">
            <a:off x="6646863" y="3414713"/>
            <a:ext cx="631825" cy="163512"/>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86065" name="Text Box 166"/>
          <p:cNvSpPr txBox="1">
            <a:spLocks noChangeArrowheads="1"/>
          </p:cNvSpPr>
          <p:nvPr/>
        </p:nvSpPr>
        <p:spPr bwMode="auto">
          <a:xfrm flipV="1">
            <a:off x="3357563" y="3579813"/>
            <a:ext cx="650875" cy="165100"/>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386066" name="Text Box 166"/>
          <p:cNvSpPr txBox="1">
            <a:spLocks noChangeArrowheads="1"/>
          </p:cNvSpPr>
          <p:nvPr/>
        </p:nvSpPr>
        <p:spPr bwMode="auto">
          <a:xfrm flipV="1">
            <a:off x="6007100" y="3579813"/>
            <a:ext cx="623888" cy="163512"/>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386067" name="Text Box 166"/>
          <p:cNvSpPr txBox="1">
            <a:spLocks noChangeArrowheads="1"/>
          </p:cNvSpPr>
          <p:nvPr/>
        </p:nvSpPr>
        <p:spPr bwMode="auto">
          <a:xfrm flipV="1">
            <a:off x="3357563" y="3744913"/>
            <a:ext cx="658812" cy="165100"/>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86068" name="Text Box 166"/>
          <p:cNvSpPr txBox="1">
            <a:spLocks noChangeArrowheads="1"/>
          </p:cNvSpPr>
          <p:nvPr/>
        </p:nvSpPr>
        <p:spPr bwMode="auto">
          <a:xfrm flipV="1">
            <a:off x="6002338" y="3738563"/>
            <a:ext cx="639762" cy="163512"/>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flipV="1">
            <a:off x="2741613" y="3570288"/>
            <a:ext cx="612775"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5" name="Rectangle 34"/>
          <p:cNvSpPr>
            <a:spLocks noChangeArrowheads="1"/>
          </p:cNvSpPr>
          <p:nvPr/>
        </p:nvSpPr>
        <p:spPr bwMode="auto">
          <a:xfrm flipV="1">
            <a:off x="4022725" y="3576638"/>
            <a:ext cx="1992313"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flipV="1">
            <a:off x="6646863" y="3576638"/>
            <a:ext cx="641350" cy="331787"/>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86072" name="Text Box 28"/>
          <p:cNvSpPr txBox="1">
            <a:spLocks noChangeArrowheads="1"/>
          </p:cNvSpPr>
          <p:nvPr/>
        </p:nvSpPr>
        <p:spPr bwMode="auto">
          <a:xfrm>
            <a:off x="7950200" y="2852738"/>
            <a:ext cx="922338" cy="366712"/>
          </a:xfrm>
          <a:prstGeom prst="rect">
            <a:avLst/>
          </a:prstGeom>
          <a:noFill/>
          <a:ln w="9525">
            <a:noFill/>
            <a:miter lim="800000"/>
            <a:headEnd/>
            <a:tailEnd/>
          </a:ln>
        </p:spPr>
        <p:txBody>
          <a:bodyPr>
            <a:spAutoFit/>
          </a:bodyPr>
          <a:lstStyle/>
          <a:p>
            <a:pPr>
              <a:spcBef>
                <a:spcPct val="50000"/>
              </a:spcBef>
            </a:pPr>
            <a:r>
              <a:rPr lang="en-US"/>
              <a:t>Silicon</a:t>
            </a:r>
          </a:p>
        </p:txBody>
      </p:sp>
      <p:sp>
        <p:nvSpPr>
          <p:cNvPr id="386073" name="Text Box 29"/>
          <p:cNvSpPr txBox="1">
            <a:spLocks noChangeArrowheads="1"/>
          </p:cNvSpPr>
          <p:nvPr/>
        </p:nvSpPr>
        <p:spPr bwMode="auto">
          <a:xfrm>
            <a:off x="8002588" y="3457575"/>
            <a:ext cx="781050" cy="366713"/>
          </a:xfrm>
          <a:prstGeom prst="rect">
            <a:avLst/>
          </a:prstGeom>
          <a:noFill/>
          <a:ln w="9525">
            <a:noFill/>
            <a:miter lim="800000"/>
            <a:headEnd/>
            <a:tailEnd/>
          </a:ln>
        </p:spPr>
        <p:txBody>
          <a:bodyPr wrap="none">
            <a:spAutoFit/>
          </a:bodyPr>
          <a:lstStyle/>
          <a:p>
            <a:r>
              <a:rPr lang="en-US"/>
              <a:t>Oxide</a:t>
            </a:r>
          </a:p>
        </p:txBody>
      </p:sp>
      <p:sp>
        <p:nvSpPr>
          <p:cNvPr id="386074" name="Text Box 30"/>
          <p:cNvSpPr txBox="1">
            <a:spLocks noChangeArrowheads="1"/>
          </p:cNvSpPr>
          <p:nvPr/>
        </p:nvSpPr>
        <p:spPr bwMode="auto">
          <a:xfrm>
            <a:off x="7640638" y="4054475"/>
            <a:ext cx="1377950" cy="581025"/>
          </a:xfrm>
          <a:prstGeom prst="rect">
            <a:avLst/>
          </a:prstGeom>
          <a:noFill/>
          <a:ln w="9525">
            <a:noFill/>
            <a:miter lim="800000"/>
            <a:headEnd/>
            <a:tailEnd/>
          </a:ln>
        </p:spPr>
        <p:txBody>
          <a:bodyPr>
            <a:spAutoFit/>
          </a:bodyPr>
          <a:lstStyle/>
          <a:p>
            <a:pPr>
              <a:spcBef>
                <a:spcPct val="50000"/>
              </a:spcBef>
            </a:pPr>
            <a:r>
              <a:rPr lang="en-US" sz="1600"/>
              <a:t>Bond Oxide ’etch stop’</a:t>
            </a:r>
          </a:p>
        </p:txBody>
      </p:sp>
      <p:sp>
        <p:nvSpPr>
          <p:cNvPr id="386075" name="Line 31"/>
          <p:cNvSpPr>
            <a:spLocks noChangeShapeType="1"/>
          </p:cNvSpPr>
          <p:nvPr/>
        </p:nvSpPr>
        <p:spPr bwMode="auto">
          <a:xfrm flipH="1">
            <a:off x="7391400" y="3073400"/>
            <a:ext cx="388938" cy="0"/>
          </a:xfrm>
          <a:prstGeom prst="line">
            <a:avLst/>
          </a:prstGeom>
          <a:noFill/>
          <a:ln w="9525">
            <a:solidFill>
              <a:schemeClr val="tx1"/>
            </a:solidFill>
            <a:round/>
            <a:headEnd/>
            <a:tailEnd type="triangle" w="med" len="med"/>
          </a:ln>
        </p:spPr>
        <p:txBody>
          <a:bodyPr/>
          <a:lstStyle/>
          <a:p>
            <a:endParaRPr lang="en-US"/>
          </a:p>
        </p:txBody>
      </p:sp>
      <p:sp>
        <p:nvSpPr>
          <p:cNvPr id="386076" name="Line 32"/>
          <p:cNvSpPr>
            <a:spLocks noChangeShapeType="1"/>
          </p:cNvSpPr>
          <p:nvPr/>
        </p:nvSpPr>
        <p:spPr bwMode="auto">
          <a:xfrm flipH="1">
            <a:off x="7399338" y="3700463"/>
            <a:ext cx="457200" cy="15875"/>
          </a:xfrm>
          <a:prstGeom prst="line">
            <a:avLst/>
          </a:prstGeom>
          <a:noFill/>
          <a:ln w="9525">
            <a:solidFill>
              <a:schemeClr val="tx1"/>
            </a:solidFill>
            <a:round/>
            <a:headEnd/>
            <a:tailEnd type="triangle" w="med" len="med"/>
          </a:ln>
        </p:spPr>
        <p:txBody>
          <a:bodyPr/>
          <a:lstStyle/>
          <a:p>
            <a:endParaRPr lang="en-US"/>
          </a:p>
        </p:txBody>
      </p:sp>
      <p:sp>
        <p:nvSpPr>
          <p:cNvPr id="386077" name="Line 33"/>
          <p:cNvSpPr>
            <a:spLocks noChangeShapeType="1"/>
          </p:cNvSpPr>
          <p:nvPr/>
        </p:nvSpPr>
        <p:spPr bwMode="auto">
          <a:xfrm flipH="1" flipV="1">
            <a:off x="7348538" y="4005263"/>
            <a:ext cx="322262" cy="142875"/>
          </a:xfrm>
          <a:prstGeom prst="line">
            <a:avLst/>
          </a:prstGeom>
          <a:noFill/>
          <a:ln w="9525">
            <a:solidFill>
              <a:schemeClr val="tx1"/>
            </a:solidFill>
            <a:round/>
            <a:headEnd/>
            <a:tailEnd type="triangle" w="med" len="med"/>
          </a:ln>
        </p:spPr>
        <p:txBody>
          <a:bodyPr/>
          <a:lstStyle/>
          <a:p>
            <a:endParaRPr lang="en-US"/>
          </a:p>
        </p:txBody>
      </p:sp>
      <p:sp>
        <p:nvSpPr>
          <p:cNvPr id="2" name="Rectangle 17"/>
          <p:cNvSpPr>
            <a:spLocks noChangeArrowheads="1"/>
          </p:cNvSpPr>
          <p:nvPr/>
        </p:nvSpPr>
        <p:spPr bwMode="auto">
          <a:xfrm flipV="1">
            <a:off x="2771775" y="4013200"/>
            <a:ext cx="4543425" cy="131763"/>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386079"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8B50291D-F679-4AB5-9896-98841DEA4C7E}" type="slidenum">
              <a:rPr lang="en-US" sz="1000">
                <a:latin typeface="+mj-lt"/>
                <a:cs typeface="Arial" pitchFamily="34" charset="0"/>
              </a:rPr>
              <a:pPr algn="r">
                <a:spcBef>
                  <a:spcPct val="20000"/>
                </a:spcBef>
                <a:buFont typeface="Wingdings" pitchFamily="2" charset="2"/>
                <a:buNone/>
                <a:defRPr/>
              </a:pPr>
              <a:t>17</a:t>
            </a:fld>
            <a:endParaRPr lang="en-US" sz="1000">
              <a:latin typeface="+mj-lt"/>
              <a:cs typeface="Arial" pitchFamily="34" charset="0"/>
            </a:endParaRPr>
          </a:p>
        </p:txBody>
      </p:sp>
      <p:sp>
        <p:nvSpPr>
          <p:cNvPr id="388099" name="Title 1"/>
          <p:cNvSpPr txBox="1">
            <a:spLocks/>
          </p:cNvSpPr>
          <p:nvPr/>
        </p:nvSpPr>
        <p:spPr bwMode="auto">
          <a:xfrm>
            <a:off x="0" y="274638"/>
            <a:ext cx="9144000" cy="1143000"/>
          </a:xfrm>
          <a:prstGeom prst="rect">
            <a:avLst/>
          </a:prstGeom>
          <a:noFill/>
          <a:ln w="9525">
            <a:noFill/>
            <a:miter lim="800000"/>
            <a:headEnd/>
            <a:tailEnd/>
          </a:ln>
        </p:spPr>
        <p:txBody>
          <a:bodyPr anchor="ctr"/>
          <a:lstStyle/>
          <a:p>
            <a:pPr algn="ctr"/>
            <a:r>
              <a:rPr lang="en-US" sz="3200" b="1">
                <a:solidFill>
                  <a:srgbClr val="0066CC"/>
                </a:solidFill>
              </a:rPr>
              <a:t>Use </a:t>
            </a:r>
            <a:r>
              <a:rPr lang="en-US" sz="3200" b="1">
                <a:solidFill>
                  <a:srgbClr val="0000FF"/>
                </a:solidFill>
              </a:rPr>
              <a:t>standard flow</a:t>
            </a:r>
            <a:r>
              <a:rPr lang="en-US" sz="3200" b="1">
                <a:solidFill>
                  <a:srgbClr val="0066CC"/>
                </a:solidFill>
              </a:rPr>
              <a:t> to process “Stratum 2”</a:t>
            </a:r>
          </a:p>
          <a:p>
            <a:pPr algn="ctr"/>
            <a:r>
              <a:rPr lang="en-US" sz="2400" b="1" i="1">
                <a:solidFill>
                  <a:srgbClr val="0066CC"/>
                </a:solidFill>
              </a:rPr>
              <a:t>Note: High Temperature is OK</a:t>
            </a:r>
            <a:r>
              <a:rPr lang="en-US" sz="2400" i="1">
                <a:solidFill>
                  <a:srgbClr val="0066CC"/>
                </a:solidFill>
              </a:rPr>
              <a:t> </a:t>
            </a:r>
          </a:p>
        </p:txBody>
      </p:sp>
      <p:sp>
        <p:nvSpPr>
          <p:cNvPr id="12" name="Rectangle 11"/>
          <p:cNvSpPr>
            <a:spLocks noChangeArrowheads="1"/>
          </p:cNvSpPr>
          <p:nvPr/>
        </p:nvSpPr>
        <p:spPr bwMode="auto">
          <a:xfrm flipV="1">
            <a:off x="2867025" y="3673475"/>
            <a:ext cx="4540250" cy="2141538"/>
          </a:xfrm>
          <a:prstGeom prst="rect">
            <a:avLst/>
          </a:prstGeom>
          <a:solidFill>
            <a:srgbClr val="404040"/>
          </a:solid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sp>
        <p:nvSpPr>
          <p:cNvPr id="388101" name="Rectangle 46"/>
          <p:cNvSpPr>
            <a:spLocks noChangeArrowheads="1"/>
          </p:cNvSpPr>
          <p:nvPr/>
        </p:nvSpPr>
        <p:spPr bwMode="auto">
          <a:xfrm>
            <a:off x="1816100" y="5684838"/>
            <a:ext cx="6845300" cy="830262"/>
          </a:xfrm>
          <a:prstGeom prst="rect">
            <a:avLst/>
          </a:prstGeom>
          <a:noFill/>
          <a:ln w="9525">
            <a:noFill/>
            <a:miter lim="800000"/>
            <a:headEnd/>
            <a:tailEnd/>
          </a:ln>
        </p:spPr>
        <p:txBody>
          <a:bodyPr>
            <a:spAutoFit/>
          </a:bodyPr>
          <a:lstStyle/>
          <a:p>
            <a:r>
              <a:rPr lang="en-US" sz="2400">
                <a:solidFill>
                  <a:srgbClr val="0000FF"/>
                </a:solidFill>
              </a:rPr>
              <a:t>Note: A vertical isolation could be formed by reverse bias, deep implant or other methods</a:t>
            </a:r>
            <a:r>
              <a:rPr lang="en-US" sz="2400"/>
              <a:t>.</a:t>
            </a:r>
          </a:p>
        </p:txBody>
      </p:sp>
      <p:grpSp>
        <p:nvGrpSpPr>
          <p:cNvPr id="388102" name="Group 94"/>
          <p:cNvGrpSpPr>
            <a:grpSpLocks/>
          </p:cNvGrpSpPr>
          <p:nvPr/>
        </p:nvGrpSpPr>
        <p:grpSpPr bwMode="auto">
          <a:xfrm>
            <a:off x="-293688" y="1712913"/>
            <a:ext cx="9437688" cy="4054475"/>
            <a:chOff x="-185" y="1079"/>
            <a:chExt cx="5945" cy="2554"/>
          </a:xfrm>
        </p:grpSpPr>
        <p:sp>
          <p:nvSpPr>
            <p:cNvPr id="28" name="Left Brace 27"/>
            <p:cNvSpPr>
              <a:spLocks/>
            </p:cNvSpPr>
            <p:nvPr/>
          </p:nvSpPr>
          <p:spPr bwMode="auto">
            <a:xfrm flipV="1">
              <a:off x="1633" y="2314"/>
              <a:ext cx="90" cy="1319"/>
            </a:xfrm>
            <a:prstGeom prst="leftBrace">
              <a:avLst>
                <a:gd name="adj1" fmla="val 9447"/>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388105" name="TextBox 5"/>
            <p:cNvSpPr txBox="1">
              <a:spLocks noChangeArrowheads="1"/>
            </p:cNvSpPr>
            <p:nvPr/>
          </p:nvSpPr>
          <p:spPr bwMode="auto">
            <a:xfrm>
              <a:off x="585" y="2685"/>
              <a:ext cx="1020" cy="404"/>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388106" name="TextBox 5"/>
            <p:cNvSpPr txBox="1">
              <a:spLocks noChangeArrowheads="1"/>
            </p:cNvSpPr>
            <p:nvPr/>
          </p:nvSpPr>
          <p:spPr bwMode="auto">
            <a:xfrm>
              <a:off x="-185" y="1682"/>
              <a:ext cx="1683" cy="231"/>
            </a:xfrm>
            <a:prstGeom prst="rect">
              <a:avLst/>
            </a:prstGeom>
            <a:noFill/>
            <a:ln w="9525">
              <a:noFill/>
              <a:miter lim="800000"/>
              <a:headEnd/>
              <a:tailEnd/>
            </a:ln>
          </p:spPr>
          <p:txBody>
            <a:bodyPr>
              <a:spAutoFit/>
            </a:bodyPr>
            <a:lstStyle/>
            <a:p>
              <a:pPr algn="ctr"/>
              <a:r>
                <a:rPr lang="en-US"/>
                <a:t>~100nm Layer</a:t>
              </a:r>
            </a:p>
          </p:txBody>
        </p:sp>
        <p:sp>
          <p:nvSpPr>
            <p:cNvPr id="10" name="Left Brace 9"/>
            <p:cNvSpPr>
              <a:spLocks/>
            </p:cNvSpPr>
            <p:nvPr/>
          </p:nvSpPr>
          <p:spPr bwMode="auto">
            <a:xfrm flipV="1">
              <a:off x="1637" y="1429"/>
              <a:ext cx="28" cy="807"/>
            </a:xfrm>
            <a:prstGeom prst="leftBrace">
              <a:avLst>
                <a:gd name="adj1" fmla="val 9424"/>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388108" name="Text Box 26"/>
            <p:cNvSpPr txBox="1">
              <a:spLocks noChangeArrowheads="1"/>
            </p:cNvSpPr>
            <p:nvPr/>
          </p:nvSpPr>
          <p:spPr bwMode="auto">
            <a:xfrm>
              <a:off x="5087" y="1595"/>
              <a:ext cx="581" cy="231"/>
            </a:xfrm>
            <a:prstGeom prst="rect">
              <a:avLst/>
            </a:prstGeom>
            <a:noFill/>
            <a:ln w="9525">
              <a:noFill/>
              <a:miter lim="800000"/>
              <a:headEnd/>
              <a:tailEnd/>
            </a:ln>
          </p:spPr>
          <p:txBody>
            <a:bodyPr>
              <a:spAutoFit/>
            </a:bodyPr>
            <a:lstStyle/>
            <a:p>
              <a:pPr>
                <a:spcBef>
                  <a:spcPct val="50000"/>
                </a:spcBef>
              </a:pPr>
              <a:r>
                <a:rPr lang="en-US"/>
                <a:t>Silicon</a:t>
              </a:r>
            </a:p>
          </p:txBody>
        </p:sp>
        <p:sp>
          <p:nvSpPr>
            <p:cNvPr id="388109" name="Text Box 27"/>
            <p:cNvSpPr txBox="1">
              <a:spLocks noChangeArrowheads="1"/>
            </p:cNvSpPr>
            <p:nvPr/>
          </p:nvSpPr>
          <p:spPr bwMode="auto">
            <a:xfrm>
              <a:off x="5120" y="1967"/>
              <a:ext cx="492" cy="231"/>
            </a:xfrm>
            <a:prstGeom prst="rect">
              <a:avLst/>
            </a:prstGeom>
            <a:noFill/>
            <a:ln w="9525">
              <a:noFill/>
              <a:miter lim="800000"/>
              <a:headEnd/>
              <a:tailEnd/>
            </a:ln>
          </p:spPr>
          <p:txBody>
            <a:bodyPr wrap="none">
              <a:spAutoFit/>
            </a:bodyPr>
            <a:lstStyle/>
            <a:p>
              <a:r>
                <a:rPr lang="en-US"/>
                <a:t>Oxide</a:t>
              </a:r>
            </a:p>
          </p:txBody>
        </p:sp>
        <p:sp>
          <p:nvSpPr>
            <p:cNvPr id="388110" name="Text Box 28"/>
            <p:cNvSpPr txBox="1">
              <a:spLocks noChangeArrowheads="1"/>
            </p:cNvSpPr>
            <p:nvPr/>
          </p:nvSpPr>
          <p:spPr bwMode="auto">
            <a:xfrm>
              <a:off x="4892" y="2335"/>
              <a:ext cx="868" cy="385"/>
            </a:xfrm>
            <a:prstGeom prst="rect">
              <a:avLst/>
            </a:prstGeom>
            <a:noFill/>
            <a:ln w="9525">
              <a:noFill/>
              <a:miter lim="800000"/>
              <a:headEnd/>
              <a:tailEnd/>
            </a:ln>
          </p:spPr>
          <p:txBody>
            <a:bodyPr>
              <a:spAutoFit/>
            </a:bodyPr>
            <a:lstStyle/>
            <a:p>
              <a:pPr>
                <a:spcBef>
                  <a:spcPct val="50000"/>
                </a:spcBef>
              </a:pPr>
              <a:r>
                <a:rPr lang="en-US" sz="1600"/>
                <a:t>Bond Oxide </a:t>
              </a:r>
              <a:r>
                <a:rPr lang="en-US" b="1"/>
                <a:t>’etch stop’</a:t>
              </a:r>
            </a:p>
          </p:txBody>
        </p:sp>
        <p:sp>
          <p:nvSpPr>
            <p:cNvPr id="388111" name="Line 29"/>
            <p:cNvSpPr>
              <a:spLocks noChangeShapeType="1"/>
            </p:cNvSpPr>
            <p:nvPr/>
          </p:nvSpPr>
          <p:spPr bwMode="auto">
            <a:xfrm flipH="1">
              <a:off x="4735" y="1731"/>
              <a:ext cx="245" cy="0"/>
            </a:xfrm>
            <a:prstGeom prst="line">
              <a:avLst/>
            </a:prstGeom>
            <a:noFill/>
            <a:ln w="9525">
              <a:solidFill>
                <a:schemeClr val="tx1"/>
              </a:solidFill>
              <a:round/>
              <a:headEnd/>
              <a:tailEnd type="triangle" w="med" len="med"/>
            </a:ln>
          </p:spPr>
          <p:txBody>
            <a:bodyPr/>
            <a:lstStyle/>
            <a:p>
              <a:endParaRPr lang="en-US"/>
            </a:p>
          </p:txBody>
        </p:sp>
        <p:sp>
          <p:nvSpPr>
            <p:cNvPr id="388112" name="Line 30"/>
            <p:cNvSpPr>
              <a:spLocks noChangeShapeType="1"/>
            </p:cNvSpPr>
            <p:nvPr/>
          </p:nvSpPr>
          <p:spPr bwMode="auto">
            <a:xfrm flipH="1">
              <a:off x="4740" y="2117"/>
              <a:ext cx="288" cy="10"/>
            </a:xfrm>
            <a:prstGeom prst="line">
              <a:avLst/>
            </a:prstGeom>
            <a:noFill/>
            <a:ln w="9525">
              <a:solidFill>
                <a:schemeClr val="tx1"/>
              </a:solidFill>
              <a:round/>
              <a:headEnd/>
              <a:tailEnd type="triangle" w="med" len="med"/>
            </a:ln>
          </p:spPr>
          <p:txBody>
            <a:bodyPr/>
            <a:lstStyle/>
            <a:p>
              <a:endParaRPr lang="en-US"/>
            </a:p>
          </p:txBody>
        </p:sp>
        <p:sp>
          <p:nvSpPr>
            <p:cNvPr id="388113" name="Line 31"/>
            <p:cNvSpPr>
              <a:spLocks noChangeShapeType="1"/>
            </p:cNvSpPr>
            <p:nvPr/>
          </p:nvSpPr>
          <p:spPr bwMode="auto">
            <a:xfrm flipH="1" flipV="1">
              <a:off x="4708" y="2304"/>
              <a:ext cx="203" cy="88"/>
            </a:xfrm>
            <a:prstGeom prst="line">
              <a:avLst/>
            </a:prstGeom>
            <a:noFill/>
            <a:ln w="9525">
              <a:solidFill>
                <a:schemeClr val="tx1"/>
              </a:solidFill>
              <a:round/>
              <a:headEnd/>
              <a:tailEnd type="triangle" w="med" len="med"/>
            </a:ln>
          </p:spPr>
          <p:txBody>
            <a:bodyPr/>
            <a:lstStyle/>
            <a:p>
              <a:endParaRPr lang="en-US"/>
            </a:p>
          </p:txBody>
        </p:sp>
        <p:sp>
          <p:nvSpPr>
            <p:cNvPr id="35" name="Rectangle 34"/>
            <p:cNvSpPr>
              <a:spLocks noChangeArrowheads="1"/>
            </p:cNvSpPr>
            <p:nvPr/>
          </p:nvSpPr>
          <p:spPr bwMode="auto">
            <a:xfrm flipV="1">
              <a:off x="1821" y="1431"/>
              <a:ext cx="2839" cy="204"/>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a:off x="1812" y="1549"/>
              <a:ext cx="2852" cy="486"/>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anchor="ctr"/>
            <a:lstStyle/>
            <a:p>
              <a:pPr>
                <a:defRPr/>
              </a:pPr>
              <a:endParaRPr lang="en-US" dirty="0">
                <a:solidFill>
                  <a:schemeClr val="tx1">
                    <a:lumMod val="95000"/>
                    <a:lumOff val="5000"/>
                  </a:schemeClr>
                </a:solidFill>
                <a:latin typeface="+mn-lt"/>
                <a:cs typeface="+mn-cs"/>
              </a:endParaRPr>
            </a:p>
          </p:txBody>
        </p:sp>
        <p:sp>
          <p:nvSpPr>
            <p:cNvPr id="388116" name="Trapezoid 8"/>
            <p:cNvSpPr>
              <a:spLocks/>
            </p:cNvSpPr>
            <p:nvPr/>
          </p:nvSpPr>
          <p:spPr bwMode="auto">
            <a:xfrm rot="10800000" flipV="1">
              <a:off x="3012" y="1557"/>
              <a:ext cx="453" cy="536"/>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747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flipV="1">
              <a:off x="1807" y="2233"/>
              <a:ext cx="2862" cy="81"/>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388118" name="TextBox 12"/>
            <p:cNvSpPr txBox="1">
              <a:spLocks noChangeArrowheads="1"/>
            </p:cNvSpPr>
            <p:nvPr/>
          </p:nvSpPr>
          <p:spPr bwMode="auto">
            <a:xfrm>
              <a:off x="3066" y="1690"/>
              <a:ext cx="399" cy="212"/>
            </a:xfrm>
            <a:prstGeom prst="rect">
              <a:avLst/>
            </a:prstGeom>
            <a:noFill/>
            <a:ln w="9525">
              <a:noFill/>
              <a:miter lim="800000"/>
              <a:headEnd/>
              <a:tailEnd/>
            </a:ln>
          </p:spPr>
          <p:txBody>
            <a:bodyPr>
              <a:spAutoFit/>
            </a:bodyPr>
            <a:lstStyle/>
            <a:p>
              <a:r>
                <a:rPr lang="en-US" sz="1600"/>
                <a:t>STI</a:t>
              </a:r>
            </a:p>
          </p:txBody>
        </p:sp>
        <p:sp>
          <p:nvSpPr>
            <p:cNvPr id="40" name="Rectangle 39"/>
            <p:cNvSpPr>
              <a:spLocks noChangeArrowheads="1"/>
            </p:cNvSpPr>
            <p:nvPr/>
          </p:nvSpPr>
          <p:spPr bwMode="auto">
            <a:xfrm flipV="1">
              <a:off x="1818" y="1941"/>
              <a:ext cx="393" cy="100"/>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flipV="1">
              <a:off x="2609" y="1940"/>
              <a:ext cx="397" cy="101"/>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flipV="1">
              <a:off x="3468" y="1942"/>
              <a:ext cx="393" cy="99"/>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flipV="1">
              <a:off x="4266" y="1941"/>
              <a:ext cx="398" cy="100"/>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88123" name="Text Box 166"/>
            <p:cNvSpPr txBox="1">
              <a:spLocks noChangeArrowheads="1"/>
            </p:cNvSpPr>
            <p:nvPr/>
          </p:nvSpPr>
          <p:spPr bwMode="auto">
            <a:xfrm flipV="1">
              <a:off x="2194" y="2042"/>
              <a:ext cx="410" cy="102"/>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388124" name="Text Box 166"/>
            <p:cNvSpPr txBox="1">
              <a:spLocks noChangeArrowheads="1"/>
            </p:cNvSpPr>
            <p:nvPr/>
          </p:nvSpPr>
          <p:spPr bwMode="auto">
            <a:xfrm flipV="1">
              <a:off x="3863" y="2042"/>
              <a:ext cx="393" cy="101"/>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388125" name="Text Box 166"/>
            <p:cNvSpPr txBox="1">
              <a:spLocks noChangeArrowheads="1"/>
            </p:cNvSpPr>
            <p:nvPr/>
          </p:nvSpPr>
          <p:spPr bwMode="auto">
            <a:xfrm flipV="1">
              <a:off x="2194" y="2144"/>
              <a:ext cx="415" cy="102"/>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88126" name="Text Box 166"/>
            <p:cNvSpPr txBox="1">
              <a:spLocks noChangeArrowheads="1"/>
            </p:cNvSpPr>
            <p:nvPr/>
          </p:nvSpPr>
          <p:spPr bwMode="auto">
            <a:xfrm flipV="1">
              <a:off x="3860" y="2140"/>
              <a:ext cx="403" cy="101"/>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flipV="1">
              <a:off x="1806" y="2037"/>
              <a:ext cx="386" cy="204"/>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flipV="1">
              <a:off x="2613" y="2041"/>
              <a:ext cx="1255" cy="205"/>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flipV="1">
              <a:off x="4266" y="2041"/>
              <a:ext cx="404" cy="205"/>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88130" name="Text Box 166"/>
            <p:cNvSpPr txBox="1">
              <a:spLocks noChangeArrowheads="1"/>
            </p:cNvSpPr>
            <p:nvPr/>
          </p:nvSpPr>
          <p:spPr bwMode="auto">
            <a:xfrm flipV="1">
              <a:off x="2254" y="1488"/>
              <a:ext cx="271" cy="306"/>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88131" name="Text Box 166"/>
            <p:cNvSpPr txBox="1">
              <a:spLocks noChangeArrowheads="1"/>
            </p:cNvSpPr>
            <p:nvPr/>
          </p:nvSpPr>
          <p:spPr bwMode="auto">
            <a:xfrm flipV="1">
              <a:off x="3916" y="1511"/>
              <a:ext cx="271" cy="307"/>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flipV="1">
              <a:off x="1871" y="1553"/>
              <a:ext cx="301" cy="108"/>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flipV="1">
              <a:off x="2609" y="1565"/>
              <a:ext cx="301" cy="106"/>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flipV="1">
              <a:off x="3527" y="1541"/>
              <a:ext cx="301" cy="108"/>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flipV="1">
              <a:off x="4289" y="1547"/>
              <a:ext cx="301" cy="108"/>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88136" name="Text Box 42"/>
            <p:cNvSpPr txBox="1">
              <a:spLocks noChangeArrowheads="1"/>
            </p:cNvSpPr>
            <p:nvPr/>
          </p:nvSpPr>
          <p:spPr bwMode="auto">
            <a:xfrm>
              <a:off x="2623" y="1079"/>
              <a:ext cx="1460" cy="404"/>
            </a:xfrm>
            <a:prstGeom prst="rect">
              <a:avLst/>
            </a:prstGeom>
            <a:noFill/>
            <a:ln w="9525">
              <a:noFill/>
              <a:miter lim="800000"/>
              <a:headEnd/>
              <a:tailEnd/>
            </a:ln>
          </p:spPr>
          <p:txBody>
            <a:bodyPr>
              <a:spAutoFit/>
            </a:bodyPr>
            <a:lstStyle/>
            <a:p>
              <a:pPr>
                <a:spcBef>
                  <a:spcPct val="50000"/>
                </a:spcBef>
              </a:pPr>
              <a:r>
                <a:rPr lang="en-US"/>
                <a:t>High Performance Transistors</a:t>
              </a:r>
            </a:p>
          </p:txBody>
        </p:sp>
        <p:sp>
          <p:nvSpPr>
            <p:cNvPr id="388137" name="Line 43"/>
            <p:cNvSpPr>
              <a:spLocks noChangeShapeType="1"/>
            </p:cNvSpPr>
            <p:nvPr/>
          </p:nvSpPr>
          <p:spPr bwMode="auto">
            <a:xfrm flipH="1">
              <a:off x="2473" y="1278"/>
              <a:ext cx="132" cy="96"/>
            </a:xfrm>
            <a:prstGeom prst="line">
              <a:avLst/>
            </a:prstGeom>
            <a:noFill/>
            <a:ln w="9525">
              <a:solidFill>
                <a:schemeClr val="tx1"/>
              </a:solidFill>
              <a:round/>
              <a:headEnd/>
              <a:tailEnd type="triangle" w="med" len="med"/>
            </a:ln>
          </p:spPr>
          <p:txBody>
            <a:bodyPr/>
            <a:lstStyle/>
            <a:p>
              <a:endParaRPr lang="en-US"/>
            </a:p>
          </p:txBody>
        </p:sp>
        <p:sp>
          <p:nvSpPr>
            <p:cNvPr id="388138" name="Line 44"/>
            <p:cNvSpPr>
              <a:spLocks noChangeShapeType="1"/>
            </p:cNvSpPr>
            <p:nvPr/>
          </p:nvSpPr>
          <p:spPr bwMode="auto">
            <a:xfrm>
              <a:off x="3907" y="1308"/>
              <a:ext cx="114" cy="90"/>
            </a:xfrm>
            <a:prstGeom prst="line">
              <a:avLst/>
            </a:prstGeom>
            <a:noFill/>
            <a:ln w="9525">
              <a:solidFill>
                <a:schemeClr val="tx1"/>
              </a:solidFill>
              <a:round/>
              <a:headEnd/>
              <a:tailEnd type="triangle" w="med" len="med"/>
            </a:ln>
          </p:spPr>
          <p:txBody>
            <a:bodyPr/>
            <a:lstStyle/>
            <a:p>
              <a:endParaRPr lang="en-US"/>
            </a:p>
          </p:txBody>
        </p:sp>
        <p:sp>
          <p:nvSpPr>
            <p:cNvPr id="388139" name="Rectangle 45"/>
            <p:cNvSpPr>
              <a:spLocks noChangeArrowheads="1"/>
            </p:cNvSpPr>
            <p:nvPr/>
          </p:nvSpPr>
          <p:spPr bwMode="auto">
            <a:xfrm>
              <a:off x="5040" y="1301"/>
              <a:ext cx="492" cy="231"/>
            </a:xfrm>
            <a:prstGeom prst="rect">
              <a:avLst/>
            </a:prstGeom>
            <a:noFill/>
            <a:ln w="9525">
              <a:noFill/>
              <a:miter lim="800000"/>
              <a:headEnd/>
              <a:tailEnd/>
            </a:ln>
          </p:spPr>
          <p:txBody>
            <a:bodyPr wrap="none">
              <a:spAutoFit/>
            </a:bodyPr>
            <a:lstStyle/>
            <a:p>
              <a:r>
                <a:rPr lang="en-US"/>
                <a:t>Oxide</a:t>
              </a:r>
            </a:p>
          </p:txBody>
        </p:sp>
        <p:sp>
          <p:nvSpPr>
            <p:cNvPr id="388140" name="Line 29"/>
            <p:cNvSpPr>
              <a:spLocks noChangeShapeType="1"/>
            </p:cNvSpPr>
            <p:nvPr/>
          </p:nvSpPr>
          <p:spPr bwMode="auto">
            <a:xfrm flipH="1">
              <a:off x="4747" y="1449"/>
              <a:ext cx="245" cy="0"/>
            </a:xfrm>
            <a:prstGeom prst="line">
              <a:avLst/>
            </a:prstGeom>
            <a:noFill/>
            <a:ln w="9525">
              <a:solidFill>
                <a:schemeClr val="tx1"/>
              </a:solidFill>
              <a:round/>
              <a:headEnd/>
              <a:tailEnd type="triangle" w="med" len="med"/>
            </a:ln>
          </p:spPr>
          <p:txBody>
            <a:bodyPr/>
            <a:lstStyle/>
            <a:p>
              <a:endParaRPr lang="en-US"/>
            </a:p>
          </p:txBody>
        </p:sp>
        <p:sp>
          <p:nvSpPr>
            <p:cNvPr id="388141" name="Rectangle 47"/>
            <p:cNvSpPr>
              <a:spLocks noChangeArrowheads="1"/>
            </p:cNvSpPr>
            <p:nvPr/>
          </p:nvSpPr>
          <p:spPr bwMode="auto">
            <a:xfrm>
              <a:off x="816" y="1349"/>
              <a:ext cx="780" cy="231"/>
            </a:xfrm>
            <a:prstGeom prst="rect">
              <a:avLst/>
            </a:prstGeom>
            <a:noFill/>
            <a:ln w="9525">
              <a:noFill/>
              <a:miter lim="800000"/>
              <a:headEnd/>
              <a:tailEnd/>
            </a:ln>
          </p:spPr>
          <p:txBody>
            <a:bodyPr wrap="none">
              <a:spAutoFit/>
            </a:bodyPr>
            <a:lstStyle/>
            <a:p>
              <a:r>
                <a:rPr lang="en-US"/>
                <a:t>Stratum 2 </a:t>
              </a:r>
            </a:p>
          </p:txBody>
        </p:sp>
        <p:sp>
          <p:nvSpPr>
            <p:cNvPr id="388142" name="Rectangle 48"/>
            <p:cNvSpPr>
              <a:spLocks noChangeArrowheads="1"/>
            </p:cNvSpPr>
            <p:nvPr/>
          </p:nvSpPr>
          <p:spPr bwMode="auto">
            <a:xfrm>
              <a:off x="858" y="2021"/>
              <a:ext cx="740" cy="231"/>
            </a:xfrm>
            <a:prstGeom prst="rect">
              <a:avLst/>
            </a:prstGeom>
            <a:noFill/>
            <a:ln w="9525">
              <a:noFill/>
              <a:miter lim="800000"/>
              <a:headEnd/>
              <a:tailEnd/>
            </a:ln>
          </p:spPr>
          <p:txBody>
            <a:bodyPr wrap="none">
              <a:spAutoFit/>
            </a:bodyPr>
            <a:lstStyle/>
            <a:p>
              <a:r>
                <a:rPr lang="en-US"/>
                <a:t>Stratum 3</a:t>
              </a:r>
            </a:p>
          </p:txBody>
        </p:sp>
        <p:sp>
          <p:nvSpPr>
            <p:cNvPr id="388143" name="Line 49"/>
            <p:cNvSpPr>
              <a:spLocks noChangeShapeType="1"/>
            </p:cNvSpPr>
            <p:nvPr/>
          </p:nvSpPr>
          <p:spPr bwMode="auto">
            <a:xfrm>
              <a:off x="1602" y="1530"/>
              <a:ext cx="186" cy="72"/>
            </a:xfrm>
            <a:prstGeom prst="line">
              <a:avLst/>
            </a:prstGeom>
            <a:noFill/>
            <a:ln w="9525">
              <a:solidFill>
                <a:schemeClr val="tx1"/>
              </a:solidFill>
              <a:round/>
              <a:headEnd/>
              <a:tailEnd type="triangle" w="med" len="med"/>
            </a:ln>
          </p:spPr>
          <p:txBody>
            <a:bodyPr/>
            <a:lstStyle/>
            <a:p>
              <a:endParaRPr lang="en-US"/>
            </a:p>
          </p:txBody>
        </p:sp>
        <p:sp>
          <p:nvSpPr>
            <p:cNvPr id="388144" name="Line 50"/>
            <p:cNvSpPr>
              <a:spLocks noChangeShapeType="1"/>
            </p:cNvSpPr>
            <p:nvPr/>
          </p:nvSpPr>
          <p:spPr bwMode="auto">
            <a:xfrm flipV="1">
              <a:off x="1596" y="2076"/>
              <a:ext cx="144" cy="96"/>
            </a:xfrm>
            <a:prstGeom prst="line">
              <a:avLst/>
            </a:prstGeom>
            <a:noFill/>
            <a:ln w="9525">
              <a:solidFill>
                <a:schemeClr val="tx1"/>
              </a:solidFill>
              <a:round/>
              <a:headEnd/>
              <a:tailEnd type="triangle" w="med" len="med"/>
            </a:ln>
          </p:spPr>
          <p:txBody>
            <a:bodyPr/>
            <a:lstStyle/>
            <a:p>
              <a:endParaRPr lang="en-US"/>
            </a:p>
          </p:txBody>
        </p:sp>
        <p:sp>
          <p:nvSpPr>
            <p:cNvPr id="9" name="Rectangle 17"/>
            <p:cNvSpPr>
              <a:spLocks noChangeArrowheads="1"/>
            </p:cNvSpPr>
            <p:nvPr/>
          </p:nvSpPr>
          <p:spPr bwMode="auto">
            <a:xfrm flipV="1">
              <a:off x="1807" y="2329"/>
              <a:ext cx="2862" cy="81"/>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grpSp>
      <p:sp>
        <p:nvSpPr>
          <p:cNvPr id="388103"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sp>
        <p:nvSpPr>
          <p:cNvPr id="3" name="Slide Number Placeholder 2"/>
          <p:cNvSpPr txBox="1">
            <a:spLocks noGrp="1"/>
          </p:cNvSpPr>
          <p:nvPr/>
        </p:nvSpPr>
        <p:spPr bwMode="auto">
          <a:xfrm>
            <a:off x="7667625" y="6435725"/>
            <a:ext cx="1019175" cy="304800"/>
          </a:xfrm>
          <a:prstGeom prst="rect">
            <a:avLst/>
          </a:prstGeom>
          <a:noFill/>
          <a:ln>
            <a:miter lim="800000"/>
            <a:headEnd/>
            <a:tailEnd/>
          </a:ln>
        </p:spPr>
        <p:txBody>
          <a:bodyPr/>
          <a:lstStyle/>
          <a:p>
            <a:pPr algn="r">
              <a:spcBef>
                <a:spcPct val="20000"/>
              </a:spcBef>
              <a:buFont typeface="Wingdings" pitchFamily="2" charset="2"/>
              <a:buNone/>
              <a:defRPr/>
            </a:pPr>
            <a:fld id="{A297C398-103B-485F-954C-EC00E16E8C20}" type="slidenum">
              <a:rPr lang="en-US" sz="1000">
                <a:latin typeface="+mj-lt"/>
                <a:cs typeface="Arial" pitchFamily="34" charset="0"/>
              </a:rPr>
              <a:pPr algn="r">
                <a:spcBef>
                  <a:spcPct val="20000"/>
                </a:spcBef>
                <a:buFont typeface="Wingdings" pitchFamily="2" charset="2"/>
                <a:buNone/>
                <a:defRPr/>
              </a:pPr>
              <a:t>18</a:t>
            </a:fld>
            <a:endParaRPr lang="en-US" sz="1000">
              <a:latin typeface="+mj-lt"/>
              <a:cs typeface="Arial" pitchFamily="34" charset="0"/>
            </a:endParaRPr>
          </a:p>
        </p:txBody>
      </p:sp>
      <p:sp>
        <p:nvSpPr>
          <p:cNvPr id="390147" name="Title 1"/>
          <p:cNvSpPr txBox="1">
            <a:spLocks/>
          </p:cNvSpPr>
          <p:nvPr/>
        </p:nvSpPr>
        <p:spPr bwMode="auto">
          <a:xfrm>
            <a:off x="476250" y="274638"/>
            <a:ext cx="8667750" cy="1143000"/>
          </a:xfrm>
          <a:prstGeom prst="rect">
            <a:avLst/>
          </a:prstGeom>
          <a:noFill/>
          <a:ln w="9525">
            <a:noFill/>
            <a:miter lim="800000"/>
            <a:headEnd/>
            <a:tailEnd/>
          </a:ln>
        </p:spPr>
        <p:txBody>
          <a:bodyPr anchor="ctr"/>
          <a:lstStyle/>
          <a:p>
            <a:r>
              <a:rPr lang="en-US" sz="3200" b="1">
                <a:solidFill>
                  <a:srgbClr val="0066CC"/>
                </a:solidFill>
              </a:rPr>
              <a:t>Add at least one interconnect layer </a:t>
            </a:r>
          </a:p>
        </p:txBody>
      </p:sp>
      <p:grpSp>
        <p:nvGrpSpPr>
          <p:cNvPr id="390148" name="Group 6"/>
          <p:cNvGrpSpPr>
            <a:grpSpLocks/>
          </p:cNvGrpSpPr>
          <p:nvPr/>
        </p:nvGrpSpPr>
        <p:grpSpPr bwMode="auto">
          <a:xfrm>
            <a:off x="125413" y="2317750"/>
            <a:ext cx="9018587" cy="4230688"/>
            <a:chOff x="79" y="1460"/>
            <a:chExt cx="5681" cy="2665"/>
          </a:xfrm>
        </p:grpSpPr>
        <p:sp>
          <p:nvSpPr>
            <p:cNvPr id="390150" name="Rectangle 7"/>
            <p:cNvSpPr>
              <a:spLocks noChangeArrowheads="1"/>
            </p:cNvSpPr>
            <p:nvPr/>
          </p:nvSpPr>
          <p:spPr bwMode="auto">
            <a:xfrm>
              <a:off x="1814" y="1460"/>
              <a:ext cx="2835" cy="576"/>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2" name="Rectangle 11"/>
            <p:cNvSpPr>
              <a:spLocks noChangeArrowheads="1"/>
            </p:cNvSpPr>
            <p:nvPr/>
          </p:nvSpPr>
          <p:spPr bwMode="auto">
            <a:xfrm flipV="1">
              <a:off x="1812" y="2947"/>
              <a:ext cx="2860" cy="1178"/>
            </a:xfrm>
            <a:prstGeom prst="rect">
              <a:avLst/>
            </a:prstGeom>
            <a:solidFill>
              <a:srgbClr val="404040"/>
            </a:solid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sp>
          <p:nvSpPr>
            <p:cNvPr id="28" name="Left Brace 27"/>
            <p:cNvSpPr>
              <a:spLocks/>
            </p:cNvSpPr>
            <p:nvPr/>
          </p:nvSpPr>
          <p:spPr bwMode="auto">
            <a:xfrm flipV="1">
              <a:off x="1633" y="2941"/>
              <a:ext cx="60" cy="1166"/>
            </a:xfrm>
            <a:prstGeom prst="leftBrace">
              <a:avLst>
                <a:gd name="adj1" fmla="val 9447"/>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390153" name="TextBox 5"/>
            <p:cNvSpPr txBox="1">
              <a:spLocks noChangeArrowheads="1"/>
            </p:cNvSpPr>
            <p:nvPr/>
          </p:nvSpPr>
          <p:spPr bwMode="auto">
            <a:xfrm>
              <a:off x="585" y="3320"/>
              <a:ext cx="1020" cy="404"/>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390154" name="TextBox 5"/>
            <p:cNvSpPr txBox="1">
              <a:spLocks noChangeArrowheads="1"/>
            </p:cNvSpPr>
            <p:nvPr/>
          </p:nvSpPr>
          <p:spPr bwMode="auto">
            <a:xfrm>
              <a:off x="79" y="2411"/>
              <a:ext cx="1683" cy="404"/>
            </a:xfrm>
            <a:prstGeom prst="rect">
              <a:avLst/>
            </a:prstGeom>
            <a:noFill/>
            <a:ln w="9525">
              <a:noFill/>
              <a:miter lim="800000"/>
              <a:headEnd/>
              <a:tailEnd/>
            </a:ln>
          </p:spPr>
          <p:txBody>
            <a:bodyPr>
              <a:spAutoFit/>
            </a:bodyPr>
            <a:lstStyle/>
            <a:p>
              <a:pPr algn="ctr"/>
              <a:r>
                <a:rPr lang="en-US"/>
                <a:t>~100nm</a:t>
              </a:r>
            </a:p>
            <a:p>
              <a:pPr algn="ctr"/>
              <a:r>
                <a:rPr lang="en-US"/>
                <a:t>Transferred Layer</a:t>
              </a:r>
            </a:p>
          </p:txBody>
        </p:sp>
        <p:sp>
          <p:nvSpPr>
            <p:cNvPr id="10" name="Left Brace 9"/>
            <p:cNvSpPr>
              <a:spLocks/>
            </p:cNvSpPr>
            <p:nvPr/>
          </p:nvSpPr>
          <p:spPr bwMode="auto">
            <a:xfrm flipV="1">
              <a:off x="1649" y="2115"/>
              <a:ext cx="28" cy="826"/>
            </a:xfrm>
            <a:prstGeom prst="leftBrace">
              <a:avLst>
                <a:gd name="adj1" fmla="val 9424"/>
                <a:gd name="adj2" fmla="val 50000"/>
              </a:avLst>
            </a:prstGeom>
            <a:noFill/>
            <a:ln w="9525" algn="ctr">
              <a:solidFill>
                <a:schemeClr val="tx1"/>
              </a:solidFill>
              <a:round/>
              <a:headEnd/>
              <a:tailEnd/>
            </a:ln>
          </p:spPr>
          <p:txBody>
            <a:bodyPr rot="10800000" anchor="ctr"/>
            <a:lstStyle/>
            <a:p>
              <a:pPr algn="ctr">
                <a:defRPr/>
              </a:pPr>
              <a:endParaRPr lang="en-US">
                <a:latin typeface="+mn-lt"/>
                <a:cs typeface="+mn-cs"/>
              </a:endParaRPr>
            </a:p>
          </p:txBody>
        </p:sp>
        <p:sp>
          <p:nvSpPr>
            <p:cNvPr id="390156" name="Text Box 12"/>
            <p:cNvSpPr txBox="1">
              <a:spLocks noChangeArrowheads="1"/>
            </p:cNvSpPr>
            <p:nvPr/>
          </p:nvSpPr>
          <p:spPr bwMode="auto">
            <a:xfrm>
              <a:off x="5087" y="2205"/>
              <a:ext cx="581" cy="231"/>
            </a:xfrm>
            <a:prstGeom prst="rect">
              <a:avLst/>
            </a:prstGeom>
            <a:noFill/>
            <a:ln w="9525">
              <a:noFill/>
              <a:miter lim="800000"/>
              <a:headEnd/>
              <a:tailEnd/>
            </a:ln>
          </p:spPr>
          <p:txBody>
            <a:bodyPr>
              <a:spAutoFit/>
            </a:bodyPr>
            <a:lstStyle/>
            <a:p>
              <a:pPr>
                <a:spcBef>
                  <a:spcPct val="50000"/>
                </a:spcBef>
              </a:pPr>
              <a:r>
                <a:rPr lang="en-US"/>
                <a:t>Silicon</a:t>
              </a:r>
            </a:p>
          </p:txBody>
        </p:sp>
        <p:sp>
          <p:nvSpPr>
            <p:cNvPr id="390157" name="Text Box 13"/>
            <p:cNvSpPr txBox="1">
              <a:spLocks noChangeArrowheads="1"/>
            </p:cNvSpPr>
            <p:nvPr/>
          </p:nvSpPr>
          <p:spPr bwMode="auto">
            <a:xfrm>
              <a:off x="5120" y="2586"/>
              <a:ext cx="492" cy="231"/>
            </a:xfrm>
            <a:prstGeom prst="rect">
              <a:avLst/>
            </a:prstGeom>
            <a:noFill/>
            <a:ln w="9525">
              <a:noFill/>
              <a:miter lim="800000"/>
              <a:headEnd/>
              <a:tailEnd/>
            </a:ln>
          </p:spPr>
          <p:txBody>
            <a:bodyPr wrap="none">
              <a:spAutoFit/>
            </a:bodyPr>
            <a:lstStyle/>
            <a:p>
              <a:r>
                <a:rPr lang="en-US"/>
                <a:t>Oxide</a:t>
              </a:r>
            </a:p>
          </p:txBody>
        </p:sp>
        <p:sp>
          <p:nvSpPr>
            <p:cNvPr id="390158" name="Text Box 14"/>
            <p:cNvSpPr txBox="1">
              <a:spLocks noChangeArrowheads="1"/>
            </p:cNvSpPr>
            <p:nvPr/>
          </p:nvSpPr>
          <p:spPr bwMode="auto">
            <a:xfrm>
              <a:off x="4892" y="2962"/>
              <a:ext cx="868" cy="366"/>
            </a:xfrm>
            <a:prstGeom prst="rect">
              <a:avLst/>
            </a:prstGeom>
            <a:noFill/>
            <a:ln w="9525">
              <a:noFill/>
              <a:miter lim="800000"/>
              <a:headEnd/>
              <a:tailEnd/>
            </a:ln>
          </p:spPr>
          <p:txBody>
            <a:bodyPr>
              <a:spAutoFit/>
            </a:bodyPr>
            <a:lstStyle/>
            <a:p>
              <a:pPr>
                <a:spcBef>
                  <a:spcPct val="50000"/>
                </a:spcBef>
              </a:pPr>
              <a:r>
                <a:rPr lang="en-US" sz="1600"/>
                <a:t>Bond Oxide ’etch stop’</a:t>
              </a:r>
            </a:p>
          </p:txBody>
        </p:sp>
        <p:sp>
          <p:nvSpPr>
            <p:cNvPr id="390159" name="Line 15"/>
            <p:cNvSpPr>
              <a:spLocks noChangeShapeType="1"/>
            </p:cNvSpPr>
            <p:nvPr/>
          </p:nvSpPr>
          <p:spPr bwMode="auto">
            <a:xfrm flipH="1">
              <a:off x="4735" y="2344"/>
              <a:ext cx="245" cy="0"/>
            </a:xfrm>
            <a:prstGeom prst="line">
              <a:avLst/>
            </a:prstGeom>
            <a:noFill/>
            <a:ln w="9525">
              <a:solidFill>
                <a:schemeClr val="tx1"/>
              </a:solidFill>
              <a:round/>
              <a:headEnd/>
              <a:tailEnd type="triangle" w="med" len="med"/>
            </a:ln>
          </p:spPr>
          <p:txBody>
            <a:bodyPr/>
            <a:lstStyle/>
            <a:p>
              <a:endParaRPr lang="en-US"/>
            </a:p>
          </p:txBody>
        </p:sp>
        <p:sp>
          <p:nvSpPr>
            <p:cNvPr id="390160" name="Line 16"/>
            <p:cNvSpPr>
              <a:spLocks noChangeShapeType="1"/>
            </p:cNvSpPr>
            <p:nvPr/>
          </p:nvSpPr>
          <p:spPr bwMode="auto">
            <a:xfrm flipH="1">
              <a:off x="4740" y="2739"/>
              <a:ext cx="288" cy="10"/>
            </a:xfrm>
            <a:prstGeom prst="line">
              <a:avLst/>
            </a:prstGeom>
            <a:noFill/>
            <a:ln w="9525">
              <a:solidFill>
                <a:schemeClr val="tx1"/>
              </a:solidFill>
              <a:round/>
              <a:headEnd/>
              <a:tailEnd type="triangle" w="med" len="med"/>
            </a:ln>
          </p:spPr>
          <p:txBody>
            <a:bodyPr/>
            <a:lstStyle/>
            <a:p>
              <a:endParaRPr lang="en-US"/>
            </a:p>
          </p:txBody>
        </p:sp>
        <p:sp>
          <p:nvSpPr>
            <p:cNvPr id="390161" name="Line 17"/>
            <p:cNvSpPr>
              <a:spLocks noChangeShapeType="1"/>
            </p:cNvSpPr>
            <p:nvPr/>
          </p:nvSpPr>
          <p:spPr bwMode="auto">
            <a:xfrm flipH="1" flipV="1">
              <a:off x="4708" y="2931"/>
              <a:ext cx="203" cy="90"/>
            </a:xfrm>
            <a:prstGeom prst="line">
              <a:avLst/>
            </a:prstGeom>
            <a:noFill/>
            <a:ln w="9525">
              <a:solidFill>
                <a:schemeClr val="tx1"/>
              </a:solidFill>
              <a:round/>
              <a:headEnd/>
              <a:tailEnd type="triangle" w="med" len="med"/>
            </a:ln>
          </p:spPr>
          <p:txBody>
            <a:bodyPr/>
            <a:lstStyle/>
            <a:p>
              <a:endParaRPr lang="en-US"/>
            </a:p>
          </p:txBody>
        </p:sp>
        <p:sp>
          <p:nvSpPr>
            <p:cNvPr id="35" name="Rectangle 34"/>
            <p:cNvSpPr>
              <a:spLocks noChangeArrowheads="1"/>
            </p:cNvSpPr>
            <p:nvPr/>
          </p:nvSpPr>
          <p:spPr bwMode="auto">
            <a:xfrm flipV="1">
              <a:off x="1821" y="2037"/>
              <a:ext cx="2839" cy="209"/>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a:off x="1812" y="2158"/>
              <a:ext cx="2852" cy="496"/>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anchor="ctr"/>
            <a:lstStyle/>
            <a:p>
              <a:pPr>
                <a:defRPr/>
              </a:pPr>
              <a:endParaRPr lang="en-US" dirty="0">
                <a:solidFill>
                  <a:schemeClr val="tx1">
                    <a:lumMod val="95000"/>
                    <a:lumOff val="5000"/>
                  </a:schemeClr>
                </a:solidFill>
                <a:latin typeface="+mn-lt"/>
                <a:cs typeface="+mn-cs"/>
              </a:endParaRPr>
            </a:p>
          </p:txBody>
        </p:sp>
        <p:sp>
          <p:nvSpPr>
            <p:cNvPr id="390164" name="Trapezoid 8"/>
            <p:cNvSpPr>
              <a:spLocks/>
            </p:cNvSpPr>
            <p:nvPr/>
          </p:nvSpPr>
          <p:spPr bwMode="auto">
            <a:xfrm rot="10800000" flipV="1">
              <a:off x="3012" y="2166"/>
              <a:ext cx="453" cy="549"/>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492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flipV="1">
              <a:off x="1807" y="2858"/>
              <a:ext cx="2862" cy="83"/>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sp>
          <p:nvSpPr>
            <p:cNvPr id="390166" name="TextBox 12"/>
            <p:cNvSpPr txBox="1">
              <a:spLocks noChangeArrowheads="1"/>
            </p:cNvSpPr>
            <p:nvPr/>
          </p:nvSpPr>
          <p:spPr bwMode="auto">
            <a:xfrm>
              <a:off x="3066" y="2302"/>
              <a:ext cx="399" cy="212"/>
            </a:xfrm>
            <a:prstGeom prst="rect">
              <a:avLst/>
            </a:prstGeom>
            <a:noFill/>
            <a:ln w="9525">
              <a:noFill/>
              <a:miter lim="800000"/>
              <a:headEnd/>
              <a:tailEnd/>
            </a:ln>
          </p:spPr>
          <p:txBody>
            <a:bodyPr>
              <a:spAutoFit/>
            </a:bodyPr>
            <a:lstStyle/>
            <a:p>
              <a:endParaRPr lang="en-US" sz="1600"/>
            </a:p>
          </p:txBody>
        </p:sp>
        <p:sp>
          <p:nvSpPr>
            <p:cNvPr id="40" name="Rectangle 39"/>
            <p:cNvSpPr>
              <a:spLocks noChangeArrowheads="1"/>
            </p:cNvSpPr>
            <p:nvPr/>
          </p:nvSpPr>
          <p:spPr bwMode="auto">
            <a:xfrm flipV="1">
              <a:off x="1818" y="2559"/>
              <a:ext cx="393" cy="103"/>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flipV="1">
              <a:off x="2609" y="2558"/>
              <a:ext cx="397" cy="103"/>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flipV="1">
              <a:off x="3468" y="2560"/>
              <a:ext cx="393" cy="103"/>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flipV="1">
              <a:off x="4266" y="2559"/>
              <a:ext cx="398" cy="103"/>
            </a:xfrm>
            <a:prstGeom prst="rect">
              <a:avLst/>
            </a:prstGeom>
            <a:solidFill>
              <a:srgbClr val="595959"/>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90171" name="Text Box 166"/>
            <p:cNvSpPr txBox="1">
              <a:spLocks noChangeArrowheads="1"/>
            </p:cNvSpPr>
            <p:nvPr/>
          </p:nvSpPr>
          <p:spPr bwMode="auto">
            <a:xfrm flipV="1">
              <a:off x="2194" y="2663"/>
              <a:ext cx="410" cy="104"/>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390172" name="Text Box 166"/>
            <p:cNvSpPr txBox="1">
              <a:spLocks noChangeArrowheads="1"/>
            </p:cNvSpPr>
            <p:nvPr/>
          </p:nvSpPr>
          <p:spPr bwMode="auto">
            <a:xfrm flipV="1">
              <a:off x="3863" y="2663"/>
              <a:ext cx="393" cy="103"/>
            </a:xfrm>
            <a:prstGeom prst="rect">
              <a:avLst/>
            </a:prstGeom>
            <a:solidFill>
              <a:schemeClr val="tx1"/>
            </a:solidFill>
            <a:ln w="9525">
              <a:solidFill>
                <a:srgbClr val="000000"/>
              </a:solidFill>
              <a:miter lim="800000"/>
              <a:headEnd/>
              <a:tailEnd/>
            </a:ln>
          </p:spPr>
          <p:txBody>
            <a:bodyPr rot="10800000" anchor="ctr"/>
            <a:lstStyle/>
            <a:p>
              <a:pPr algn="ctr"/>
              <a:endParaRPr lang="en-US">
                <a:solidFill>
                  <a:srgbClr val="FFFFFF"/>
                </a:solidFill>
                <a:latin typeface="Helvetica" pitchFamily="34" charset="0"/>
              </a:endParaRPr>
            </a:p>
          </p:txBody>
        </p:sp>
        <p:sp>
          <p:nvSpPr>
            <p:cNvPr id="390173" name="Text Box 166"/>
            <p:cNvSpPr txBox="1">
              <a:spLocks noChangeArrowheads="1"/>
            </p:cNvSpPr>
            <p:nvPr/>
          </p:nvSpPr>
          <p:spPr bwMode="auto">
            <a:xfrm flipV="1">
              <a:off x="2194" y="2767"/>
              <a:ext cx="415" cy="104"/>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90174" name="Text Box 166"/>
            <p:cNvSpPr txBox="1">
              <a:spLocks noChangeArrowheads="1"/>
            </p:cNvSpPr>
            <p:nvPr/>
          </p:nvSpPr>
          <p:spPr bwMode="auto">
            <a:xfrm flipV="1">
              <a:off x="3860" y="2763"/>
              <a:ext cx="403" cy="103"/>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flipV="1">
              <a:off x="1806" y="2657"/>
              <a:ext cx="386" cy="209"/>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flipV="1">
              <a:off x="2613" y="2661"/>
              <a:ext cx="1255" cy="209"/>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flipV="1">
              <a:off x="4266" y="2661"/>
              <a:ext cx="404" cy="209"/>
            </a:xfrm>
            <a:prstGeom prst="rect">
              <a:avLst/>
            </a:prstGeom>
            <a:solidFill>
              <a:srgbClr val="99CCFF"/>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90178" name="Text Box 166"/>
            <p:cNvSpPr txBox="1">
              <a:spLocks noChangeArrowheads="1"/>
            </p:cNvSpPr>
            <p:nvPr/>
          </p:nvSpPr>
          <p:spPr bwMode="auto">
            <a:xfrm flipV="1">
              <a:off x="2254" y="2095"/>
              <a:ext cx="271" cy="314"/>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390179" name="Text Box 166"/>
            <p:cNvSpPr txBox="1">
              <a:spLocks noChangeArrowheads="1"/>
            </p:cNvSpPr>
            <p:nvPr/>
          </p:nvSpPr>
          <p:spPr bwMode="auto">
            <a:xfrm flipV="1">
              <a:off x="3916" y="2119"/>
              <a:ext cx="271" cy="314"/>
            </a:xfrm>
            <a:prstGeom prst="rect">
              <a:avLst/>
            </a:prstGeom>
            <a:solidFill>
              <a:srgbClr val="92D050"/>
            </a:solidFill>
            <a:ln w="9525">
              <a:noFill/>
              <a:miter lim="800000"/>
              <a:headEnd/>
              <a:tailEnd/>
            </a:ln>
          </p:spPr>
          <p:txBody>
            <a:bodyPr rot="10800000"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flipV="1">
              <a:off x="1871" y="2162"/>
              <a:ext cx="301" cy="109"/>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flipV="1">
              <a:off x="2609" y="2174"/>
              <a:ext cx="301" cy="109"/>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flipV="1">
              <a:off x="3527" y="2150"/>
              <a:ext cx="301" cy="109"/>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flipV="1">
              <a:off x="4289" y="2156"/>
              <a:ext cx="301" cy="109"/>
            </a:xfrm>
            <a:prstGeom prst="rect">
              <a:avLst/>
            </a:prstGeom>
            <a:solidFill>
              <a:srgbClr val="A6A6A6"/>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90184" name="Text Box 45"/>
            <p:cNvSpPr txBox="1">
              <a:spLocks noChangeArrowheads="1"/>
            </p:cNvSpPr>
            <p:nvPr/>
          </p:nvSpPr>
          <p:spPr bwMode="auto">
            <a:xfrm>
              <a:off x="570" y="1859"/>
              <a:ext cx="752" cy="231"/>
            </a:xfrm>
            <a:prstGeom prst="rect">
              <a:avLst/>
            </a:prstGeom>
            <a:noFill/>
            <a:ln w="9525">
              <a:noFill/>
              <a:miter lim="800000"/>
              <a:headEnd/>
              <a:tailEnd/>
            </a:ln>
          </p:spPr>
          <p:txBody>
            <a:bodyPr>
              <a:spAutoFit/>
            </a:bodyPr>
            <a:lstStyle/>
            <a:p>
              <a:pPr>
                <a:spcBef>
                  <a:spcPct val="50000"/>
                </a:spcBef>
              </a:pPr>
              <a:r>
                <a:rPr lang="en-US">
                  <a:solidFill>
                    <a:srgbClr val="0000FF"/>
                  </a:solidFill>
                </a:rPr>
                <a:t>Stratum 2</a:t>
              </a:r>
            </a:p>
          </p:txBody>
        </p:sp>
        <p:sp>
          <p:nvSpPr>
            <p:cNvPr id="390185" name="Rectangle 46"/>
            <p:cNvSpPr>
              <a:spLocks noChangeArrowheads="1"/>
            </p:cNvSpPr>
            <p:nvPr/>
          </p:nvSpPr>
          <p:spPr bwMode="auto">
            <a:xfrm>
              <a:off x="548" y="2879"/>
              <a:ext cx="740" cy="231"/>
            </a:xfrm>
            <a:prstGeom prst="rect">
              <a:avLst/>
            </a:prstGeom>
            <a:noFill/>
            <a:ln w="9525">
              <a:noFill/>
              <a:miter lim="800000"/>
              <a:headEnd/>
              <a:tailEnd/>
            </a:ln>
          </p:spPr>
          <p:txBody>
            <a:bodyPr wrap="none">
              <a:spAutoFit/>
            </a:bodyPr>
            <a:lstStyle/>
            <a:p>
              <a:r>
                <a:rPr lang="en-US">
                  <a:solidFill>
                    <a:srgbClr val="0000FF"/>
                  </a:solidFill>
                </a:rPr>
                <a:t>Stratum 3</a:t>
              </a:r>
            </a:p>
          </p:txBody>
        </p:sp>
        <p:sp>
          <p:nvSpPr>
            <p:cNvPr id="390186" name="Line 47"/>
            <p:cNvSpPr>
              <a:spLocks noChangeShapeType="1"/>
            </p:cNvSpPr>
            <p:nvPr/>
          </p:nvSpPr>
          <p:spPr bwMode="auto">
            <a:xfrm>
              <a:off x="1446" y="1980"/>
              <a:ext cx="306" cy="108"/>
            </a:xfrm>
            <a:prstGeom prst="line">
              <a:avLst/>
            </a:prstGeom>
            <a:noFill/>
            <a:ln w="9525">
              <a:solidFill>
                <a:schemeClr val="tx1"/>
              </a:solidFill>
              <a:round/>
              <a:headEnd/>
              <a:tailEnd type="triangle" w="med" len="med"/>
            </a:ln>
          </p:spPr>
          <p:txBody>
            <a:bodyPr/>
            <a:lstStyle/>
            <a:p>
              <a:endParaRPr lang="en-US"/>
            </a:p>
          </p:txBody>
        </p:sp>
        <p:sp>
          <p:nvSpPr>
            <p:cNvPr id="390187" name="Line 48"/>
            <p:cNvSpPr>
              <a:spLocks noChangeShapeType="1"/>
            </p:cNvSpPr>
            <p:nvPr/>
          </p:nvSpPr>
          <p:spPr bwMode="auto">
            <a:xfrm flipV="1">
              <a:off x="1356" y="2784"/>
              <a:ext cx="534" cy="240"/>
            </a:xfrm>
            <a:prstGeom prst="line">
              <a:avLst/>
            </a:prstGeom>
            <a:noFill/>
            <a:ln w="9525">
              <a:solidFill>
                <a:schemeClr val="tx1"/>
              </a:solidFill>
              <a:round/>
              <a:headEnd/>
              <a:tailEnd type="triangle" w="med" len="med"/>
            </a:ln>
          </p:spPr>
          <p:txBody>
            <a:bodyPr/>
            <a:lstStyle/>
            <a:p>
              <a:endParaRPr lang="en-US"/>
            </a:p>
          </p:txBody>
        </p:sp>
        <p:sp>
          <p:nvSpPr>
            <p:cNvPr id="390188" name="Rectangle 84"/>
            <p:cNvSpPr>
              <a:spLocks noChangeArrowheads="1"/>
            </p:cNvSpPr>
            <p:nvPr/>
          </p:nvSpPr>
          <p:spPr bwMode="auto">
            <a:xfrm>
              <a:off x="3195" y="1558"/>
              <a:ext cx="82" cy="1290"/>
            </a:xfrm>
            <a:prstGeom prst="rect">
              <a:avLst/>
            </a:prstGeom>
            <a:solidFill>
              <a:srgbClr val="FFCC00"/>
            </a:solidFill>
            <a:ln w="9525">
              <a:noFill/>
              <a:miter lim="800000"/>
              <a:headEnd/>
              <a:tailEnd/>
            </a:ln>
          </p:spPr>
          <p:txBody>
            <a:bodyPr wrap="none" anchor="ctr"/>
            <a:lstStyle/>
            <a:p>
              <a:endParaRPr lang="en-US"/>
            </a:p>
          </p:txBody>
        </p:sp>
        <p:sp>
          <p:nvSpPr>
            <p:cNvPr id="390189" name="Rectangle 84"/>
            <p:cNvSpPr>
              <a:spLocks noChangeArrowheads="1"/>
            </p:cNvSpPr>
            <p:nvPr/>
          </p:nvSpPr>
          <p:spPr bwMode="auto">
            <a:xfrm>
              <a:off x="2694" y="1618"/>
              <a:ext cx="85" cy="561"/>
            </a:xfrm>
            <a:prstGeom prst="rect">
              <a:avLst/>
            </a:prstGeom>
            <a:solidFill>
              <a:srgbClr val="FFCC00"/>
            </a:solidFill>
            <a:ln w="9525">
              <a:noFill/>
              <a:miter lim="800000"/>
              <a:headEnd/>
              <a:tailEnd/>
            </a:ln>
          </p:spPr>
          <p:txBody>
            <a:bodyPr wrap="none" anchor="ctr"/>
            <a:lstStyle/>
            <a:p>
              <a:endParaRPr lang="en-US"/>
            </a:p>
          </p:txBody>
        </p:sp>
        <p:sp>
          <p:nvSpPr>
            <p:cNvPr id="390190" name="Rectangle 84"/>
            <p:cNvSpPr>
              <a:spLocks noChangeArrowheads="1"/>
            </p:cNvSpPr>
            <p:nvPr/>
          </p:nvSpPr>
          <p:spPr bwMode="auto">
            <a:xfrm>
              <a:off x="3691" y="1562"/>
              <a:ext cx="77" cy="597"/>
            </a:xfrm>
            <a:prstGeom prst="rect">
              <a:avLst/>
            </a:prstGeom>
            <a:solidFill>
              <a:srgbClr val="FFCC00"/>
            </a:solidFill>
            <a:ln w="9525">
              <a:noFill/>
              <a:miter lim="800000"/>
              <a:headEnd/>
              <a:tailEnd/>
            </a:ln>
          </p:spPr>
          <p:txBody>
            <a:bodyPr wrap="none" anchor="ctr"/>
            <a:lstStyle/>
            <a:p>
              <a:endParaRPr lang="en-US"/>
            </a:p>
          </p:txBody>
        </p:sp>
        <p:sp>
          <p:nvSpPr>
            <p:cNvPr id="390191" name="Rectangle 84"/>
            <p:cNvSpPr>
              <a:spLocks noChangeArrowheads="1"/>
            </p:cNvSpPr>
            <p:nvPr/>
          </p:nvSpPr>
          <p:spPr bwMode="auto">
            <a:xfrm>
              <a:off x="4007" y="1520"/>
              <a:ext cx="97" cy="639"/>
            </a:xfrm>
            <a:prstGeom prst="rect">
              <a:avLst/>
            </a:prstGeom>
            <a:solidFill>
              <a:srgbClr val="FFCC00"/>
            </a:solidFill>
            <a:ln w="9525">
              <a:noFill/>
              <a:miter lim="800000"/>
              <a:headEnd/>
              <a:tailEnd/>
            </a:ln>
          </p:spPr>
          <p:txBody>
            <a:bodyPr wrap="none" anchor="ctr"/>
            <a:lstStyle/>
            <a:p>
              <a:endParaRPr lang="en-US"/>
            </a:p>
          </p:txBody>
        </p:sp>
        <p:sp>
          <p:nvSpPr>
            <p:cNvPr id="390192" name="Rectangle 84"/>
            <p:cNvSpPr>
              <a:spLocks noChangeArrowheads="1"/>
            </p:cNvSpPr>
            <p:nvPr/>
          </p:nvSpPr>
          <p:spPr bwMode="auto">
            <a:xfrm>
              <a:off x="4364" y="1788"/>
              <a:ext cx="92" cy="371"/>
            </a:xfrm>
            <a:prstGeom prst="rect">
              <a:avLst/>
            </a:prstGeom>
            <a:solidFill>
              <a:srgbClr val="FFCC00"/>
            </a:solidFill>
            <a:ln w="9525">
              <a:noFill/>
              <a:miter lim="800000"/>
              <a:headEnd/>
              <a:tailEnd/>
            </a:ln>
          </p:spPr>
          <p:txBody>
            <a:bodyPr wrap="none" anchor="ctr"/>
            <a:lstStyle/>
            <a:p>
              <a:endParaRPr lang="en-US"/>
            </a:p>
          </p:txBody>
        </p:sp>
        <p:grpSp>
          <p:nvGrpSpPr>
            <p:cNvPr id="390193" name="Group 58"/>
            <p:cNvGrpSpPr>
              <a:grpSpLocks/>
            </p:cNvGrpSpPr>
            <p:nvPr/>
          </p:nvGrpSpPr>
          <p:grpSpPr bwMode="auto">
            <a:xfrm>
              <a:off x="1836" y="1516"/>
              <a:ext cx="2813" cy="602"/>
              <a:chOff x="1836" y="1516"/>
              <a:chExt cx="2813" cy="602"/>
            </a:xfrm>
          </p:grpSpPr>
          <p:sp>
            <p:nvSpPr>
              <p:cNvPr id="120" name="Rectangle 119"/>
              <p:cNvSpPr/>
              <p:nvPr/>
            </p:nvSpPr>
            <p:spPr>
              <a:xfrm>
                <a:off x="4268" y="1712"/>
                <a:ext cx="381" cy="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3971" y="1517"/>
                <a:ext cx="576" cy="1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3064" y="1516"/>
                <a:ext cx="751" cy="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2171" y="1713"/>
                <a:ext cx="369" cy="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p:cNvSpPr/>
              <p:nvPr/>
            </p:nvSpPr>
            <p:spPr>
              <a:xfrm>
                <a:off x="1836" y="1518"/>
                <a:ext cx="1029" cy="1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200" name="Rectangle 84"/>
              <p:cNvSpPr>
                <a:spLocks noChangeArrowheads="1"/>
              </p:cNvSpPr>
              <p:nvPr/>
            </p:nvSpPr>
            <p:spPr bwMode="auto">
              <a:xfrm>
                <a:off x="2315" y="1724"/>
                <a:ext cx="79" cy="394"/>
              </a:xfrm>
              <a:prstGeom prst="rect">
                <a:avLst/>
              </a:prstGeom>
              <a:solidFill>
                <a:srgbClr val="FFCC00"/>
              </a:solidFill>
              <a:ln w="9525">
                <a:noFill/>
                <a:miter lim="800000"/>
                <a:headEnd/>
                <a:tailEnd/>
              </a:ln>
            </p:spPr>
            <p:txBody>
              <a:bodyPr wrap="none" anchor="ctr"/>
              <a:lstStyle/>
              <a:p>
                <a:endParaRPr lang="en-US"/>
              </a:p>
            </p:txBody>
          </p:sp>
        </p:grpSp>
        <p:sp>
          <p:nvSpPr>
            <p:cNvPr id="9" name="Rectangle 17"/>
            <p:cNvSpPr>
              <a:spLocks noChangeArrowheads="1"/>
            </p:cNvSpPr>
            <p:nvPr/>
          </p:nvSpPr>
          <p:spPr bwMode="auto">
            <a:xfrm flipV="1">
              <a:off x="1801" y="2954"/>
              <a:ext cx="2862" cy="83"/>
            </a:xfrm>
            <a:prstGeom prst="rect">
              <a:avLst/>
            </a:prstGeom>
            <a:solidFill>
              <a:srgbClr val="66FFFF"/>
            </a:solidFill>
            <a:ln w="25400" algn="ctr">
              <a:solidFill>
                <a:schemeClr val="accent1"/>
              </a:solidFill>
              <a:miter lim="800000"/>
              <a:headEnd/>
              <a:tailEnd/>
            </a:ln>
          </p:spPr>
          <p:txBody>
            <a:bodyPr rot="10800000" anchor="ctr"/>
            <a:lstStyle/>
            <a:p>
              <a:pPr algn="ctr">
                <a:defRPr/>
              </a:pPr>
              <a:endParaRPr lang="en-US">
                <a:solidFill>
                  <a:schemeClr val="lt1"/>
                </a:solidFill>
                <a:latin typeface="+mn-lt"/>
                <a:cs typeface="+mn-cs"/>
              </a:endParaRPr>
            </a:p>
          </p:txBody>
        </p:sp>
      </p:grpSp>
      <p:sp>
        <p:nvSpPr>
          <p:cNvPr id="390149"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2"/>
          <p:cNvSpPr>
            <a:spLocks noChangeArrowheads="1"/>
          </p:cNvSpPr>
          <p:nvPr/>
        </p:nvSpPr>
        <p:spPr bwMode="auto">
          <a:xfrm>
            <a:off x="3124200" y="3875088"/>
            <a:ext cx="4535488" cy="642937"/>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392194"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2E24DA96-9665-46F5-9E6C-EA01F09E5DB6}" type="slidenum">
              <a:rPr lang="en-US" sz="1000">
                <a:latin typeface="+mj-lt"/>
                <a:cs typeface="Arial" pitchFamily="34" charset="0"/>
              </a:rPr>
              <a:pPr algn="r">
                <a:spcBef>
                  <a:spcPct val="20000"/>
                </a:spcBef>
                <a:buFont typeface="Wingdings" pitchFamily="2" charset="2"/>
                <a:buNone/>
                <a:defRPr/>
              </a:pPr>
              <a:t>19</a:t>
            </a:fld>
            <a:endParaRPr lang="en-US" sz="1000">
              <a:latin typeface="+mj-lt"/>
              <a:cs typeface="Arial" pitchFamily="34" charset="0"/>
            </a:endParaRPr>
          </a:p>
        </p:txBody>
      </p:sp>
      <p:sp>
        <p:nvSpPr>
          <p:cNvPr id="392196"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r>
              <a:rPr lang="en-US" sz="3600" b="1">
                <a:solidFill>
                  <a:srgbClr val="0066CC"/>
                </a:solidFill>
              </a:rPr>
              <a:t>Transfer onto target layer</a:t>
            </a:r>
          </a:p>
        </p:txBody>
      </p:sp>
      <p:sp>
        <p:nvSpPr>
          <p:cNvPr id="47" name="Rectangle 46"/>
          <p:cNvSpPr>
            <a:spLocks noChangeArrowheads="1"/>
          </p:cNvSpPr>
          <p:nvPr/>
        </p:nvSpPr>
        <p:spPr bwMode="auto">
          <a:xfrm flipV="1">
            <a:off x="3170238" y="5686425"/>
            <a:ext cx="4527550" cy="11715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92199" name="Group 78"/>
          <p:cNvGrpSpPr>
            <a:grpSpLocks/>
          </p:cNvGrpSpPr>
          <p:nvPr/>
        </p:nvGrpSpPr>
        <p:grpSpPr bwMode="auto">
          <a:xfrm>
            <a:off x="176213" y="1593850"/>
            <a:ext cx="8932862" cy="4724400"/>
            <a:chOff x="111" y="1004"/>
            <a:chExt cx="5627" cy="2976"/>
          </a:xfrm>
        </p:grpSpPr>
        <p:sp>
          <p:nvSpPr>
            <p:cNvPr id="392201" name="TextBox 5"/>
            <p:cNvSpPr txBox="1">
              <a:spLocks noChangeArrowheads="1"/>
            </p:cNvSpPr>
            <p:nvPr/>
          </p:nvSpPr>
          <p:spPr bwMode="auto">
            <a:xfrm>
              <a:off x="703" y="1136"/>
              <a:ext cx="1020" cy="404"/>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28" name="Left Brace 27"/>
            <p:cNvSpPr/>
            <p:nvPr/>
          </p:nvSpPr>
          <p:spPr>
            <a:xfrm>
              <a:off x="1780" y="1004"/>
              <a:ext cx="66" cy="70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Rectangle 11"/>
            <p:cNvSpPr>
              <a:spLocks noChangeArrowheads="1"/>
            </p:cNvSpPr>
            <p:nvPr/>
          </p:nvSpPr>
          <p:spPr bwMode="auto">
            <a:xfrm flipV="1">
              <a:off x="1962" y="1031"/>
              <a:ext cx="2860" cy="710"/>
            </a:xfrm>
            <a:prstGeom prst="rect">
              <a:avLst/>
            </a:prstGeom>
            <a:solidFill>
              <a:srgbClr val="404040"/>
            </a:solid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grpSp>
          <p:nvGrpSpPr>
            <p:cNvPr id="392204" name="Group 77"/>
            <p:cNvGrpSpPr>
              <a:grpSpLocks/>
            </p:cNvGrpSpPr>
            <p:nvPr/>
          </p:nvGrpSpPr>
          <p:grpSpPr bwMode="auto">
            <a:xfrm>
              <a:off x="111" y="1684"/>
              <a:ext cx="5627" cy="2296"/>
              <a:chOff x="111" y="1684"/>
              <a:chExt cx="5627" cy="2296"/>
            </a:xfrm>
          </p:grpSpPr>
          <p:sp>
            <p:nvSpPr>
              <p:cNvPr id="392205" name="TextBox 49"/>
              <p:cNvSpPr txBox="1">
                <a:spLocks noChangeArrowheads="1"/>
              </p:cNvSpPr>
              <p:nvPr/>
            </p:nvSpPr>
            <p:spPr bwMode="auto">
              <a:xfrm>
                <a:off x="4820" y="3123"/>
                <a:ext cx="918" cy="194"/>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sp>
            <p:nvSpPr>
              <p:cNvPr id="48" name="Trapezoid 47"/>
              <p:cNvSpPr/>
              <p:nvPr/>
            </p:nvSpPr>
            <p:spPr>
              <a:xfrm rot="10800000">
                <a:off x="3197" y="3550"/>
                <a:ext cx="453" cy="430"/>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2207" name="TextBox 5"/>
              <p:cNvSpPr txBox="1">
                <a:spLocks noChangeArrowheads="1"/>
              </p:cNvSpPr>
              <p:nvPr/>
            </p:nvSpPr>
            <p:spPr bwMode="auto">
              <a:xfrm>
                <a:off x="111" y="2007"/>
                <a:ext cx="1548" cy="577"/>
              </a:xfrm>
              <a:prstGeom prst="rect">
                <a:avLst/>
              </a:prstGeom>
              <a:noFill/>
              <a:ln w="9525">
                <a:noFill/>
                <a:miter lim="800000"/>
                <a:headEnd/>
                <a:tailEnd/>
              </a:ln>
            </p:spPr>
            <p:txBody>
              <a:bodyPr>
                <a:spAutoFit/>
              </a:bodyPr>
              <a:lstStyle/>
              <a:p>
                <a:pPr algn="ctr"/>
                <a:r>
                  <a:rPr lang="en-US"/>
                  <a:t>Transferred</a:t>
                </a:r>
              </a:p>
              <a:p>
                <a:pPr algn="ctr"/>
                <a:r>
                  <a:rPr lang="en-US"/>
                  <a:t>Layer (Stratum 2 +Stratum 3)</a:t>
                </a:r>
              </a:p>
            </p:txBody>
          </p:sp>
          <p:sp>
            <p:nvSpPr>
              <p:cNvPr id="392208" name="TextBox 5"/>
              <p:cNvSpPr txBox="1">
                <a:spLocks noChangeArrowheads="1"/>
              </p:cNvSpPr>
              <p:nvPr/>
            </p:nvSpPr>
            <p:spPr bwMode="auto">
              <a:xfrm>
                <a:off x="919" y="3523"/>
                <a:ext cx="870" cy="232"/>
              </a:xfrm>
              <a:prstGeom prst="rect">
                <a:avLst/>
              </a:prstGeom>
              <a:noFill/>
              <a:ln w="9525">
                <a:noFill/>
                <a:miter lim="800000"/>
                <a:headEnd/>
                <a:tailEnd/>
              </a:ln>
            </p:spPr>
            <p:txBody>
              <a:bodyPr wrap="none">
                <a:spAutoFit/>
              </a:bodyPr>
              <a:lstStyle/>
              <a:p>
                <a:pPr algn="ctr"/>
                <a:r>
                  <a:rPr lang="en-US"/>
                  <a:t>Base Wafer</a:t>
                </a:r>
              </a:p>
            </p:txBody>
          </p:sp>
          <p:sp>
            <p:nvSpPr>
              <p:cNvPr id="39" name="Rectangle 38"/>
              <p:cNvSpPr/>
              <p:nvPr/>
            </p:nvSpPr>
            <p:spPr>
              <a:xfrm>
                <a:off x="1969" y="2834"/>
                <a:ext cx="2851" cy="64"/>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978" y="2917"/>
                <a:ext cx="2851" cy="63"/>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p:cNvCxnSpPr/>
              <p:nvPr/>
            </p:nvCxnSpPr>
            <p:spPr>
              <a:xfrm flipH="1" flipV="1">
                <a:off x="4829" y="2914"/>
                <a:ext cx="525" cy="1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990" y="3364"/>
                <a:ext cx="406" cy="18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2791" y="3367"/>
                <a:ext cx="1254" cy="18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4444" y="3366"/>
                <a:ext cx="404" cy="1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2003" y="3549"/>
                <a:ext cx="393" cy="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2793" y="3550"/>
                <a:ext cx="398" cy="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3652" y="3548"/>
                <a:ext cx="393" cy="91"/>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4451" y="3550"/>
                <a:ext cx="397" cy="91"/>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2396" y="3364"/>
                <a:ext cx="395" cy="1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4046" y="3364"/>
                <a:ext cx="405" cy="19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4146" y="3364"/>
                <a:ext cx="201" cy="173"/>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2493" y="3364"/>
                <a:ext cx="201" cy="173"/>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223" name="TextBox 62"/>
              <p:cNvSpPr txBox="1">
                <a:spLocks noChangeArrowheads="1"/>
              </p:cNvSpPr>
              <p:nvPr/>
            </p:nvSpPr>
            <p:spPr bwMode="auto">
              <a:xfrm>
                <a:off x="4008" y="3676"/>
                <a:ext cx="493" cy="212"/>
              </a:xfrm>
              <a:prstGeom prst="rect">
                <a:avLst/>
              </a:prstGeom>
              <a:noFill/>
              <a:ln w="9525">
                <a:noFill/>
                <a:miter lim="800000"/>
                <a:headEnd/>
                <a:tailEnd/>
              </a:ln>
            </p:spPr>
            <p:txBody>
              <a:bodyPr wrap="none">
                <a:spAutoFit/>
              </a:bodyPr>
              <a:lstStyle/>
              <a:p>
                <a:r>
                  <a:rPr lang="en-US" sz="1600" b="1"/>
                  <a:t>PMOS</a:t>
                </a:r>
                <a:endParaRPr lang="en-US" b="1"/>
              </a:p>
            </p:txBody>
          </p:sp>
          <p:sp>
            <p:nvSpPr>
              <p:cNvPr id="392224" name="TextBox 63"/>
              <p:cNvSpPr txBox="1">
                <a:spLocks noChangeArrowheads="1"/>
              </p:cNvSpPr>
              <p:nvPr/>
            </p:nvSpPr>
            <p:spPr bwMode="auto">
              <a:xfrm>
                <a:off x="2342" y="3668"/>
                <a:ext cx="500" cy="212"/>
              </a:xfrm>
              <a:prstGeom prst="rect">
                <a:avLst/>
              </a:prstGeom>
              <a:noFill/>
              <a:ln w="9525">
                <a:noFill/>
                <a:miter lim="800000"/>
                <a:headEnd/>
                <a:tailEnd/>
              </a:ln>
            </p:spPr>
            <p:txBody>
              <a:bodyPr wrap="none">
                <a:spAutoFit/>
              </a:bodyPr>
              <a:lstStyle/>
              <a:p>
                <a:r>
                  <a:rPr lang="en-US" sz="1600" b="1"/>
                  <a:t>NMOS</a:t>
                </a:r>
                <a:endParaRPr lang="en-US" b="1"/>
              </a:p>
            </p:txBody>
          </p:sp>
          <p:sp>
            <p:nvSpPr>
              <p:cNvPr id="392225" name="Rectangle 84"/>
              <p:cNvSpPr>
                <a:spLocks noChangeArrowheads="1"/>
              </p:cNvSpPr>
              <p:nvPr/>
            </p:nvSpPr>
            <p:spPr bwMode="auto">
              <a:xfrm>
                <a:off x="3775" y="3220"/>
                <a:ext cx="108" cy="317"/>
              </a:xfrm>
              <a:prstGeom prst="rect">
                <a:avLst/>
              </a:prstGeom>
              <a:solidFill>
                <a:srgbClr val="FFCC00"/>
              </a:solidFill>
              <a:ln w="9525">
                <a:noFill/>
                <a:miter lim="800000"/>
                <a:headEnd/>
                <a:tailEnd/>
              </a:ln>
            </p:spPr>
            <p:txBody>
              <a:bodyPr wrap="none" anchor="ctr"/>
              <a:lstStyle/>
              <a:p>
                <a:endParaRPr lang="en-US"/>
              </a:p>
            </p:txBody>
          </p:sp>
          <p:sp>
            <p:nvSpPr>
              <p:cNvPr id="392226" name="Rectangle 84"/>
              <p:cNvSpPr>
                <a:spLocks noChangeArrowheads="1"/>
              </p:cNvSpPr>
              <p:nvPr/>
            </p:nvSpPr>
            <p:spPr bwMode="auto">
              <a:xfrm>
                <a:off x="2145" y="3180"/>
                <a:ext cx="96" cy="357"/>
              </a:xfrm>
              <a:prstGeom prst="rect">
                <a:avLst/>
              </a:prstGeom>
              <a:solidFill>
                <a:srgbClr val="FFCC00"/>
              </a:solidFill>
              <a:ln w="9525">
                <a:noFill/>
                <a:miter lim="800000"/>
                <a:headEnd/>
                <a:tailEnd/>
              </a:ln>
            </p:spPr>
            <p:txBody>
              <a:bodyPr wrap="none" anchor="ctr"/>
              <a:lstStyle/>
              <a:p>
                <a:endParaRPr lang="en-US"/>
              </a:p>
            </p:txBody>
          </p:sp>
          <p:sp>
            <p:nvSpPr>
              <p:cNvPr id="392227" name="Rectangle 84"/>
              <p:cNvSpPr>
                <a:spLocks noChangeArrowheads="1"/>
              </p:cNvSpPr>
              <p:nvPr/>
            </p:nvSpPr>
            <p:spPr bwMode="auto">
              <a:xfrm>
                <a:off x="4219" y="3201"/>
                <a:ext cx="78" cy="158"/>
              </a:xfrm>
              <a:prstGeom prst="rect">
                <a:avLst/>
              </a:prstGeom>
              <a:solidFill>
                <a:srgbClr val="FFCC00"/>
              </a:solidFill>
              <a:ln w="9525">
                <a:noFill/>
                <a:miter lim="800000"/>
                <a:headEnd/>
                <a:tailEnd/>
              </a:ln>
            </p:spPr>
            <p:txBody>
              <a:bodyPr wrap="none" anchor="ctr"/>
              <a:lstStyle/>
              <a:p>
                <a:endParaRPr lang="en-US"/>
              </a:p>
            </p:txBody>
          </p:sp>
          <p:sp>
            <p:nvSpPr>
              <p:cNvPr id="58" name="Rectangle 57"/>
              <p:cNvSpPr/>
              <p:nvPr/>
            </p:nvSpPr>
            <p:spPr>
              <a:xfrm>
                <a:off x="3294" y="3005"/>
                <a:ext cx="1152" cy="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2696" y="3168"/>
                <a:ext cx="1325" cy="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4503" y="3005"/>
                <a:ext cx="317" cy="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1981" y="3159"/>
                <a:ext cx="370" cy="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1983" y="3000"/>
                <a:ext cx="941" cy="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4091" y="3170"/>
                <a:ext cx="597" cy="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234" name="Rectangle 84"/>
              <p:cNvSpPr>
                <a:spLocks noChangeArrowheads="1"/>
              </p:cNvSpPr>
              <p:nvPr/>
            </p:nvSpPr>
            <p:spPr bwMode="auto">
              <a:xfrm>
                <a:off x="3574" y="3037"/>
                <a:ext cx="78" cy="157"/>
              </a:xfrm>
              <a:prstGeom prst="rect">
                <a:avLst/>
              </a:prstGeom>
              <a:solidFill>
                <a:srgbClr val="FFCC00"/>
              </a:solidFill>
              <a:ln w="9525">
                <a:noFill/>
                <a:miter lim="800000"/>
                <a:headEnd/>
                <a:tailEnd/>
              </a:ln>
            </p:spPr>
            <p:txBody>
              <a:bodyPr wrap="none" anchor="ctr"/>
              <a:lstStyle/>
              <a:p>
                <a:endParaRPr lang="en-US"/>
              </a:p>
            </p:txBody>
          </p:sp>
          <p:sp>
            <p:nvSpPr>
              <p:cNvPr id="120" name="Rectangle 119"/>
              <p:cNvSpPr>
                <a:spLocks noChangeArrowheads="1"/>
              </p:cNvSpPr>
              <p:nvPr/>
            </p:nvSpPr>
            <p:spPr bwMode="auto">
              <a:xfrm flipV="1">
                <a:off x="4437" y="2593"/>
                <a:ext cx="392" cy="82"/>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0" name="Left Brace 9"/>
              <p:cNvSpPr/>
              <p:nvPr/>
            </p:nvSpPr>
            <p:spPr>
              <a:xfrm>
                <a:off x="1788" y="1757"/>
                <a:ext cx="66" cy="97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Rectangle 34"/>
              <p:cNvSpPr>
                <a:spLocks noChangeArrowheads="1"/>
              </p:cNvSpPr>
              <p:nvPr/>
            </p:nvSpPr>
            <p:spPr bwMode="auto">
              <a:xfrm>
                <a:off x="1965" y="2286"/>
                <a:ext cx="2833" cy="159"/>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flipV="1">
                <a:off x="1956" y="1975"/>
                <a:ext cx="2846" cy="378"/>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392239" name="Trapezoid 8"/>
              <p:cNvSpPr>
                <a:spLocks/>
              </p:cNvSpPr>
              <p:nvPr/>
            </p:nvSpPr>
            <p:spPr bwMode="auto">
              <a:xfrm rot="10800000">
                <a:off x="3153" y="1928"/>
                <a:ext cx="453" cy="419"/>
              </a:xfrm>
              <a:custGeom>
                <a:avLst/>
                <a:gdLst>
                  <a:gd name="T0" fmla="*/ 0 w 719138"/>
                  <a:gd name="T1" fmla="*/ 0 h 766762"/>
                  <a:gd name="T2" fmla="*/ 0 w 719138"/>
                  <a:gd name="T3" fmla="*/ 0 h 766762"/>
                  <a:gd name="T4" fmla="*/ 0 w 719138"/>
                  <a:gd name="T5" fmla="*/ 0 h 766762"/>
                  <a:gd name="T6" fmla="*/ 0 w 719138"/>
                  <a:gd name="T7" fmla="*/ 0 h 766762"/>
                  <a:gd name="T8" fmla="*/ 17694720 60000 65536"/>
                  <a:gd name="T9" fmla="*/ 11796480 60000 65536"/>
                  <a:gd name="T10" fmla="*/ 5898240 60000 65536"/>
                  <a:gd name="T11" fmla="*/ 0 60000 65536"/>
                  <a:gd name="T12" fmla="*/ 119063 w 719138"/>
                  <a:gd name="T13" fmla="*/ 128099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a:off x="1951" y="1756"/>
                <a:ext cx="2856" cy="63"/>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392241" name="TextBox 12"/>
              <p:cNvSpPr txBox="1">
                <a:spLocks noChangeArrowheads="1"/>
              </p:cNvSpPr>
              <p:nvPr/>
            </p:nvSpPr>
            <p:spPr bwMode="auto">
              <a:xfrm flipV="1">
                <a:off x="3207" y="1908"/>
                <a:ext cx="399" cy="212"/>
              </a:xfrm>
              <a:prstGeom prst="rect">
                <a:avLst/>
              </a:prstGeom>
              <a:noFill/>
              <a:ln w="9525">
                <a:noFill/>
                <a:miter lim="800000"/>
                <a:headEnd/>
                <a:tailEnd/>
              </a:ln>
            </p:spPr>
            <p:txBody>
              <a:bodyPr rot="10800000">
                <a:spAutoFit/>
              </a:bodyPr>
              <a:lstStyle/>
              <a:p>
                <a:endParaRPr lang="en-US" sz="1600"/>
              </a:p>
            </p:txBody>
          </p:sp>
          <p:sp>
            <p:nvSpPr>
              <p:cNvPr id="40" name="Rectangle 39"/>
              <p:cNvSpPr>
                <a:spLocks noChangeArrowheads="1"/>
              </p:cNvSpPr>
              <p:nvPr/>
            </p:nvSpPr>
            <p:spPr bwMode="auto">
              <a:xfrm>
                <a:off x="1962" y="1969"/>
                <a:ext cx="392" cy="78"/>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a:off x="2751" y="1969"/>
                <a:ext cx="396" cy="79"/>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a:off x="3609" y="1968"/>
                <a:ext cx="392" cy="78"/>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a:off x="4405" y="1969"/>
                <a:ext cx="397" cy="78"/>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92246" name="Text Box 166"/>
              <p:cNvSpPr txBox="1">
                <a:spLocks noChangeArrowheads="1"/>
              </p:cNvSpPr>
              <p:nvPr/>
            </p:nvSpPr>
            <p:spPr bwMode="auto">
              <a:xfrm>
                <a:off x="2337" y="1889"/>
                <a:ext cx="409" cy="79"/>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92247" name="Text Box 166"/>
              <p:cNvSpPr txBox="1">
                <a:spLocks noChangeArrowheads="1"/>
              </p:cNvSpPr>
              <p:nvPr/>
            </p:nvSpPr>
            <p:spPr bwMode="auto">
              <a:xfrm>
                <a:off x="4003" y="1889"/>
                <a:ext cx="392" cy="79"/>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92248" name="Text Box 166"/>
              <p:cNvSpPr txBox="1">
                <a:spLocks noChangeArrowheads="1"/>
              </p:cNvSpPr>
              <p:nvPr/>
            </p:nvSpPr>
            <p:spPr bwMode="auto">
              <a:xfrm>
                <a:off x="2337" y="1809"/>
                <a:ext cx="414" cy="8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92249" name="Text Box 166"/>
              <p:cNvSpPr txBox="1">
                <a:spLocks noChangeArrowheads="1"/>
              </p:cNvSpPr>
              <p:nvPr/>
            </p:nvSpPr>
            <p:spPr bwMode="auto">
              <a:xfrm>
                <a:off x="4000" y="1813"/>
                <a:ext cx="402" cy="79"/>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a:off x="1950" y="1813"/>
                <a:ext cx="385" cy="159"/>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a:off x="2755" y="1810"/>
                <a:ext cx="1253" cy="159"/>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a:off x="4405" y="1810"/>
                <a:ext cx="403" cy="159"/>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92253" name="Text Box 166"/>
              <p:cNvSpPr txBox="1">
                <a:spLocks noChangeArrowheads="1"/>
              </p:cNvSpPr>
              <p:nvPr/>
            </p:nvSpPr>
            <p:spPr bwMode="auto">
              <a:xfrm>
                <a:off x="2397" y="2161"/>
                <a:ext cx="270" cy="24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92254" name="Text Box 166"/>
              <p:cNvSpPr txBox="1">
                <a:spLocks noChangeArrowheads="1"/>
              </p:cNvSpPr>
              <p:nvPr/>
            </p:nvSpPr>
            <p:spPr bwMode="auto">
              <a:xfrm>
                <a:off x="4056" y="2143"/>
                <a:ext cx="270" cy="24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a:off x="2015" y="2267"/>
                <a:ext cx="300" cy="8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a:off x="2751" y="2258"/>
                <a:ext cx="301" cy="8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a:off x="3667" y="2276"/>
                <a:ext cx="301" cy="8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a:off x="4428" y="2271"/>
                <a:ext cx="300" cy="8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9" name="Rectangle 78"/>
              <p:cNvSpPr>
                <a:spLocks noChangeArrowheads="1"/>
              </p:cNvSpPr>
              <p:nvPr/>
            </p:nvSpPr>
            <p:spPr bwMode="auto">
              <a:xfrm flipV="1">
                <a:off x="4117" y="2726"/>
                <a:ext cx="575" cy="86"/>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flipV="1">
                <a:off x="3182" y="2728"/>
                <a:ext cx="743" cy="8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flipV="1">
                <a:off x="2296" y="2593"/>
                <a:ext cx="369" cy="64"/>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flipV="1">
                <a:off x="1968" y="2730"/>
                <a:ext cx="1027" cy="86"/>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92263" name="Rectangle 84"/>
              <p:cNvSpPr>
                <a:spLocks noChangeArrowheads="1"/>
              </p:cNvSpPr>
              <p:nvPr/>
            </p:nvSpPr>
            <p:spPr bwMode="auto">
              <a:xfrm flipV="1">
                <a:off x="3336" y="1827"/>
                <a:ext cx="88" cy="978"/>
              </a:xfrm>
              <a:prstGeom prst="rect">
                <a:avLst/>
              </a:prstGeom>
              <a:solidFill>
                <a:srgbClr val="FFCC00"/>
              </a:solidFill>
              <a:ln w="9525">
                <a:noFill/>
                <a:miter lim="800000"/>
                <a:headEnd/>
                <a:tailEnd/>
              </a:ln>
            </p:spPr>
            <p:txBody>
              <a:bodyPr rot="10800000" wrap="none" anchor="ctr"/>
              <a:lstStyle/>
              <a:p>
                <a:endParaRPr lang="en-US"/>
              </a:p>
            </p:txBody>
          </p:sp>
          <p:sp>
            <p:nvSpPr>
              <p:cNvPr id="392264" name="Rectangle 84"/>
              <p:cNvSpPr>
                <a:spLocks noChangeArrowheads="1"/>
              </p:cNvSpPr>
              <p:nvPr/>
            </p:nvSpPr>
            <p:spPr bwMode="auto">
              <a:xfrm flipV="1">
                <a:off x="2836" y="2337"/>
                <a:ext cx="73" cy="470"/>
              </a:xfrm>
              <a:prstGeom prst="rect">
                <a:avLst/>
              </a:prstGeom>
              <a:solidFill>
                <a:srgbClr val="FFCC00"/>
              </a:solidFill>
              <a:ln w="9525">
                <a:noFill/>
                <a:miter lim="800000"/>
                <a:headEnd/>
                <a:tailEnd/>
              </a:ln>
            </p:spPr>
            <p:txBody>
              <a:bodyPr rot="10800000" wrap="none" anchor="ctr"/>
              <a:lstStyle/>
              <a:p>
                <a:endParaRPr lang="en-US"/>
              </a:p>
            </p:txBody>
          </p:sp>
          <p:sp>
            <p:nvSpPr>
              <p:cNvPr id="392265" name="Rectangle 84"/>
              <p:cNvSpPr>
                <a:spLocks noChangeArrowheads="1"/>
              </p:cNvSpPr>
              <p:nvPr/>
            </p:nvSpPr>
            <p:spPr bwMode="auto">
              <a:xfrm flipV="1">
                <a:off x="3832" y="2352"/>
                <a:ext cx="64" cy="465"/>
              </a:xfrm>
              <a:prstGeom prst="rect">
                <a:avLst/>
              </a:prstGeom>
              <a:solidFill>
                <a:srgbClr val="FFCC00"/>
              </a:solidFill>
              <a:ln w="9525">
                <a:noFill/>
                <a:miter lim="800000"/>
                <a:headEnd/>
                <a:tailEnd/>
              </a:ln>
            </p:spPr>
            <p:txBody>
              <a:bodyPr rot="10800000" wrap="none" anchor="ctr"/>
              <a:lstStyle/>
              <a:p>
                <a:endParaRPr lang="en-US"/>
              </a:p>
            </p:txBody>
          </p:sp>
          <p:sp>
            <p:nvSpPr>
              <p:cNvPr id="392266" name="Rectangle 84"/>
              <p:cNvSpPr>
                <a:spLocks noChangeArrowheads="1"/>
              </p:cNvSpPr>
              <p:nvPr/>
            </p:nvSpPr>
            <p:spPr bwMode="auto">
              <a:xfrm flipV="1">
                <a:off x="4177" y="2352"/>
                <a:ext cx="73" cy="435"/>
              </a:xfrm>
              <a:prstGeom prst="rect">
                <a:avLst/>
              </a:prstGeom>
              <a:solidFill>
                <a:srgbClr val="FFCC00"/>
              </a:solidFill>
              <a:ln w="9525">
                <a:noFill/>
                <a:miter lim="800000"/>
                <a:headEnd/>
                <a:tailEnd/>
              </a:ln>
            </p:spPr>
            <p:txBody>
              <a:bodyPr rot="10800000" wrap="none" anchor="ctr"/>
              <a:lstStyle/>
              <a:p>
                <a:endParaRPr lang="en-US"/>
              </a:p>
            </p:txBody>
          </p:sp>
          <p:sp>
            <p:nvSpPr>
              <p:cNvPr id="392267" name="Rectangle 84"/>
              <p:cNvSpPr>
                <a:spLocks noChangeArrowheads="1"/>
              </p:cNvSpPr>
              <p:nvPr/>
            </p:nvSpPr>
            <p:spPr bwMode="auto">
              <a:xfrm flipV="1">
                <a:off x="4503" y="2352"/>
                <a:ext cx="92" cy="283"/>
              </a:xfrm>
              <a:prstGeom prst="rect">
                <a:avLst/>
              </a:prstGeom>
              <a:solidFill>
                <a:srgbClr val="FFCC00"/>
              </a:solidFill>
              <a:ln w="9525">
                <a:noFill/>
                <a:miter lim="800000"/>
                <a:headEnd/>
                <a:tailEnd/>
              </a:ln>
            </p:spPr>
            <p:txBody>
              <a:bodyPr rot="10800000" wrap="none" anchor="ctr"/>
              <a:lstStyle/>
              <a:p>
                <a:endParaRPr lang="en-US"/>
              </a:p>
            </p:txBody>
          </p:sp>
          <p:sp>
            <p:nvSpPr>
              <p:cNvPr id="392268" name="Rectangle 84"/>
              <p:cNvSpPr>
                <a:spLocks noChangeArrowheads="1"/>
              </p:cNvSpPr>
              <p:nvPr/>
            </p:nvSpPr>
            <p:spPr bwMode="auto">
              <a:xfrm flipV="1">
                <a:off x="2458" y="2384"/>
                <a:ext cx="79" cy="264"/>
              </a:xfrm>
              <a:prstGeom prst="rect">
                <a:avLst/>
              </a:prstGeom>
              <a:solidFill>
                <a:srgbClr val="FFCC00"/>
              </a:solidFill>
              <a:ln w="9525">
                <a:noFill/>
                <a:miter lim="800000"/>
                <a:headEnd/>
                <a:tailEnd/>
              </a:ln>
            </p:spPr>
            <p:txBody>
              <a:bodyPr rot="10800000" wrap="none" anchor="ctr"/>
              <a:lstStyle/>
              <a:p>
                <a:endParaRPr lang="en-US"/>
              </a:p>
            </p:txBody>
          </p:sp>
          <p:sp>
            <p:nvSpPr>
              <p:cNvPr id="9" name="Rectangle 17"/>
              <p:cNvSpPr>
                <a:spLocks noChangeArrowheads="1"/>
              </p:cNvSpPr>
              <p:nvPr/>
            </p:nvSpPr>
            <p:spPr bwMode="auto">
              <a:xfrm>
                <a:off x="1957" y="1684"/>
                <a:ext cx="2856" cy="63"/>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grpSp>
      </p:grpSp>
      <p:sp>
        <p:nvSpPr>
          <p:cNvPr id="392200"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p:txBody>
          <a:bodyPr/>
          <a:lstStyle/>
          <a:p>
            <a:r>
              <a:rPr lang="en-US" smtClean="0"/>
              <a:t>Agenda</a:t>
            </a:r>
          </a:p>
        </p:txBody>
      </p:sp>
      <p:sp>
        <p:nvSpPr>
          <p:cNvPr id="19458" name="Content Placeholder 4"/>
          <p:cNvSpPr>
            <a:spLocks noGrp="1"/>
          </p:cNvSpPr>
          <p:nvPr>
            <p:ph idx="1"/>
          </p:nvPr>
        </p:nvSpPr>
        <p:spPr/>
        <p:txBody>
          <a:bodyPr/>
          <a:lstStyle/>
          <a:p>
            <a:r>
              <a:rPr lang="en-US" smtClean="0"/>
              <a:t>Motivation – The Escalating Challenges of 2D Scaling</a:t>
            </a:r>
          </a:p>
          <a:p>
            <a:r>
              <a:rPr lang="en-US" smtClean="0"/>
              <a:t>Monolithic 3D as the Solution</a:t>
            </a:r>
          </a:p>
          <a:p>
            <a:r>
              <a:rPr lang="en-US" smtClean="0"/>
              <a:t>Emerging Precision Bonders</a:t>
            </a:r>
          </a:p>
          <a:p>
            <a:pPr lvl="1"/>
            <a:r>
              <a:rPr lang="en-US" smtClean="0">
                <a:cs typeface="Arial" charset="0"/>
              </a:rPr>
              <a:t>Impact and a Process Flow </a:t>
            </a:r>
          </a:p>
          <a:p>
            <a:r>
              <a:rPr lang="en-US" smtClean="0"/>
              <a:t>Advantages of Monolithic 3DIC</a:t>
            </a:r>
          </a:p>
          <a:p>
            <a:endParaRPr lang="en-US" smtClean="0"/>
          </a:p>
        </p:txBody>
      </p:sp>
      <p:sp>
        <p:nvSpPr>
          <p:cNvPr id="3" name="Slide Number Placeholder 2"/>
          <p:cNvSpPr>
            <a:spLocks noGrp="1"/>
          </p:cNvSpPr>
          <p:nvPr>
            <p:ph type="sldNum" sz="quarter" idx="11"/>
          </p:nvPr>
        </p:nvSpPr>
        <p:spPr/>
        <p:txBody>
          <a:bodyPr/>
          <a:lstStyle/>
          <a:p>
            <a:pPr>
              <a:defRPr/>
            </a:pPr>
            <a:fld id="{176D2B8C-CFEF-42C2-B53F-6516C5B39141}"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ChangeArrowheads="1"/>
          </p:cNvSpPr>
          <p:nvPr/>
        </p:nvSpPr>
        <p:spPr bwMode="auto">
          <a:xfrm>
            <a:off x="3124200" y="3875088"/>
            <a:ext cx="4535488" cy="642937"/>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394242"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6BC802B9-5EE5-451F-9F72-42E2E8693D21}" type="slidenum">
              <a:rPr lang="en-US" sz="1000">
                <a:latin typeface="+mj-lt"/>
                <a:cs typeface="Arial" pitchFamily="34" charset="0"/>
              </a:rPr>
              <a:pPr algn="r">
                <a:spcBef>
                  <a:spcPct val="20000"/>
                </a:spcBef>
                <a:buFont typeface="Wingdings" pitchFamily="2" charset="2"/>
                <a:buNone/>
                <a:defRPr/>
              </a:pPr>
              <a:t>20</a:t>
            </a:fld>
            <a:endParaRPr lang="en-US" sz="1000">
              <a:latin typeface="+mj-lt"/>
              <a:cs typeface="Arial" pitchFamily="34" charset="0"/>
            </a:endParaRPr>
          </a:p>
        </p:txBody>
      </p:sp>
      <p:sp>
        <p:nvSpPr>
          <p:cNvPr id="394244" name="Title 1"/>
          <p:cNvSpPr txBox="1">
            <a:spLocks/>
          </p:cNvSpPr>
          <p:nvPr/>
        </p:nvSpPr>
        <p:spPr bwMode="auto">
          <a:xfrm>
            <a:off x="485775" y="274638"/>
            <a:ext cx="8658225" cy="1143000"/>
          </a:xfrm>
          <a:prstGeom prst="rect">
            <a:avLst/>
          </a:prstGeom>
          <a:noFill/>
          <a:ln w="9525">
            <a:noFill/>
            <a:miter lim="800000"/>
            <a:headEnd/>
            <a:tailEnd/>
          </a:ln>
        </p:spPr>
        <p:txBody>
          <a:bodyPr anchor="ctr"/>
          <a:lstStyle/>
          <a:p>
            <a:r>
              <a:rPr lang="en-US" sz="3600" b="1">
                <a:solidFill>
                  <a:srgbClr val="0066CC"/>
                </a:solidFill>
              </a:rPr>
              <a:t>Remove carrier-wafer (grind, etch)</a:t>
            </a:r>
          </a:p>
        </p:txBody>
      </p:sp>
      <p:sp>
        <p:nvSpPr>
          <p:cNvPr id="394245" name="TextBox 5"/>
          <p:cNvSpPr txBox="1">
            <a:spLocks noChangeArrowheads="1"/>
          </p:cNvSpPr>
          <p:nvPr/>
        </p:nvSpPr>
        <p:spPr bwMode="auto">
          <a:xfrm>
            <a:off x="1144588" y="1812925"/>
            <a:ext cx="1619250" cy="641350"/>
          </a:xfrm>
          <a:prstGeom prst="rect">
            <a:avLst/>
          </a:prstGeom>
          <a:noFill/>
          <a:ln w="9525">
            <a:noFill/>
            <a:miter lim="800000"/>
            <a:headEnd/>
            <a:tailEnd/>
          </a:ln>
        </p:spPr>
        <p:txBody>
          <a:bodyPr wrap="none">
            <a:spAutoFit/>
          </a:bodyPr>
          <a:lstStyle/>
          <a:p>
            <a:pPr algn="ctr"/>
            <a:r>
              <a:rPr lang="en-US"/>
              <a:t>~700µm</a:t>
            </a:r>
          </a:p>
          <a:p>
            <a:pPr algn="ctr"/>
            <a:r>
              <a:rPr lang="en-US"/>
              <a:t> Carrier Wafer</a:t>
            </a:r>
          </a:p>
        </p:txBody>
      </p:sp>
      <p:sp>
        <p:nvSpPr>
          <p:cNvPr id="394246" name="TextBox 49"/>
          <p:cNvSpPr txBox="1">
            <a:spLocks noChangeArrowheads="1"/>
          </p:cNvSpPr>
          <p:nvPr/>
        </p:nvSpPr>
        <p:spPr bwMode="auto">
          <a:xfrm>
            <a:off x="7651750" y="4957763"/>
            <a:ext cx="1457325" cy="307975"/>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sp>
        <p:nvSpPr>
          <p:cNvPr id="47" name="Rectangle 46"/>
          <p:cNvSpPr>
            <a:spLocks noChangeArrowheads="1"/>
          </p:cNvSpPr>
          <p:nvPr/>
        </p:nvSpPr>
        <p:spPr bwMode="auto">
          <a:xfrm flipV="1">
            <a:off x="3170238" y="5686425"/>
            <a:ext cx="4527550" cy="11715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48" name="Trapezoid 47"/>
          <p:cNvSpPr/>
          <p:nvPr/>
        </p:nvSpPr>
        <p:spPr>
          <a:xfrm rot="10800000">
            <a:off x="5075238" y="5635625"/>
            <a:ext cx="719137" cy="682625"/>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4250" name="TextBox 5"/>
          <p:cNvSpPr txBox="1">
            <a:spLocks noChangeArrowheads="1"/>
          </p:cNvSpPr>
          <p:nvPr/>
        </p:nvSpPr>
        <p:spPr bwMode="auto">
          <a:xfrm>
            <a:off x="1458913" y="5592763"/>
            <a:ext cx="1381125" cy="368300"/>
          </a:xfrm>
          <a:prstGeom prst="rect">
            <a:avLst/>
          </a:prstGeom>
          <a:noFill/>
          <a:ln w="9525">
            <a:noFill/>
            <a:miter lim="800000"/>
            <a:headEnd/>
            <a:tailEnd/>
          </a:ln>
        </p:spPr>
        <p:txBody>
          <a:bodyPr wrap="none">
            <a:spAutoFit/>
          </a:bodyPr>
          <a:lstStyle/>
          <a:p>
            <a:pPr algn="ctr"/>
            <a:r>
              <a:rPr lang="en-US"/>
              <a:t>Base Wafer</a:t>
            </a:r>
          </a:p>
        </p:txBody>
      </p:sp>
      <p:sp>
        <p:nvSpPr>
          <p:cNvPr id="39" name="Rectangle 38"/>
          <p:cNvSpPr/>
          <p:nvPr/>
        </p:nvSpPr>
        <p:spPr>
          <a:xfrm>
            <a:off x="3125788" y="4498975"/>
            <a:ext cx="4525962" cy="101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140075" y="4630738"/>
            <a:ext cx="4525963" cy="100012"/>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Arrow Connector 31"/>
          <p:cNvCxnSpPr/>
          <p:nvPr/>
        </p:nvCxnSpPr>
        <p:spPr>
          <a:xfrm flipH="1" flipV="1">
            <a:off x="7666038" y="4625975"/>
            <a:ext cx="833437" cy="266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159125" y="5340350"/>
            <a:ext cx="6445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4430713" y="5345113"/>
            <a:ext cx="19907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054850" y="5343525"/>
            <a:ext cx="641350" cy="29368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179763" y="5634038"/>
            <a:ext cx="623887"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433888" y="5635625"/>
            <a:ext cx="631825"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797550" y="56324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65963" y="5635625"/>
            <a:ext cx="630237"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3803650" y="5340350"/>
            <a:ext cx="627063" cy="303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423025" y="5340350"/>
            <a:ext cx="642938" cy="3063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6581775" y="5340350"/>
            <a:ext cx="319088" cy="27463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3957638" y="5340350"/>
            <a:ext cx="319087" cy="2746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265" name="TextBox 62"/>
          <p:cNvSpPr txBox="1">
            <a:spLocks noChangeArrowheads="1"/>
          </p:cNvSpPr>
          <p:nvPr/>
        </p:nvSpPr>
        <p:spPr bwMode="auto">
          <a:xfrm>
            <a:off x="6362700" y="5835650"/>
            <a:ext cx="782638" cy="336550"/>
          </a:xfrm>
          <a:prstGeom prst="rect">
            <a:avLst/>
          </a:prstGeom>
          <a:noFill/>
          <a:ln w="9525">
            <a:noFill/>
            <a:miter lim="800000"/>
            <a:headEnd/>
            <a:tailEnd/>
          </a:ln>
        </p:spPr>
        <p:txBody>
          <a:bodyPr wrap="none">
            <a:spAutoFit/>
          </a:bodyPr>
          <a:lstStyle/>
          <a:p>
            <a:r>
              <a:rPr lang="en-US" sz="1600" b="1"/>
              <a:t>PMOS</a:t>
            </a:r>
            <a:endParaRPr lang="en-US" b="1"/>
          </a:p>
        </p:txBody>
      </p:sp>
      <p:sp>
        <p:nvSpPr>
          <p:cNvPr id="394266" name="TextBox 63"/>
          <p:cNvSpPr txBox="1">
            <a:spLocks noChangeArrowheads="1"/>
          </p:cNvSpPr>
          <p:nvPr/>
        </p:nvSpPr>
        <p:spPr bwMode="auto">
          <a:xfrm>
            <a:off x="3717925" y="5822950"/>
            <a:ext cx="793750" cy="336550"/>
          </a:xfrm>
          <a:prstGeom prst="rect">
            <a:avLst/>
          </a:prstGeom>
          <a:noFill/>
          <a:ln w="9525">
            <a:noFill/>
            <a:miter lim="800000"/>
            <a:headEnd/>
            <a:tailEnd/>
          </a:ln>
        </p:spPr>
        <p:txBody>
          <a:bodyPr wrap="none">
            <a:spAutoFit/>
          </a:bodyPr>
          <a:lstStyle/>
          <a:p>
            <a:r>
              <a:rPr lang="en-US" sz="1600" b="1"/>
              <a:t>NMOS</a:t>
            </a:r>
            <a:endParaRPr lang="en-US" b="1"/>
          </a:p>
        </p:txBody>
      </p:sp>
      <p:sp>
        <p:nvSpPr>
          <p:cNvPr id="394267" name="Rectangle 84"/>
          <p:cNvSpPr>
            <a:spLocks noChangeArrowheads="1"/>
          </p:cNvSpPr>
          <p:nvPr/>
        </p:nvSpPr>
        <p:spPr bwMode="auto">
          <a:xfrm>
            <a:off x="5992813" y="5111750"/>
            <a:ext cx="171450" cy="503238"/>
          </a:xfrm>
          <a:prstGeom prst="rect">
            <a:avLst/>
          </a:prstGeom>
          <a:solidFill>
            <a:srgbClr val="FFCC00"/>
          </a:solidFill>
          <a:ln w="9525">
            <a:noFill/>
            <a:miter lim="800000"/>
            <a:headEnd/>
            <a:tailEnd/>
          </a:ln>
        </p:spPr>
        <p:txBody>
          <a:bodyPr wrap="none" anchor="ctr"/>
          <a:lstStyle/>
          <a:p>
            <a:endParaRPr lang="en-US"/>
          </a:p>
        </p:txBody>
      </p:sp>
      <p:sp>
        <p:nvSpPr>
          <p:cNvPr id="394268" name="Rectangle 84"/>
          <p:cNvSpPr>
            <a:spLocks noChangeArrowheads="1"/>
          </p:cNvSpPr>
          <p:nvPr/>
        </p:nvSpPr>
        <p:spPr bwMode="auto">
          <a:xfrm>
            <a:off x="3405188" y="5048250"/>
            <a:ext cx="152400" cy="566738"/>
          </a:xfrm>
          <a:prstGeom prst="rect">
            <a:avLst/>
          </a:prstGeom>
          <a:solidFill>
            <a:srgbClr val="FFCC00"/>
          </a:solidFill>
          <a:ln w="9525">
            <a:noFill/>
            <a:miter lim="800000"/>
            <a:headEnd/>
            <a:tailEnd/>
          </a:ln>
        </p:spPr>
        <p:txBody>
          <a:bodyPr wrap="none" anchor="ctr"/>
          <a:lstStyle/>
          <a:p>
            <a:endParaRPr lang="en-US"/>
          </a:p>
        </p:txBody>
      </p:sp>
      <p:sp>
        <p:nvSpPr>
          <p:cNvPr id="394269" name="Rectangle 84"/>
          <p:cNvSpPr>
            <a:spLocks noChangeArrowheads="1"/>
          </p:cNvSpPr>
          <p:nvPr/>
        </p:nvSpPr>
        <p:spPr bwMode="auto">
          <a:xfrm>
            <a:off x="6697663" y="5081588"/>
            <a:ext cx="123825" cy="250825"/>
          </a:xfrm>
          <a:prstGeom prst="rect">
            <a:avLst/>
          </a:prstGeom>
          <a:solidFill>
            <a:srgbClr val="FFCC00"/>
          </a:solidFill>
          <a:ln w="9525">
            <a:noFill/>
            <a:miter lim="800000"/>
            <a:headEnd/>
            <a:tailEnd/>
          </a:ln>
        </p:spPr>
        <p:txBody>
          <a:bodyPr wrap="none" anchor="ctr"/>
          <a:lstStyle/>
          <a:p>
            <a:endParaRPr lang="en-US"/>
          </a:p>
        </p:txBody>
      </p:sp>
      <p:sp>
        <p:nvSpPr>
          <p:cNvPr id="58" name="Rectangle 57"/>
          <p:cNvSpPr/>
          <p:nvPr/>
        </p:nvSpPr>
        <p:spPr>
          <a:xfrm>
            <a:off x="5229225" y="4770438"/>
            <a:ext cx="1828800" cy="1222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4279900" y="5029200"/>
            <a:ext cx="2103438" cy="117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7148513" y="4770438"/>
            <a:ext cx="503237" cy="1222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3144838" y="5014913"/>
            <a:ext cx="587375" cy="1333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3148013" y="4762500"/>
            <a:ext cx="1493837" cy="130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6494463" y="5032375"/>
            <a:ext cx="947737" cy="968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276" name="Rectangle 84"/>
          <p:cNvSpPr>
            <a:spLocks noChangeArrowheads="1"/>
          </p:cNvSpPr>
          <p:nvPr/>
        </p:nvSpPr>
        <p:spPr bwMode="auto">
          <a:xfrm>
            <a:off x="5673725" y="4821238"/>
            <a:ext cx="123825" cy="249237"/>
          </a:xfrm>
          <a:prstGeom prst="rect">
            <a:avLst/>
          </a:prstGeom>
          <a:solidFill>
            <a:srgbClr val="FFCC00"/>
          </a:solidFill>
          <a:ln w="9525">
            <a:noFill/>
            <a:miter lim="800000"/>
            <a:headEnd/>
            <a:tailEnd/>
          </a:ln>
        </p:spPr>
        <p:txBody>
          <a:bodyPr wrap="none" anchor="ctr"/>
          <a:lstStyle/>
          <a:p>
            <a:endParaRPr lang="en-US"/>
          </a:p>
        </p:txBody>
      </p:sp>
      <p:sp>
        <p:nvSpPr>
          <p:cNvPr id="120" name="Rectangle 119"/>
          <p:cNvSpPr>
            <a:spLocks noChangeArrowheads="1"/>
          </p:cNvSpPr>
          <p:nvPr/>
        </p:nvSpPr>
        <p:spPr bwMode="auto">
          <a:xfrm flipV="1">
            <a:off x="7011988" y="4138613"/>
            <a:ext cx="654050" cy="107950"/>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10" name="Left Brace 9"/>
          <p:cNvSpPr/>
          <p:nvPr/>
        </p:nvSpPr>
        <p:spPr>
          <a:xfrm>
            <a:off x="2838450" y="2789238"/>
            <a:ext cx="104775" cy="15446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Left Brace 27"/>
          <p:cNvSpPr/>
          <p:nvPr/>
        </p:nvSpPr>
        <p:spPr>
          <a:xfrm>
            <a:off x="2806700" y="1355725"/>
            <a:ext cx="104775" cy="11255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Rectangle 11" descr="75%"/>
          <p:cNvSpPr>
            <a:spLocks noChangeArrowheads="1"/>
          </p:cNvSpPr>
          <p:nvPr/>
        </p:nvSpPr>
        <p:spPr bwMode="auto">
          <a:xfrm flipV="1">
            <a:off x="3124200" y="1370013"/>
            <a:ext cx="4540250" cy="1127125"/>
          </a:xfrm>
          <a:prstGeom prst="rect">
            <a:avLst/>
          </a:prstGeom>
          <a:pattFill prst="pct75">
            <a:fgClr>
              <a:srgbClr val="404040"/>
            </a:fgClr>
            <a:bgClr>
              <a:srgbClr val="FFFFFF"/>
            </a:bgClr>
          </a:pattFill>
          <a:ln w="25400" algn="ctr">
            <a:noFill/>
            <a:miter lim="800000"/>
            <a:headEnd/>
            <a:tailEnd/>
          </a:ln>
        </p:spPr>
        <p:txBody>
          <a:bodyPr rot="10800000" anchor="ctr"/>
          <a:lstStyle/>
          <a:p>
            <a:pPr algn="ctr">
              <a:defRPr/>
            </a:pPr>
            <a:endParaRPr lang="en-US" dirty="0">
              <a:solidFill>
                <a:schemeClr val="lt1"/>
              </a:solidFill>
              <a:latin typeface="+mn-lt"/>
              <a:cs typeface="+mn-cs"/>
            </a:endParaRPr>
          </a:p>
        </p:txBody>
      </p:sp>
      <p:sp>
        <p:nvSpPr>
          <p:cNvPr id="35" name="Rectangle 34"/>
          <p:cNvSpPr>
            <a:spLocks noChangeArrowheads="1"/>
          </p:cNvSpPr>
          <p:nvPr/>
        </p:nvSpPr>
        <p:spPr bwMode="auto">
          <a:xfrm>
            <a:off x="3119438" y="3629025"/>
            <a:ext cx="4497387"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 name="Rectangle 3"/>
          <p:cNvSpPr>
            <a:spLocks noChangeArrowheads="1"/>
          </p:cNvSpPr>
          <p:nvPr/>
        </p:nvSpPr>
        <p:spPr bwMode="auto">
          <a:xfrm flipV="1">
            <a:off x="3105150" y="3135313"/>
            <a:ext cx="4518025" cy="600075"/>
          </a:xfrm>
          <a:prstGeom prst="rect">
            <a:avLst/>
          </a:prstGeom>
          <a:gradFill rotWithShape="1">
            <a:gsLst>
              <a:gs pos="0">
                <a:srgbClr val="9E9E9E"/>
              </a:gs>
              <a:gs pos="50000">
                <a:srgbClr val="C4C4C4"/>
              </a:gs>
              <a:gs pos="100000">
                <a:srgbClr val="E3E3E3"/>
              </a:gs>
            </a:gsLst>
            <a:lin ang="13500000" scaled="1"/>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394283" name="Trapezoid 8"/>
          <p:cNvSpPr>
            <a:spLocks/>
          </p:cNvSpPr>
          <p:nvPr/>
        </p:nvSpPr>
        <p:spPr bwMode="auto">
          <a:xfrm rot="10800000">
            <a:off x="5005388" y="3060700"/>
            <a:ext cx="719137" cy="665163"/>
          </a:xfrm>
          <a:custGeom>
            <a:avLst/>
            <a:gdLst>
              <a:gd name="T0" fmla="*/ 227 w 719138"/>
              <a:gd name="T1" fmla="*/ 0 h 766762"/>
              <a:gd name="T2" fmla="*/ 57 w 719138"/>
              <a:gd name="T3" fmla="*/ 37 h 766762"/>
              <a:gd name="T4" fmla="*/ 227 w 719138"/>
              <a:gd name="T5" fmla="*/ 75 h 766762"/>
              <a:gd name="T6" fmla="*/ 396 w 719138"/>
              <a:gd name="T7" fmla="*/ 37 h 766762"/>
              <a:gd name="T8" fmla="*/ 17694720 60000 65536"/>
              <a:gd name="T9" fmla="*/ 11796480 60000 65536"/>
              <a:gd name="T10" fmla="*/ 5898240 60000 65536"/>
              <a:gd name="T11" fmla="*/ 0 60000 65536"/>
              <a:gd name="T12" fmla="*/ 119063 w 719138"/>
              <a:gd name="T13" fmla="*/ 128492 h 766762"/>
              <a:gd name="T14" fmla="*/ 600075 w 719138"/>
              <a:gd name="T15" fmla="*/ 766762 h 766762"/>
            </a:gdLst>
            <a:ahLst/>
            <a:cxnLst>
              <a:cxn ang="T8">
                <a:pos x="T0" y="T1"/>
              </a:cxn>
              <a:cxn ang="T9">
                <a:pos x="T2" y="T3"/>
              </a:cxn>
              <a:cxn ang="T10">
                <a:pos x="T4" y="T5"/>
              </a:cxn>
              <a:cxn ang="T11">
                <a:pos x="T6" y="T7"/>
              </a:cxn>
            </a:cxnLst>
            <a:rect l="T12" t="T13" r="T14" b="T15"/>
            <a:pathLst>
              <a:path w="719138" h="766762">
                <a:moveTo>
                  <a:pt x="0" y="766762"/>
                </a:moveTo>
                <a:lnTo>
                  <a:pt x="179785" y="0"/>
                </a:lnTo>
                <a:lnTo>
                  <a:pt x="539354" y="0"/>
                </a:lnTo>
                <a:lnTo>
                  <a:pt x="719138" y="766762"/>
                </a:lnTo>
                <a:close/>
              </a:path>
            </a:pathLst>
          </a:custGeom>
          <a:solidFill>
            <a:srgbClr val="99CCFF"/>
          </a:solidFill>
          <a:ln w="25400" cap="flat" cmpd="sng" algn="ctr">
            <a:noFill/>
            <a:prstDash val="solid"/>
            <a:round/>
            <a:headEnd/>
            <a:tailEnd/>
          </a:ln>
        </p:spPr>
        <p:txBody>
          <a:bodyPr anchor="ctr"/>
          <a:lstStyle/>
          <a:p>
            <a:endParaRPr lang="en-US"/>
          </a:p>
        </p:txBody>
      </p:sp>
      <p:sp>
        <p:nvSpPr>
          <p:cNvPr id="18" name="Rectangle 17"/>
          <p:cNvSpPr>
            <a:spLocks noChangeArrowheads="1"/>
          </p:cNvSpPr>
          <p:nvPr/>
        </p:nvSpPr>
        <p:spPr bwMode="auto">
          <a:xfrm>
            <a:off x="3097213" y="2787650"/>
            <a:ext cx="4533900" cy="100013"/>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394285" name="TextBox 12"/>
          <p:cNvSpPr txBox="1">
            <a:spLocks noChangeArrowheads="1"/>
          </p:cNvSpPr>
          <p:nvPr/>
        </p:nvSpPr>
        <p:spPr bwMode="auto">
          <a:xfrm flipV="1">
            <a:off x="5091113" y="3028950"/>
            <a:ext cx="633412" cy="336550"/>
          </a:xfrm>
          <a:prstGeom prst="rect">
            <a:avLst/>
          </a:prstGeom>
          <a:noFill/>
          <a:ln w="9525">
            <a:noFill/>
            <a:miter lim="800000"/>
            <a:headEnd/>
            <a:tailEnd/>
          </a:ln>
        </p:spPr>
        <p:txBody>
          <a:bodyPr rot="10800000">
            <a:spAutoFit/>
          </a:bodyPr>
          <a:lstStyle/>
          <a:p>
            <a:endParaRPr lang="en-US" sz="1600"/>
          </a:p>
        </p:txBody>
      </p:sp>
      <p:sp>
        <p:nvSpPr>
          <p:cNvPr id="40" name="Rectangle 39"/>
          <p:cNvSpPr>
            <a:spLocks noChangeArrowheads="1"/>
          </p:cNvSpPr>
          <p:nvPr/>
        </p:nvSpPr>
        <p:spPr bwMode="auto">
          <a:xfrm>
            <a:off x="3114675" y="3125788"/>
            <a:ext cx="622300" cy="123825"/>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1" name="Rectangle 40"/>
          <p:cNvSpPr>
            <a:spLocks noChangeArrowheads="1"/>
          </p:cNvSpPr>
          <p:nvPr/>
        </p:nvSpPr>
        <p:spPr bwMode="auto">
          <a:xfrm>
            <a:off x="4367213" y="3125788"/>
            <a:ext cx="628650" cy="12541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2" name="Rectangle 41"/>
          <p:cNvSpPr>
            <a:spLocks noChangeArrowheads="1"/>
          </p:cNvSpPr>
          <p:nvPr/>
        </p:nvSpPr>
        <p:spPr bwMode="auto">
          <a:xfrm>
            <a:off x="5729288" y="3124200"/>
            <a:ext cx="622300" cy="1238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43" name="Rectangle 42"/>
          <p:cNvSpPr>
            <a:spLocks noChangeArrowheads="1"/>
          </p:cNvSpPr>
          <p:nvPr/>
        </p:nvSpPr>
        <p:spPr bwMode="auto">
          <a:xfrm>
            <a:off x="6992938" y="3125788"/>
            <a:ext cx="630237" cy="123825"/>
          </a:xfrm>
          <a:prstGeom prst="rect">
            <a:avLst/>
          </a:prstGeom>
          <a:solidFill>
            <a:srgbClr val="595959"/>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94290" name="Text Box 166"/>
          <p:cNvSpPr txBox="1">
            <a:spLocks noChangeArrowheads="1"/>
          </p:cNvSpPr>
          <p:nvPr/>
        </p:nvSpPr>
        <p:spPr bwMode="auto">
          <a:xfrm>
            <a:off x="3709988" y="2998788"/>
            <a:ext cx="649287" cy="1254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94291" name="Text Box 166"/>
          <p:cNvSpPr txBox="1">
            <a:spLocks noChangeArrowheads="1"/>
          </p:cNvSpPr>
          <p:nvPr/>
        </p:nvSpPr>
        <p:spPr bwMode="auto">
          <a:xfrm>
            <a:off x="6354763" y="2998788"/>
            <a:ext cx="622300" cy="125412"/>
          </a:xfrm>
          <a:prstGeom prst="rect">
            <a:avLst/>
          </a:prstGeom>
          <a:solidFill>
            <a:schemeClr val="tx1"/>
          </a:solidFill>
          <a:ln w="9525">
            <a:solidFill>
              <a:srgbClr val="000000"/>
            </a:solidFill>
            <a:miter lim="800000"/>
            <a:headEnd/>
            <a:tailEnd/>
          </a:ln>
        </p:spPr>
        <p:txBody>
          <a:bodyPr anchor="ctr"/>
          <a:lstStyle/>
          <a:p>
            <a:pPr algn="ctr"/>
            <a:endParaRPr lang="en-US">
              <a:solidFill>
                <a:srgbClr val="FFFFFF"/>
              </a:solidFill>
              <a:latin typeface="Helvetica" pitchFamily="34" charset="0"/>
            </a:endParaRPr>
          </a:p>
        </p:txBody>
      </p:sp>
      <p:sp>
        <p:nvSpPr>
          <p:cNvPr id="394292" name="Text Box 166"/>
          <p:cNvSpPr txBox="1">
            <a:spLocks noChangeArrowheads="1"/>
          </p:cNvSpPr>
          <p:nvPr/>
        </p:nvSpPr>
        <p:spPr bwMode="auto">
          <a:xfrm>
            <a:off x="3709988" y="2871788"/>
            <a:ext cx="657225" cy="127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94293" name="Text Box 166"/>
          <p:cNvSpPr txBox="1">
            <a:spLocks noChangeArrowheads="1"/>
          </p:cNvSpPr>
          <p:nvPr/>
        </p:nvSpPr>
        <p:spPr bwMode="auto">
          <a:xfrm>
            <a:off x="6350000" y="2878138"/>
            <a:ext cx="638175" cy="125412"/>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4" name="Rectangle 33"/>
          <p:cNvSpPr>
            <a:spLocks noChangeArrowheads="1"/>
          </p:cNvSpPr>
          <p:nvPr/>
        </p:nvSpPr>
        <p:spPr bwMode="auto">
          <a:xfrm>
            <a:off x="3095625" y="2878138"/>
            <a:ext cx="611188" cy="252412"/>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2" name="Rectangle 34"/>
          <p:cNvSpPr>
            <a:spLocks noChangeArrowheads="1"/>
          </p:cNvSpPr>
          <p:nvPr/>
        </p:nvSpPr>
        <p:spPr bwMode="auto">
          <a:xfrm>
            <a:off x="4373563" y="2873375"/>
            <a:ext cx="1989137"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6" name="Rectangle 35"/>
          <p:cNvSpPr>
            <a:spLocks noChangeArrowheads="1"/>
          </p:cNvSpPr>
          <p:nvPr/>
        </p:nvSpPr>
        <p:spPr bwMode="auto">
          <a:xfrm>
            <a:off x="6992938" y="2873375"/>
            <a:ext cx="639762" cy="252413"/>
          </a:xfrm>
          <a:prstGeom prst="rect">
            <a:avLst/>
          </a:prstGeom>
          <a:solidFill>
            <a:srgbClr val="99CCFF"/>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394297" name="Text Box 166"/>
          <p:cNvSpPr txBox="1">
            <a:spLocks noChangeArrowheads="1"/>
          </p:cNvSpPr>
          <p:nvPr/>
        </p:nvSpPr>
        <p:spPr bwMode="auto">
          <a:xfrm>
            <a:off x="3805238" y="3430588"/>
            <a:ext cx="428625" cy="381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94298" name="Text Box 166"/>
          <p:cNvSpPr txBox="1">
            <a:spLocks noChangeArrowheads="1"/>
          </p:cNvSpPr>
          <p:nvPr/>
        </p:nvSpPr>
        <p:spPr bwMode="auto">
          <a:xfrm>
            <a:off x="6438900" y="3402013"/>
            <a:ext cx="428625" cy="38100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a:spLocks noChangeArrowheads="1"/>
          </p:cNvSpPr>
          <p:nvPr/>
        </p:nvSpPr>
        <p:spPr bwMode="auto">
          <a:xfrm>
            <a:off x="3198813" y="3598863"/>
            <a:ext cx="476250" cy="13176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6" name="Rectangle 40"/>
          <p:cNvSpPr>
            <a:spLocks noChangeArrowheads="1"/>
          </p:cNvSpPr>
          <p:nvPr/>
        </p:nvSpPr>
        <p:spPr bwMode="auto">
          <a:xfrm>
            <a:off x="4367213" y="3584575"/>
            <a:ext cx="477837" cy="1317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 name="Rectangle 40"/>
          <p:cNvSpPr>
            <a:spLocks noChangeArrowheads="1"/>
          </p:cNvSpPr>
          <p:nvPr/>
        </p:nvSpPr>
        <p:spPr bwMode="auto">
          <a:xfrm>
            <a:off x="5821363" y="3613150"/>
            <a:ext cx="477837" cy="131763"/>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8" name="Rectangle 40"/>
          <p:cNvSpPr>
            <a:spLocks noChangeArrowheads="1"/>
          </p:cNvSpPr>
          <p:nvPr/>
        </p:nvSpPr>
        <p:spPr bwMode="auto">
          <a:xfrm>
            <a:off x="7029450" y="3605213"/>
            <a:ext cx="476250" cy="131762"/>
          </a:xfrm>
          <a:prstGeom prst="rect">
            <a:avLst/>
          </a:prstGeom>
          <a:solidFill>
            <a:srgbClr val="A6A6A6"/>
          </a:solidFill>
          <a:ln w="25400" algn="ctr">
            <a:noFill/>
            <a:miter lim="800000"/>
            <a:headEnd/>
            <a:tailEnd/>
          </a:ln>
        </p:spPr>
        <p:txBody>
          <a:bodyPr anchor="ctr"/>
          <a:lstStyle/>
          <a:p>
            <a:pPr algn="ctr">
              <a:defRPr/>
            </a:pPr>
            <a:endParaRPr lang="en-US">
              <a:solidFill>
                <a:schemeClr val="lt1"/>
              </a:solidFill>
              <a:latin typeface="+mn-lt"/>
              <a:cs typeface="+mn-cs"/>
            </a:endParaRPr>
          </a:p>
        </p:txBody>
      </p:sp>
      <p:sp>
        <p:nvSpPr>
          <p:cNvPr id="79" name="Rectangle 78"/>
          <p:cNvSpPr>
            <a:spLocks noChangeArrowheads="1"/>
          </p:cNvSpPr>
          <p:nvPr/>
        </p:nvSpPr>
        <p:spPr bwMode="auto">
          <a:xfrm flipV="1">
            <a:off x="6535738" y="4330700"/>
            <a:ext cx="912812" cy="13652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flipV="1">
            <a:off x="5051425" y="4332288"/>
            <a:ext cx="1179513" cy="134937"/>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flipV="1">
            <a:off x="3644900" y="4116388"/>
            <a:ext cx="585788" cy="101600"/>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flipV="1">
            <a:off x="3124200" y="4333875"/>
            <a:ext cx="1630363" cy="136525"/>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94307" name="Rectangle 84"/>
          <p:cNvSpPr>
            <a:spLocks noChangeArrowheads="1"/>
          </p:cNvSpPr>
          <p:nvPr/>
        </p:nvSpPr>
        <p:spPr bwMode="auto">
          <a:xfrm flipV="1">
            <a:off x="5295900" y="2900363"/>
            <a:ext cx="139700" cy="1552575"/>
          </a:xfrm>
          <a:prstGeom prst="rect">
            <a:avLst/>
          </a:prstGeom>
          <a:solidFill>
            <a:srgbClr val="FFCC00"/>
          </a:solidFill>
          <a:ln w="9525">
            <a:noFill/>
            <a:miter lim="800000"/>
            <a:headEnd/>
            <a:tailEnd/>
          </a:ln>
        </p:spPr>
        <p:txBody>
          <a:bodyPr rot="10800000" wrap="none" anchor="ctr"/>
          <a:lstStyle/>
          <a:p>
            <a:endParaRPr lang="en-US"/>
          </a:p>
        </p:txBody>
      </p:sp>
      <p:sp>
        <p:nvSpPr>
          <p:cNvPr id="394308" name="Rectangle 84"/>
          <p:cNvSpPr>
            <a:spLocks noChangeArrowheads="1"/>
          </p:cNvSpPr>
          <p:nvPr/>
        </p:nvSpPr>
        <p:spPr bwMode="auto">
          <a:xfrm flipV="1">
            <a:off x="4502150" y="3709988"/>
            <a:ext cx="115888" cy="746125"/>
          </a:xfrm>
          <a:prstGeom prst="rect">
            <a:avLst/>
          </a:prstGeom>
          <a:solidFill>
            <a:srgbClr val="FFCC00"/>
          </a:solidFill>
          <a:ln w="9525">
            <a:noFill/>
            <a:miter lim="800000"/>
            <a:headEnd/>
            <a:tailEnd/>
          </a:ln>
        </p:spPr>
        <p:txBody>
          <a:bodyPr rot="10800000" wrap="none" anchor="ctr"/>
          <a:lstStyle/>
          <a:p>
            <a:endParaRPr lang="en-US"/>
          </a:p>
        </p:txBody>
      </p:sp>
      <p:sp>
        <p:nvSpPr>
          <p:cNvPr id="394309" name="Rectangle 84"/>
          <p:cNvSpPr>
            <a:spLocks noChangeArrowheads="1"/>
          </p:cNvSpPr>
          <p:nvPr/>
        </p:nvSpPr>
        <p:spPr bwMode="auto">
          <a:xfrm flipV="1">
            <a:off x="6083300" y="3733800"/>
            <a:ext cx="101600" cy="738188"/>
          </a:xfrm>
          <a:prstGeom prst="rect">
            <a:avLst/>
          </a:prstGeom>
          <a:solidFill>
            <a:srgbClr val="FFCC00"/>
          </a:solidFill>
          <a:ln w="9525">
            <a:noFill/>
            <a:miter lim="800000"/>
            <a:headEnd/>
            <a:tailEnd/>
          </a:ln>
        </p:spPr>
        <p:txBody>
          <a:bodyPr rot="10800000" wrap="none" anchor="ctr"/>
          <a:lstStyle/>
          <a:p>
            <a:endParaRPr lang="en-US"/>
          </a:p>
        </p:txBody>
      </p:sp>
      <p:sp>
        <p:nvSpPr>
          <p:cNvPr id="394310" name="Rectangle 84"/>
          <p:cNvSpPr>
            <a:spLocks noChangeArrowheads="1"/>
          </p:cNvSpPr>
          <p:nvPr/>
        </p:nvSpPr>
        <p:spPr bwMode="auto">
          <a:xfrm flipV="1">
            <a:off x="6630988" y="3733800"/>
            <a:ext cx="115887" cy="690563"/>
          </a:xfrm>
          <a:prstGeom prst="rect">
            <a:avLst/>
          </a:prstGeom>
          <a:solidFill>
            <a:srgbClr val="FFCC00"/>
          </a:solidFill>
          <a:ln w="9525">
            <a:noFill/>
            <a:miter lim="800000"/>
            <a:headEnd/>
            <a:tailEnd/>
          </a:ln>
        </p:spPr>
        <p:txBody>
          <a:bodyPr rot="10800000" wrap="none" anchor="ctr"/>
          <a:lstStyle/>
          <a:p>
            <a:endParaRPr lang="en-US"/>
          </a:p>
        </p:txBody>
      </p:sp>
      <p:sp>
        <p:nvSpPr>
          <p:cNvPr id="394311" name="Rectangle 84"/>
          <p:cNvSpPr>
            <a:spLocks noChangeArrowheads="1"/>
          </p:cNvSpPr>
          <p:nvPr/>
        </p:nvSpPr>
        <p:spPr bwMode="auto">
          <a:xfrm flipV="1">
            <a:off x="7148513" y="3733800"/>
            <a:ext cx="146050" cy="449263"/>
          </a:xfrm>
          <a:prstGeom prst="rect">
            <a:avLst/>
          </a:prstGeom>
          <a:solidFill>
            <a:srgbClr val="FFCC00"/>
          </a:solidFill>
          <a:ln w="9525">
            <a:noFill/>
            <a:miter lim="800000"/>
            <a:headEnd/>
            <a:tailEnd/>
          </a:ln>
        </p:spPr>
        <p:txBody>
          <a:bodyPr rot="10800000" wrap="none" anchor="ctr"/>
          <a:lstStyle/>
          <a:p>
            <a:endParaRPr lang="en-US"/>
          </a:p>
        </p:txBody>
      </p:sp>
      <p:sp>
        <p:nvSpPr>
          <p:cNvPr id="394312" name="Rectangle 84"/>
          <p:cNvSpPr>
            <a:spLocks noChangeArrowheads="1"/>
          </p:cNvSpPr>
          <p:nvPr/>
        </p:nvSpPr>
        <p:spPr bwMode="auto">
          <a:xfrm flipV="1">
            <a:off x="3902075" y="3784600"/>
            <a:ext cx="125413" cy="419100"/>
          </a:xfrm>
          <a:prstGeom prst="rect">
            <a:avLst/>
          </a:prstGeom>
          <a:solidFill>
            <a:srgbClr val="FFCC00"/>
          </a:solidFill>
          <a:ln w="9525">
            <a:noFill/>
            <a:miter lim="800000"/>
            <a:headEnd/>
            <a:tailEnd/>
          </a:ln>
        </p:spPr>
        <p:txBody>
          <a:bodyPr rot="10800000" wrap="none" anchor="ctr"/>
          <a:lstStyle/>
          <a:p>
            <a:endParaRPr lang="en-US"/>
          </a:p>
        </p:txBody>
      </p:sp>
      <p:sp>
        <p:nvSpPr>
          <p:cNvPr id="394313" name="Rectangle 76"/>
          <p:cNvSpPr>
            <a:spLocks noChangeArrowheads="1"/>
          </p:cNvSpPr>
          <p:nvPr/>
        </p:nvSpPr>
        <p:spPr bwMode="auto">
          <a:xfrm>
            <a:off x="1384300" y="2732088"/>
            <a:ext cx="1174750" cy="366712"/>
          </a:xfrm>
          <a:prstGeom prst="rect">
            <a:avLst/>
          </a:prstGeom>
          <a:noFill/>
          <a:ln w="9525">
            <a:noFill/>
            <a:miter lim="800000"/>
            <a:headEnd/>
            <a:tailEnd/>
          </a:ln>
        </p:spPr>
        <p:txBody>
          <a:bodyPr wrap="none">
            <a:spAutoFit/>
          </a:bodyPr>
          <a:lstStyle/>
          <a:p>
            <a:r>
              <a:rPr lang="en-US">
                <a:solidFill>
                  <a:srgbClr val="0000FF"/>
                </a:solidFill>
              </a:rPr>
              <a:t>Stratum 3</a:t>
            </a:r>
          </a:p>
        </p:txBody>
      </p:sp>
      <p:sp>
        <p:nvSpPr>
          <p:cNvPr id="394314" name="Line 77"/>
          <p:cNvSpPr>
            <a:spLocks noChangeShapeType="1"/>
          </p:cNvSpPr>
          <p:nvPr/>
        </p:nvSpPr>
        <p:spPr bwMode="auto">
          <a:xfrm>
            <a:off x="2628900" y="2886075"/>
            <a:ext cx="828675" cy="85725"/>
          </a:xfrm>
          <a:prstGeom prst="line">
            <a:avLst/>
          </a:prstGeom>
          <a:noFill/>
          <a:ln w="9525">
            <a:solidFill>
              <a:schemeClr val="tx1"/>
            </a:solidFill>
            <a:round/>
            <a:headEnd/>
            <a:tailEnd type="triangle" w="med" len="med"/>
          </a:ln>
        </p:spPr>
        <p:txBody>
          <a:bodyPr/>
          <a:lstStyle/>
          <a:p>
            <a:endParaRPr lang="en-US"/>
          </a:p>
        </p:txBody>
      </p:sp>
      <p:sp>
        <p:nvSpPr>
          <p:cNvPr id="394315" name="Rectangle 78"/>
          <p:cNvSpPr>
            <a:spLocks noChangeArrowheads="1"/>
          </p:cNvSpPr>
          <p:nvPr/>
        </p:nvSpPr>
        <p:spPr bwMode="auto">
          <a:xfrm>
            <a:off x="1393825" y="3827463"/>
            <a:ext cx="1174750" cy="366712"/>
          </a:xfrm>
          <a:prstGeom prst="rect">
            <a:avLst/>
          </a:prstGeom>
          <a:noFill/>
          <a:ln w="9525">
            <a:noFill/>
            <a:miter lim="800000"/>
            <a:headEnd/>
            <a:tailEnd/>
          </a:ln>
        </p:spPr>
        <p:txBody>
          <a:bodyPr wrap="none">
            <a:spAutoFit/>
          </a:bodyPr>
          <a:lstStyle/>
          <a:p>
            <a:r>
              <a:rPr lang="en-US">
                <a:solidFill>
                  <a:srgbClr val="0000FF"/>
                </a:solidFill>
              </a:rPr>
              <a:t>Stratum 2</a:t>
            </a:r>
          </a:p>
        </p:txBody>
      </p:sp>
      <p:sp>
        <p:nvSpPr>
          <p:cNvPr id="394316" name="Line 79"/>
          <p:cNvSpPr>
            <a:spLocks noChangeShapeType="1"/>
          </p:cNvSpPr>
          <p:nvPr/>
        </p:nvSpPr>
        <p:spPr bwMode="auto">
          <a:xfrm flipV="1">
            <a:off x="2505075" y="3724275"/>
            <a:ext cx="581025" cy="238125"/>
          </a:xfrm>
          <a:prstGeom prst="line">
            <a:avLst/>
          </a:prstGeom>
          <a:noFill/>
          <a:ln w="9525">
            <a:solidFill>
              <a:schemeClr val="tx1"/>
            </a:solidFill>
            <a:round/>
            <a:headEnd/>
            <a:tailEnd type="triangle" w="med" len="med"/>
          </a:ln>
        </p:spPr>
        <p:txBody>
          <a:bodyPr/>
          <a:lstStyle/>
          <a:p>
            <a:endParaRPr lang="en-US"/>
          </a:p>
        </p:txBody>
      </p:sp>
      <p:sp>
        <p:nvSpPr>
          <p:cNvPr id="394317" name="Line 122"/>
          <p:cNvSpPr>
            <a:spLocks noChangeShapeType="1"/>
          </p:cNvSpPr>
          <p:nvPr/>
        </p:nvSpPr>
        <p:spPr bwMode="auto">
          <a:xfrm flipV="1">
            <a:off x="7896225" y="2219325"/>
            <a:ext cx="0" cy="409575"/>
          </a:xfrm>
          <a:prstGeom prst="line">
            <a:avLst/>
          </a:prstGeom>
          <a:noFill/>
          <a:ln w="28575">
            <a:solidFill>
              <a:schemeClr val="tx1"/>
            </a:solidFill>
            <a:round/>
            <a:headEnd/>
            <a:tailEnd type="triangle" w="med" len="med"/>
          </a:ln>
        </p:spPr>
        <p:txBody>
          <a:bodyPr/>
          <a:lstStyle/>
          <a:p>
            <a:endParaRPr lang="en-US"/>
          </a:p>
        </p:txBody>
      </p:sp>
      <p:sp>
        <p:nvSpPr>
          <p:cNvPr id="394318" name="Line 122"/>
          <p:cNvSpPr>
            <a:spLocks noChangeShapeType="1"/>
          </p:cNvSpPr>
          <p:nvPr/>
        </p:nvSpPr>
        <p:spPr bwMode="auto">
          <a:xfrm flipV="1">
            <a:off x="3038475" y="2228850"/>
            <a:ext cx="0" cy="409575"/>
          </a:xfrm>
          <a:prstGeom prst="line">
            <a:avLst/>
          </a:prstGeom>
          <a:noFill/>
          <a:ln w="28575">
            <a:solidFill>
              <a:schemeClr val="tx1"/>
            </a:solidFill>
            <a:round/>
            <a:headEnd/>
            <a:tailEnd type="triangle" w="med" len="med"/>
          </a:ln>
        </p:spPr>
        <p:txBody>
          <a:bodyPr/>
          <a:lstStyle/>
          <a:p>
            <a:endParaRPr lang="en-US"/>
          </a:p>
        </p:txBody>
      </p:sp>
      <p:sp>
        <p:nvSpPr>
          <p:cNvPr id="9" name="Rectangle 17"/>
          <p:cNvSpPr>
            <a:spLocks noChangeArrowheads="1"/>
          </p:cNvSpPr>
          <p:nvPr/>
        </p:nvSpPr>
        <p:spPr bwMode="auto">
          <a:xfrm>
            <a:off x="3106738" y="2482850"/>
            <a:ext cx="4533900" cy="100013"/>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sp>
        <p:nvSpPr>
          <p:cNvPr id="394320" name="Text Box 81"/>
          <p:cNvSpPr txBox="1">
            <a:spLocks noChangeArrowheads="1"/>
          </p:cNvSpPr>
          <p:nvPr/>
        </p:nvSpPr>
        <p:spPr bwMode="auto">
          <a:xfrm>
            <a:off x="1828800" y="3351213"/>
            <a:ext cx="1260475" cy="366712"/>
          </a:xfrm>
          <a:prstGeom prst="rect">
            <a:avLst/>
          </a:prstGeom>
          <a:noFill/>
          <a:ln w="9525">
            <a:noFill/>
            <a:miter lim="800000"/>
            <a:headEnd/>
            <a:tailEnd/>
          </a:ln>
        </p:spPr>
        <p:txBody>
          <a:bodyPr>
            <a:spAutoFit/>
          </a:bodyPr>
          <a:lstStyle/>
          <a:p>
            <a:pPr>
              <a:spcBef>
                <a:spcPct val="50000"/>
              </a:spcBef>
            </a:pPr>
            <a:r>
              <a:rPr lang="en-US"/>
              <a:t>100 nm</a:t>
            </a:r>
          </a:p>
        </p:txBody>
      </p:sp>
      <p:sp>
        <p:nvSpPr>
          <p:cNvPr id="394321"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Footer Placeholder 1"/>
          <p:cNvSpPr txBox="1">
            <a:spLocks noGrp="1"/>
          </p:cNvSpPr>
          <p:nvPr/>
        </p:nvSpPr>
        <p:spPr bwMode="auto">
          <a:xfrm>
            <a:off x="3124200" y="6435725"/>
            <a:ext cx="2895600" cy="238125"/>
          </a:xfrm>
          <a:prstGeom prst="rect">
            <a:avLst/>
          </a:prstGeom>
          <a:noFill/>
          <a:ln w="9525">
            <a:noFill/>
            <a:miter lim="800000"/>
            <a:headEnd/>
            <a:tailEnd/>
          </a:ln>
        </p:spPr>
        <p:txBody>
          <a:bodyPr/>
          <a:lstStyle/>
          <a:p>
            <a:pPr algn="ctr"/>
            <a:r>
              <a:rPr lang="en-US" sz="1000">
                <a:solidFill>
                  <a:srgbClr val="0073AE"/>
                </a:solidFill>
                <a:latin typeface="Arial Narrow" pitchFamily="34" charset="0"/>
              </a:rPr>
              <a:t>MonolithIC 3D Inc. Patents Pending</a:t>
            </a:r>
          </a:p>
        </p:txBody>
      </p:sp>
      <p:sp>
        <p:nvSpPr>
          <p:cNvPr id="3" name="Slide Number Placeholder 2"/>
          <p:cNvSpPr txBox="1">
            <a:spLocks noGrp="1"/>
          </p:cNvSpPr>
          <p:nvPr/>
        </p:nvSpPr>
        <p:spPr bwMode="auto">
          <a:xfrm>
            <a:off x="7677150" y="6427788"/>
            <a:ext cx="1019175" cy="304800"/>
          </a:xfrm>
          <a:prstGeom prst="rect">
            <a:avLst/>
          </a:prstGeom>
          <a:noFill/>
          <a:ln>
            <a:miter lim="800000"/>
            <a:headEnd/>
            <a:tailEnd/>
          </a:ln>
        </p:spPr>
        <p:txBody>
          <a:bodyPr/>
          <a:lstStyle/>
          <a:p>
            <a:pPr algn="r">
              <a:spcBef>
                <a:spcPct val="20000"/>
              </a:spcBef>
              <a:buFont typeface="Wingdings" pitchFamily="2" charset="2"/>
              <a:buNone/>
              <a:defRPr/>
            </a:pPr>
            <a:fld id="{DF22C4F6-C747-4126-BE67-93F41FE4EC4E}" type="slidenum">
              <a:rPr lang="en-US" sz="1000">
                <a:latin typeface="+mj-lt"/>
                <a:cs typeface="Arial" pitchFamily="34" charset="0"/>
              </a:rPr>
              <a:pPr algn="r">
                <a:spcBef>
                  <a:spcPct val="20000"/>
                </a:spcBef>
                <a:buFont typeface="Wingdings" pitchFamily="2" charset="2"/>
                <a:buNone/>
                <a:defRPr/>
              </a:pPr>
              <a:t>21</a:t>
            </a:fld>
            <a:endParaRPr lang="en-US" sz="1000">
              <a:latin typeface="+mj-lt"/>
              <a:cs typeface="Arial" pitchFamily="34" charset="0"/>
            </a:endParaRPr>
          </a:p>
        </p:txBody>
      </p:sp>
      <p:sp>
        <p:nvSpPr>
          <p:cNvPr id="396291" name="Title 1"/>
          <p:cNvSpPr txBox="1">
            <a:spLocks/>
          </p:cNvSpPr>
          <p:nvPr/>
        </p:nvSpPr>
        <p:spPr bwMode="auto">
          <a:xfrm>
            <a:off x="0" y="274638"/>
            <a:ext cx="9144000" cy="1143000"/>
          </a:xfrm>
          <a:prstGeom prst="rect">
            <a:avLst/>
          </a:prstGeom>
          <a:noFill/>
          <a:ln w="9525">
            <a:noFill/>
            <a:miter lim="800000"/>
            <a:headEnd/>
            <a:tailEnd/>
          </a:ln>
        </p:spPr>
        <p:txBody>
          <a:bodyPr anchor="ctr"/>
          <a:lstStyle/>
          <a:p>
            <a:pPr algn="ctr"/>
            <a:r>
              <a:rPr lang="en-US" sz="3600" b="1">
                <a:solidFill>
                  <a:srgbClr val="0066CC"/>
                </a:solidFill>
              </a:rPr>
              <a:t>Gate replacements (when applicable)</a:t>
            </a:r>
          </a:p>
        </p:txBody>
      </p:sp>
      <p:sp>
        <p:nvSpPr>
          <p:cNvPr id="39" name="Rectangle 38"/>
          <p:cNvSpPr/>
          <p:nvPr/>
        </p:nvSpPr>
        <p:spPr>
          <a:xfrm>
            <a:off x="3125788" y="4498975"/>
            <a:ext cx="4525962" cy="101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140075" y="4630738"/>
            <a:ext cx="4525963" cy="100012"/>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294" name="TextBox 49"/>
          <p:cNvSpPr txBox="1">
            <a:spLocks noChangeArrowheads="1"/>
          </p:cNvSpPr>
          <p:nvPr/>
        </p:nvSpPr>
        <p:spPr bwMode="auto">
          <a:xfrm>
            <a:off x="7651750" y="4957763"/>
            <a:ext cx="1457325" cy="307975"/>
          </a:xfrm>
          <a:prstGeom prst="rect">
            <a:avLst/>
          </a:prstGeom>
          <a:noFill/>
          <a:ln w="9525">
            <a:noFill/>
            <a:miter lim="800000"/>
            <a:headEnd/>
            <a:tailEnd/>
          </a:ln>
        </p:spPr>
        <p:txBody>
          <a:bodyPr>
            <a:spAutoFit/>
          </a:bodyPr>
          <a:lstStyle/>
          <a:p>
            <a:r>
              <a:rPr lang="en-US" sz="1400">
                <a:latin typeface="Arial Narrow" pitchFamily="34" charset="0"/>
              </a:rPr>
              <a:t>Oxide-oxide bond</a:t>
            </a:r>
          </a:p>
        </p:txBody>
      </p:sp>
      <p:cxnSp>
        <p:nvCxnSpPr>
          <p:cNvPr id="32" name="Straight Arrow Connector 31"/>
          <p:cNvCxnSpPr/>
          <p:nvPr/>
        </p:nvCxnSpPr>
        <p:spPr>
          <a:xfrm flipH="1" flipV="1">
            <a:off x="7666038" y="4625975"/>
            <a:ext cx="833437" cy="266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a:spLocks noChangeArrowheads="1"/>
          </p:cNvSpPr>
          <p:nvPr/>
        </p:nvSpPr>
        <p:spPr bwMode="auto">
          <a:xfrm flipV="1">
            <a:off x="3170238" y="5686425"/>
            <a:ext cx="4527550" cy="1171575"/>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48" name="Trapezoid 47"/>
          <p:cNvSpPr/>
          <p:nvPr/>
        </p:nvSpPr>
        <p:spPr>
          <a:xfrm rot="10800000">
            <a:off x="5075238" y="5635625"/>
            <a:ext cx="719137" cy="682625"/>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Rectangle 48"/>
          <p:cNvSpPr/>
          <p:nvPr/>
        </p:nvSpPr>
        <p:spPr>
          <a:xfrm>
            <a:off x="3159125" y="5340350"/>
            <a:ext cx="6445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4430713" y="5345113"/>
            <a:ext cx="1990725" cy="2921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054850" y="5343525"/>
            <a:ext cx="641350" cy="293688"/>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3179763" y="5634038"/>
            <a:ext cx="623887" cy="1444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433888" y="5635625"/>
            <a:ext cx="631825" cy="14446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797550" y="5632450"/>
            <a:ext cx="623888"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65963" y="5635625"/>
            <a:ext cx="630237" cy="144463"/>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3803650" y="5340350"/>
            <a:ext cx="627063" cy="3032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423025" y="5340350"/>
            <a:ext cx="642938" cy="3063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6581775" y="5340350"/>
            <a:ext cx="319088" cy="27463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3957638" y="5340350"/>
            <a:ext cx="319087" cy="2746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309" name="TextBox 62"/>
          <p:cNvSpPr txBox="1">
            <a:spLocks noChangeArrowheads="1"/>
          </p:cNvSpPr>
          <p:nvPr/>
        </p:nvSpPr>
        <p:spPr bwMode="auto">
          <a:xfrm>
            <a:off x="6362700" y="5835650"/>
            <a:ext cx="788988" cy="338138"/>
          </a:xfrm>
          <a:prstGeom prst="rect">
            <a:avLst/>
          </a:prstGeom>
          <a:noFill/>
          <a:ln w="9525">
            <a:noFill/>
            <a:miter lim="800000"/>
            <a:headEnd/>
            <a:tailEnd/>
          </a:ln>
        </p:spPr>
        <p:txBody>
          <a:bodyPr wrap="none">
            <a:spAutoFit/>
          </a:bodyPr>
          <a:lstStyle/>
          <a:p>
            <a:r>
              <a:rPr lang="en-US" sz="1600" b="1"/>
              <a:t>PMOS</a:t>
            </a:r>
            <a:endParaRPr lang="en-US" b="1"/>
          </a:p>
        </p:txBody>
      </p:sp>
      <p:sp>
        <p:nvSpPr>
          <p:cNvPr id="396310" name="TextBox 63"/>
          <p:cNvSpPr txBox="1">
            <a:spLocks noChangeArrowheads="1"/>
          </p:cNvSpPr>
          <p:nvPr/>
        </p:nvSpPr>
        <p:spPr bwMode="auto">
          <a:xfrm>
            <a:off x="3717925" y="5822950"/>
            <a:ext cx="800100" cy="339725"/>
          </a:xfrm>
          <a:prstGeom prst="rect">
            <a:avLst/>
          </a:prstGeom>
          <a:noFill/>
          <a:ln w="9525">
            <a:noFill/>
            <a:miter lim="800000"/>
            <a:headEnd/>
            <a:tailEnd/>
          </a:ln>
        </p:spPr>
        <p:txBody>
          <a:bodyPr wrap="none">
            <a:spAutoFit/>
          </a:bodyPr>
          <a:lstStyle/>
          <a:p>
            <a:r>
              <a:rPr lang="en-US" sz="1600" b="1"/>
              <a:t>NMOS</a:t>
            </a:r>
            <a:endParaRPr lang="en-US" b="1"/>
          </a:p>
        </p:txBody>
      </p:sp>
      <p:sp>
        <p:nvSpPr>
          <p:cNvPr id="396311" name="Rectangle 84"/>
          <p:cNvSpPr>
            <a:spLocks noChangeArrowheads="1"/>
          </p:cNvSpPr>
          <p:nvPr/>
        </p:nvSpPr>
        <p:spPr bwMode="auto">
          <a:xfrm>
            <a:off x="5992813" y="5111750"/>
            <a:ext cx="171450" cy="503238"/>
          </a:xfrm>
          <a:prstGeom prst="rect">
            <a:avLst/>
          </a:prstGeom>
          <a:solidFill>
            <a:srgbClr val="FFCC00"/>
          </a:solidFill>
          <a:ln w="9525">
            <a:noFill/>
            <a:miter lim="800000"/>
            <a:headEnd/>
            <a:tailEnd/>
          </a:ln>
        </p:spPr>
        <p:txBody>
          <a:bodyPr wrap="none" anchor="ctr"/>
          <a:lstStyle/>
          <a:p>
            <a:endParaRPr lang="en-US"/>
          </a:p>
        </p:txBody>
      </p:sp>
      <p:sp>
        <p:nvSpPr>
          <p:cNvPr id="396312" name="Rectangle 84"/>
          <p:cNvSpPr>
            <a:spLocks noChangeArrowheads="1"/>
          </p:cNvSpPr>
          <p:nvPr/>
        </p:nvSpPr>
        <p:spPr bwMode="auto">
          <a:xfrm>
            <a:off x="3405188" y="5048250"/>
            <a:ext cx="152400" cy="566738"/>
          </a:xfrm>
          <a:prstGeom prst="rect">
            <a:avLst/>
          </a:prstGeom>
          <a:solidFill>
            <a:srgbClr val="FFCC00"/>
          </a:solidFill>
          <a:ln w="9525">
            <a:noFill/>
            <a:miter lim="800000"/>
            <a:headEnd/>
            <a:tailEnd/>
          </a:ln>
        </p:spPr>
        <p:txBody>
          <a:bodyPr wrap="none" anchor="ctr"/>
          <a:lstStyle/>
          <a:p>
            <a:endParaRPr lang="en-US"/>
          </a:p>
        </p:txBody>
      </p:sp>
      <p:sp>
        <p:nvSpPr>
          <p:cNvPr id="396313" name="TextBox 5"/>
          <p:cNvSpPr txBox="1">
            <a:spLocks noChangeArrowheads="1"/>
          </p:cNvSpPr>
          <p:nvPr/>
        </p:nvSpPr>
        <p:spPr bwMode="auto">
          <a:xfrm>
            <a:off x="404813" y="3500438"/>
            <a:ext cx="2457450" cy="366712"/>
          </a:xfrm>
          <a:prstGeom prst="rect">
            <a:avLst/>
          </a:prstGeom>
          <a:noFill/>
          <a:ln w="9525">
            <a:noFill/>
            <a:miter lim="800000"/>
            <a:headEnd/>
            <a:tailEnd/>
          </a:ln>
        </p:spPr>
        <p:txBody>
          <a:bodyPr>
            <a:spAutoFit/>
          </a:bodyPr>
          <a:lstStyle/>
          <a:p>
            <a:pPr algn="ctr"/>
            <a:r>
              <a:rPr lang="en-US">
                <a:solidFill>
                  <a:srgbClr val="0000FF"/>
                </a:solidFill>
              </a:rPr>
              <a:t>Stratum 2</a:t>
            </a:r>
            <a:r>
              <a:rPr lang="en-US"/>
              <a:t> </a:t>
            </a:r>
          </a:p>
        </p:txBody>
      </p:sp>
      <p:sp>
        <p:nvSpPr>
          <p:cNvPr id="64" name="Left Brace 63"/>
          <p:cNvSpPr/>
          <p:nvPr/>
        </p:nvSpPr>
        <p:spPr>
          <a:xfrm>
            <a:off x="2840038" y="4714875"/>
            <a:ext cx="185737" cy="208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6315" name="TextBox 5"/>
          <p:cNvSpPr txBox="1">
            <a:spLocks noChangeArrowheads="1"/>
          </p:cNvSpPr>
          <p:nvPr/>
        </p:nvSpPr>
        <p:spPr bwMode="auto">
          <a:xfrm>
            <a:off x="1458913" y="5592763"/>
            <a:ext cx="1381125" cy="368300"/>
          </a:xfrm>
          <a:prstGeom prst="rect">
            <a:avLst/>
          </a:prstGeom>
          <a:noFill/>
          <a:ln w="9525">
            <a:noFill/>
            <a:miter lim="800000"/>
            <a:headEnd/>
            <a:tailEnd/>
          </a:ln>
        </p:spPr>
        <p:txBody>
          <a:bodyPr wrap="none">
            <a:spAutoFit/>
          </a:bodyPr>
          <a:lstStyle/>
          <a:p>
            <a:pPr algn="ctr"/>
            <a:r>
              <a:rPr lang="en-US"/>
              <a:t>Base Wafer</a:t>
            </a:r>
          </a:p>
        </p:txBody>
      </p:sp>
      <p:sp>
        <p:nvSpPr>
          <p:cNvPr id="396316" name="Rectangle 84"/>
          <p:cNvSpPr>
            <a:spLocks noChangeArrowheads="1"/>
          </p:cNvSpPr>
          <p:nvPr/>
        </p:nvSpPr>
        <p:spPr bwMode="auto">
          <a:xfrm>
            <a:off x="6697663" y="5081588"/>
            <a:ext cx="123825" cy="250825"/>
          </a:xfrm>
          <a:prstGeom prst="rect">
            <a:avLst/>
          </a:prstGeom>
          <a:solidFill>
            <a:srgbClr val="FFCC00"/>
          </a:solidFill>
          <a:ln w="9525">
            <a:noFill/>
            <a:miter lim="800000"/>
            <a:headEnd/>
            <a:tailEnd/>
          </a:ln>
        </p:spPr>
        <p:txBody>
          <a:bodyPr wrap="none" anchor="ctr"/>
          <a:lstStyle/>
          <a:p>
            <a:endParaRPr lang="en-US"/>
          </a:p>
        </p:txBody>
      </p:sp>
      <p:sp>
        <p:nvSpPr>
          <p:cNvPr id="58" name="Rectangle 57"/>
          <p:cNvSpPr/>
          <p:nvPr/>
        </p:nvSpPr>
        <p:spPr>
          <a:xfrm>
            <a:off x="5229225" y="4770438"/>
            <a:ext cx="1828800" cy="1222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4279900" y="5029200"/>
            <a:ext cx="2103438" cy="117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7148513" y="4770438"/>
            <a:ext cx="503237" cy="1222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3144838" y="5014913"/>
            <a:ext cx="587375" cy="1333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3148013" y="4762500"/>
            <a:ext cx="1493837" cy="130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6494463" y="5032375"/>
            <a:ext cx="947737" cy="968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323" name="Rectangle 84"/>
          <p:cNvSpPr>
            <a:spLocks noChangeArrowheads="1"/>
          </p:cNvSpPr>
          <p:nvPr/>
        </p:nvSpPr>
        <p:spPr bwMode="auto">
          <a:xfrm>
            <a:off x="5673725" y="4821238"/>
            <a:ext cx="123825" cy="249237"/>
          </a:xfrm>
          <a:prstGeom prst="rect">
            <a:avLst/>
          </a:prstGeom>
          <a:solidFill>
            <a:srgbClr val="FFCC00"/>
          </a:solidFill>
          <a:ln w="9525">
            <a:noFill/>
            <a:miter lim="800000"/>
            <a:headEnd/>
            <a:tailEnd/>
          </a:ln>
        </p:spPr>
        <p:txBody>
          <a:bodyPr wrap="none" anchor="ctr"/>
          <a:lstStyle/>
          <a:p>
            <a:endParaRPr lang="en-US"/>
          </a:p>
        </p:txBody>
      </p:sp>
      <p:sp>
        <p:nvSpPr>
          <p:cNvPr id="396324" name="TextBox 5"/>
          <p:cNvSpPr txBox="1">
            <a:spLocks noChangeArrowheads="1"/>
          </p:cNvSpPr>
          <p:nvPr/>
        </p:nvSpPr>
        <p:spPr bwMode="auto">
          <a:xfrm>
            <a:off x="452438" y="2281238"/>
            <a:ext cx="2457450" cy="366712"/>
          </a:xfrm>
          <a:prstGeom prst="rect">
            <a:avLst/>
          </a:prstGeom>
          <a:noFill/>
          <a:ln w="9525">
            <a:noFill/>
            <a:miter lim="800000"/>
            <a:headEnd/>
            <a:tailEnd/>
          </a:ln>
        </p:spPr>
        <p:txBody>
          <a:bodyPr>
            <a:spAutoFit/>
          </a:bodyPr>
          <a:lstStyle/>
          <a:p>
            <a:pPr algn="ctr"/>
            <a:r>
              <a:rPr lang="en-US">
                <a:solidFill>
                  <a:srgbClr val="0000FF"/>
                </a:solidFill>
              </a:rPr>
              <a:t>Stratum 3</a:t>
            </a:r>
            <a:r>
              <a:rPr lang="en-US"/>
              <a:t> </a:t>
            </a:r>
          </a:p>
        </p:txBody>
      </p:sp>
      <p:sp>
        <p:nvSpPr>
          <p:cNvPr id="396325" name="Line 76"/>
          <p:cNvSpPr>
            <a:spLocks noChangeShapeType="1"/>
          </p:cNvSpPr>
          <p:nvPr/>
        </p:nvSpPr>
        <p:spPr bwMode="auto">
          <a:xfrm>
            <a:off x="2333625" y="2514600"/>
            <a:ext cx="809625" cy="228600"/>
          </a:xfrm>
          <a:prstGeom prst="line">
            <a:avLst/>
          </a:prstGeom>
          <a:noFill/>
          <a:ln w="9525">
            <a:solidFill>
              <a:schemeClr val="tx1"/>
            </a:solidFill>
            <a:round/>
            <a:headEnd/>
            <a:tailEnd type="triangle" w="med" len="med"/>
          </a:ln>
        </p:spPr>
        <p:txBody>
          <a:bodyPr/>
          <a:lstStyle/>
          <a:p>
            <a:endParaRPr lang="en-US"/>
          </a:p>
        </p:txBody>
      </p:sp>
      <p:grpSp>
        <p:nvGrpSpPr>
          <p:cNvPr id="396326" name="Group 74"/>
          <p:cNvGrpSpPr>
            <a:grpSpLocks/>
          </p:cNvGrpSpPr>
          <p:nvPr/>
        </p:nvGrpSpPr>
        <p:grpSpPr bwMode="auto">
          <a:xfrm>
            <a:off x="2847975" y="2611438"/>
            <a:ext cx="4818063" cy="1860550"/>
            <a:chOff x="1806" y="1489"/>
            <a:chExt cx="3035" cy="1172"/>
          </a:xfrm>
        </p:grpSpPr>
        <p:sp>
          <p:nvSpPr>
            <p:cNvPr id="18" name="Rectangle 17"/>
            <p:cNvSpPr>
              <a:spLocks noChangeArrowheads="1"/>
            </p:cNvSpPr>
            <p:nvPr/>
          </p:nvSpPr>
          <p:spPr bwMode="auto">
            <a:xfrm>
              <a:off x="1969" y="1594"/>
              <a:ext cx="2856" cy="63"/>
            </a:xfrm>
            <a:prstGeom prst="rect">
              <a:avLst/>
            </a:prstGeom>
            <a:solidFill>
              <a:srgbClr val="66FFFF"/>
            </a:solidFill>
            <a:ln w="25400" algn="ctr">
              <a:solidFill>
                <a:schemeClr val="accent1"/>
              </a:solidFill>
              <a:miter lim="800000"/>
              <a:headEnd/>
              <a:tailEnd/>
            </a:ln>
          </p:spPr>
          <p:txBody>
            <a:bodyPr anchor="ctr"/>
            <a:lstStyle/>
            <a:p>
              <a:pPr algn="ctr">
                <a:defRPr/>
              </a:pPr>
              <a:endParaRPr lang="en-US">
                <a:solidFill>
                  <a:schemeClr val="lt1"/>
                </a:solidFill>
                <a:latin typeface="+mn-lt"/>
                <a:cs typeface="+mn-cs"/>
              </a:endParaRPr>
            </a:p>
          </p:txBody>
        </p:sp>
        <p:pic>
          <p:nvPicPr>
            <p:cNvPr id="396330" name="Picture 104"/>
            <p:cNvPicPr>
              <a:picLocks noChangeAspect="1" noChangeArrowheads="1"/>
            </p:cNvPicPr>
            <p:nvPr/>
          </p:nvPicPr>
          <p:blipFill>
            <a:blip r:embed="rId3"/>
            <a:srcRect/>
            <a:stretch>
              <a:fillRect/>
            </a:stretch>
          </p:blipFill>
          <p:spPr bwMode="auto">
            <a:xfrm>
              <a:off x="3962" y="1489"/>
              <a:ext cx="504" cy="342"/>
            </a:xfrm>
            <a:prstGeom prst="rect">
              <a:avLst/>
            </a:prstGeom>
            <a:noFill/>
            <a:ln w="9525">
              <a:noFill/>
              <a:miter lim="800000"/>
              <a:headEnd/>
              <a:tailEnd/>
            </a:ln>
          </p:spPr>
        </p:pic>
        <p:sp>
          <p:nvSpPr>
            <p:cNvPr id="10" name="Left Brace 9"/>
            <p:cNvSpPr/>
            <p:nvPr/>
          </p:nvSpPr>
          <p:spPr>
            <a:xfrm>
              <a:off x="1806" y="1595"/>
              <a:ext cx="66" cy="97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0" name="Rectangle 119"/>
            <p:cNvSpPr>
              <a:spLocks noChangeArrowheads="1"/>
            </p:cNvSpPr>
            <p:nvPr/>
          </p:nvSpPr>
          <p:spPr bwMode="auto">
            <a:xfrm flipV="1">
              <a:off x="4425" y="2463"/>
              <a:ext cx="416" cy="68"/>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5" name="Rectangle 34"/>
            <p:cNvSpPr/>
            <p:nvPr/>
          </p:nvSpPr>
          <p:spPr>
            <a:xfrm>
              <a:off x="1983" y="2124"/>
              <a:ext cx="2833" cy="15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a:spLocks noChangeArrowheads="1"/>
            </p:cNvSpPr>
            <p:nvPr/>
          </p:nvSpPr>
          <p:spPr bwMode="auto">
            <a:xfrm flipV="1">
              <a:off x="1974" y="1813"/>
              <a:ext cx="2846" cy="378"/>
            </a:xfrm>
            <a:prstGeom prst="rect">
              <a:avLst/>
            </a:prstGeom>
            <a:gradFill flip="none" rotWithShape="1">
              <a:gsLst>
                <a:gs pos="0">
                  <a:srgbClr val="9E9E9E"/>
                </a:gs>
                <a:gs pos="50000">
                  <a:srgbClr val="C4C4C4"/>
                </a:gs>
                <a:gs pos="100000">
                  <a:srgbClr val="E3E3E3"/>
                </a:gs>
              </a:gsLst>
              <a:lin ang="13500000" scaled="1"/>
              <a:tileRect/>
            </a:gradFill>
            <a:ln w="28575" algn="ctr">
              <a:noFill/>
              <a:miter lim="800000"/>
              <a:headEnd/>
              <a:tailEnd/>
            </a:ln>
          </p:spPr>
          <p:txBody>
            <a:bodyPr rot="10800000" anchor="ctr"/>
            <a:lstStyle/>
            <a:p>
              <a:pPr>
                <a:defRPr/>
              </a:pPr>
              <a:endParaRPr lang="en-US" dirty="0">
                <a:solidFill>
                  <a:schemeClr val="tx1">
                    <a:lumMod val="95000"/>
                    <a:lumOff val="5000"/>
                  </a:schemeClr>
                </a:solidFill>
                <a:latin typeface="+mn-lt"/>
                <a:cs typeface="+mn-cs"/>
              </a:endParaRPr>
            </a:p>
          </p:txBody>
        </p:sp>
        <p:sp>
          <p:nvSpPr>
            <p:cNvPr id="9" name="Trapezoid 8"/>
            <p:cNvSpPr/>
            <p:nvPr/>
          </p:nvSpPr>
          <p:spPr>
            <a:xfrm rot="10800000">
              <a:off x="3171" y="1766"/>
              <a:ext cx="453" cy="419"/>
            </a:xfrm>
            <a:prstGeom prst="trapezoi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6336" name="TextBox 12"/>
            <p:cNvSpPr txBox="1">
              <a:spLocks noChangeArrowheads="1"/>
            </p:cNvSpPr>
            <p:nvPr/>
          </p:nvSpPr>
          <p:spPr bwMode="auto">
            <a:xfrm flipV="1">
              <a:off x="3225" y="1746"/>
              <a:ext cx="399" cy="212"/>
            </a:xfrm>
            <a:prstGeom prst="rect">
              <a:avLst/>
            </a:prstGeom>
            <a:noFill/>
            <a:ln w="9525">
              <a:noFill/>
              <a:miter lim="800000"/>
              <a:headEnd/>
              <a:tailEnd/>
            </a:ln>
          </p:spPr>
          <p:txBody>
            <a:bodyPr rot="10800000">
              <a:spAutoFit/>
            </a:bodyPr>
            <a:lstStyle/>
            <a:p>
              <a:endParaRPr lang="en-US" sz="1600"/>
            </a:p>
          </p:txBody>
        </p:sp>
        <p:sp>
          <p:nvSpPr>
            <p:cNvPr id="40" name="Rectangle 39"/>
            <p:cNvSpPr/>
            <p:nvPr/>
          </p:nvSpPr>
          <p:spPr>
            <a:xfrm>
              <a:off x="1980" y="1807"/>
              <a:ext cx="392" cy="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2769" y="1807"/>
              <a:ext cx="396" cy="7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3627" y="1806"/>
              <a:ext cx="392" cy="78"/>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4423" y="1807"/>
              <a:ext cx="397" cy="78"/>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1968" y="1651"/>
              <a:ext cx="385" cy="15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34"/>
            <p:cNvSpPr/>
            <p:nvPr/>
          </p:nvSpPr>
          <p:spPr>
            <a:xfrm>
              <a:off x="2773" y="1648"/>
              <a:ext cx="1253" cy="15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23" y="1648"/>
              <a:ext cx="403" cy="159"/>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344" name="Text Box 166"/>
            <p:cNvSpPr txBox="1">
              <a:spLocks noChangeArrowheads="1"/>
            </p:cNvSpPr>
            <p:nvPr/>
          </p:nvSpPr>
          <p:spPr bwMode="auto">
            <a:xfrm>
              <a:off x="2415" y="1999"/>
              <a:ext cx="270" cy="24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396345" name="Text Box 166"/>
            <p:cNvSpPr txBox="1">
              <a:spLocks noChangeArrowheads="1"/>
            </p:cNvSpPr>
            <p:nvPr/>
          </p:nvSpPr>
          <p:spPr bwMode="auto">
            <a:xfrm>
              <a:off x="4074" y="1981"/>
              <a:ext cx="270" cy="240"/>
            </a:xfrm>
            <a:prstGeom prst="rect">
              <a:avLst/>
            </a:prstGeom>
            <a:solidFill>
              <a:srgbClr val="92D050"/>
            </a:solidFill>
            <a:ln w="9525">
              <a:noFill/>
              <a:miter lim="800000"/>
              <a:headEnd/>
              <a:tailEnd/>
            </a:ln>
          </p:spPr>
          <p:txBody>
            <a:bodyPr anchor="ctr"/>
            <a:lstStyle/>
            <a:p>
              <a:pPr algn="ctr"/>
              <a:endParaRPr lang="en-US">
                <a:solidFill>
                  <a:srgbClr val="FFFFFF"/>
                </a:solidFill>
                <a:latin typeface="Helvetica" pitchFamily="34" charset="0"/>
              </a:endParaRPr>
            </a:p>
          </p:txBody>
        </p:sp>
        <p:sp>
          <p:nvSpPr>
            <p:cNvPr id="5" name="Rectangle 40"/>
            <p:cNvSpPr/>
            <p:nvPr/>
          </p:nvSpPr>
          <p:spPr>
            <a:xfrm>
              <a:off x="2033" y="2105"/>
              <a:ext cx="300" cy="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40"/>
            <p:cNvSpPr/>
            <p:nvPr/>
          </p:nvSpPr>
          <p:spPr>
            <a:xfrm>
              <a:off x="2769" y="2096"/>
              <a:ext cx="301" cy="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40"/>
            <p:cNvSpPr/>
            <p:nvPr/>
          </p:nvSpPr>
          <p:spPr>
            <a:xfrm>
              <a:off x="3685" y="2114"/>
              <a:ext cx="301" cy="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40"/>
            <p:cNvSpPr/>
            <p:nvPr/>
          </p:nvSpPr>
          <p:spPr>
            <a:xfrm>
              <a:off x="4446" y="2109"/>
              <a:ext cx="300" cy="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a:spLocks noChangeArrowheads="1"/>
            </p:cNvSpPr>
            <p:nvPr/>
          </p:nvSpPr>
          <p:spPr bwMode="auto">
            <a:xfrm flipV="1">
              <a:off x="4141" y="2598"/>
              <a:ext cx="575" cy="63"/>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0" name="Rectangle 79"/>
            <p:cNvSpPr>
              <a:spLocks noChangeArrowheads="1"/>
            </p:cNvSpPr>
            <p:nvPr/>
          </p:nvSpPr>
          <p:spPr bwMode="auto">
            <a:xfrm flipV="1">
              <a:off x="3224" y="2590"/>
              <a:ext cx="749" cy="63"/>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2" name="Rectangle 81"/>
            <p:cNvSpPr>
              <a:spLocks noChangeArrowheads="1"/>
            </p:cNvSpPr>
            <p:nvPr/>
          </p:nvSpPr>
          <p:spPr bwMode="auto">
            <a:xfrm flipV="1">
              <a:off x="2332" y="2437"/>
              <a:ext cx="369" cy="64"/>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83" name="Rectangle 82"/>
            <p:cNvSpPr>
              <a:spLocks noChangeArrowheads="1"/>
            </p:cNvSpPr>
            <p:nvPr/>
          </p:nvSpPr>
          <p:spPr bwMode="auto">
            <a:xfrm flipV="1">
              <a:off x="1998" y="2587"/>
              <a:ext cx="1015" cy="62"/>
            </a:xfrm>
            <a:prstGeom prst="rect">
              <a:avLst/>
            </a:prstGeom>
            <a:solidFill>
              <a:srgbClr val="FFC000"/>
            </a:solidFill>
            <a:ln w="25400" algn="ctr">
              <a:noFill/>
              <a:miter lim="800000"/>
              <a:headEnd/>
              <a:tailEnd/>
            </a:ln>
          </p:spPr>
          <p:txBody>
            <a:bodyPr rot="10800000" anchor="ctr"/>
            <a:lstStyle/>
            <a:p>
              <a:pPr algn="ctr">
                <a:defRPr/>
              </a:pPr>
              <a:endParaRPr lang="en-US">
                <a:solidFill>
                  <a:schemeClr val="lt1"/>
                </a:solidFill>
                <a:latin typeface="+mn-lt"/>
                <a:cs typeface="+mn-cs"/>
              </a:endParaRPr>
            </a:p>
          </p:txBody>
        </p:sp>
        <p:sp>
          <p:nvSpPr>
            <p:cNvPr id="396354" name="Rectangle 84"/>
            <p:cNvSpPr>
              <a:spLocks noChangeArrowheads="1"/>
            </p:cNvSpPr>
            <p:nvPr/>
          </p:nvSpPr>
          <p:spPr bwMode="auto">
            <a:xfrm flipV="1">
              <a:off x="3354" y="1665"/>
              <a:ext cx="82" cy="978"/>
            </a:xfrm>
            <a:prstGeom prst="rect">
              <a:avLst/>
            </a:prstGeom>
            <a:solidFill>
              <a:srgbClr val="FFCC00"/>
            </a:solidFill>
            <a:ln w="9525">
              <a:noFill/>
              <a:miter lim="800000"/>
              <a:headEnd/>
              <a:tailEnd/>
            </a:ln>
          </p:spPr>
          <p:txBody>
            <a:bodyPr rot="10800000" wrap="none" anchor="ctr"/>
            <a:lstStyle/>
            <a:p>
              <a:endParaRPr lang="en-US"/>
            </a:p>
          </p:txBody>
        </p:sp>
        <p:sp>
          <p:nvSpPr>
            <p:cNvPr id="396355" name="Rectangle 84"/>
            <p:cNvSpPr>
              <a:spLocks noChangeArrowheads="1"/>
            </p:cNvSpPr>
            <p:nvPr/>
          </p:nvSpPr>
          <p:spPr bwMode="auto">
            <a:xfrm flipV="1">
              <a:off x="2854" y="2175"/>
              <a:ext cx="91" cy="440"/>
            </a:xfrm>
            <a:prstGeom prst="rect">
              <a:avLst/>
            </a:prstGeom>
            <a:solidFill>
              <a:srgbClr val="FFCC00"/>
            </a:solidFill>
            <a:ln w="9525">
              <a:noFill/>
              <a:miter lim="800000"/>
              <a:headEnd/>
              <a:tailEnd/>
            </a:ln>
          </p:spPr>
          <p:txBody>
            <a:bodyPr rot="10800000" wrap="none" anchor="ctr"/>
            <a:lstStyle/>
            <a:p>
              <a:endParaRPr lang="en-US"/>
            </a:p>
          </p:txBody>
        </p:sp>
        <p:sp>
          <p:nvSpPr>
            <p:cNvPr id="396356" name="Rectangle 84"/>
            <p:cNvSpPr>
              <a:spLocks noChangeArrowheads="1"/>
            </p:cNvSpPr>
            <p:nvPr/>
          </p:nvSpPr>
          <p:spPr bwMode="auto">
            <a:xfrm flipV="1">
              <a:off x="3850" y="2190"/>
              <a:ext cx="58" cy="435"/>
            </a:xfrm>
            <a:prstGeom prst="rect">
              <a:avLst/>
            </a:prstGeom>
            <a:solidFill>
              <a:srgbClr val="FFCC00"/>
            </a:solidFill>
            <a:ln w="9525">
              <a:noFill/>
              <a:miter lim="800000"/>
              <a:headEnd/>
              <a:tailEnd/>
            </a:ln>
          </p:spPr>
          <p:txBody>
            <a:bodyPr rot="10800000" wrap="none" anchor="ctr"/>
            <a:lstStyle/>
            <a:p>
              <a:endParaRPr lang="en-US"/>
            </a:p>
          </p:txBody>
        </p:sp>
        <p:sp>
          <p:nvSpPr>
            <p:cNvPr id="396357" name="Rectangle 84"/>
            <p:cNvSpPr>
              <a:spLocks noChangeArrowheads="1"/>
            </p:cNvSpPr>
            <p:nvPr/>
          </p:nvSpPr>
          <p:spPr bwMode="auto">
            <a:xfrm flipV="1">
              <a:off x="4165" y="2190"/>
              <a:ext cx="97" cy="429"/>
            </a:xfrm>
            <a:prstGeom prst="rect">
              <a:avLst/>
            </a:prstGeom>
            <a:solidFill>
              <a:srgbClr val="FFCC00"/>
            </a:solidFill>
            <a:ln w="9525">
              <a:noFill/>
              <a:miter lim="800000"/>
              <a:headEnd/>
              <a:tailEnd/>
            </a:ln>
          </p:spPr>
          <p:txBody>
            <a:bodyPr rot="10800000" wrap="none" anchor="ctr"/>
            <a:lstStyle/>
            <a:p>
              <a:endParaRPr lang="en-US"/>
            </a:p>
          </p:txBody>
        </p:sp>
        <p:sp>
          <p:nvSpPr>
            <p:cNvPr id="396358" name="Rectangle 84"/>
            <p:cNvSpPr>
              <a:spLocks noChangeArrowheads="1"/>
            </p:cNvSpPr>
            <p:nvPr/>
          </p:nvSpPr>
          <p:spPr bwMode="auto">
            <a:xfrm flipV="1">
              <a:off x="4521" y="2190"/>
              <a:ext cx="92" cy="283"/>
            </a:xfrm>
            <a:prstGeom prst="rect">
              <a:avLst/>
            </a:prstGeom>
            <a:solidFill>
              <a:srgbClr val="FFCC00"/>
            </a:solidFill>
            <a:ln w="9525">
              <a:noFill/>
              <a:miter lim="800000"/>
              <a:headEnd/>
              <a:tailEnd/>
            </a:ln>
          </p:spPr>
          <p:txBody>
            <a:bodyPr rot="10800000" wrap="none" anchor="ctr"/>
            <a:lstStyle/>
            <a:p>
              <a:endParaRPr lang="en-US"/>
            </a:p>
          </p:txBody>
        </p:sp>
        <p:sp>
          <p:nvSpPr>
            <p:cNvPr id="396359" name="Rectangle 84"/>
            <p:cNvSpPr>
              <a:spLocks noChangeArrowheads="1"/>
            </p:cNvSpPr>
            <p:nvPr/>
          </p:nvSpPr>
          <p:spPr bwMode="auto">
            <a:xfrm flipV="1">
              <a:off x="2476" y="2222"/>
              <a:ext cx="91" cy="270"/>
            </a:xfrm>
            <a:prstGeom prst="rect">
              <a:avLst/>
            </a:prstGeom>
            <a:solidFill>
              <a:srgbClr val="FFCC00"/>
            </a:solidFill>
            <a:ln w="9525">
              <a:noFill/>
              <a:miter lim="800000"/>
              <a:headEnd/>
              <a:tailEnd/>
            </a:ln>
          </p:spPr>
          <p:txBody>
            <a:bodyPr rot="10800000" wrap="none" anchor="ctr"/>
            <a:lstStyle/>
            <a:p>
              <a:endParaRPr lang="en-US"/>
            </a:p>
          </p:txBody>
        </p:sp>
        <p:pic>
          <p:nvPicPr>
            <p:cNvPr id="396360" name="Picture 103"/>
            <p:cNvPicPr>
              <a:picLocks noChangeAspect="1" noChangeArrowheads="1"/>
            </p:cNvPicPr>
            <p:nvPr/>
          </p:nvPicPr>
          <p:blipFill>
            <a:blip r:embed="rId4"/>
            <a:srcRect/>
            <a:stretch>
              <a:fillRect/>
            </a:stretch>
          </p:blipFill>
          <p:spPr bwMode="auto">
            <a:xfrm>
              <a:off x="2365" y="1527"/>
              <a:ext cx="401" cy="300"/>
            </a:xfrm>
            <a:prstGeom prst="rect">
              <a:avLst/>
            </a:prstGeom>
            <a:noFill/>
            <a:ln w="9525">
              <a:noFill/>
              <a:miter lim="800000"/>
              <a:headEnd/>
              <a:tailEnd/>
            </a:ln>
          </p:spPr>
        </p:pic>
      </p:grpSp>
      <p:sp>
        <p:nvSpPr>
          <p:cNvPr id="396327" name="Line 77"/>
          <p:cNvSpPr>
            <a:spLocks noChangeShapeType="1"/>
          </p:cNvSpPr>
          <p:nvPr/>
        </p:nvSpPr>
        <p:spPr bwMode="auto">
          <a:xfrm flipV="1">
            <a:off x="2200275" y="3648075"/>
            <a:ext cx="866775" cy="19050"/>
          </a:xfrm>
          <a:prstGeom prst="line">
            <a:avLst/>
          </a:prstGeom>
          <a:noFill/>
          <a:ln w="9525">
            <a:solidFill>
              <a:schemeClr val="tx1"/>
            </a:solidFill>
            <a:round/>
            <a:headEnd/>
            <a:tailEnd type="triangle" w="med" len="med"/>
          </a:ln>
        </p:spPr>
        <p:txBody>
          <a:bodyPr/>
          <a:lstStyle/>
          <a:p>
            <a:endParaRPr lang="en-US"/>
          </a:p>
        </p:txBody>
      </p:sp>
      <p:sp>
        <p:nvSpPr>
          <p:cNvPr id="396328" name="Rectangle 4"/>
          <p:cNvSpPr>
            <a:spLocks noChangeArrowheads="1"/>
          </p:cNvSpPr>
          <p:nvPr/>
        </p:nvSpPr>
        <p:spPr bwMode="auto">
          <a:xfrm>
            <a:off x="1852613"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2"/>
          <p:cNvSpPr>
            <a:spLocks noGrp="1" noChangeArrowheads="1"/>
          </p:cNvSpPr>
          <p:nvPr>
            <p:ph type="title" idx="4294967295"/>
          </p:nvPr>
        </p:nvSpPr>
        <p:spPr>
          <a:xfrm>
            <a:off x="261938" y="274638"/>
            <a:ext cx="8577262" cy="1143000"/>
          </a:xfrm>
        </p:spPr>
        <p:txBody>
          <a:bodyPr/>
          <a:lstStyle/>
          <a:p>
            <a:r>
              <a:rPr lang="en-US" sz="3600" b="1" smtClean="0"/>
              <a:t>Monolithic 3D using Precise Bonder</a:t>
            </a:r>
          </a:p>
        </p:txBody>
      </p:sp>
      <p:sp>
        <p:nvSpPr>
          <p:cNvPr id="398338" name="Rectangle 3"/>
          <p:cNvSpPr>
            <a:spLocks noGrp="1" noChangeArrowheads="1"/>
          </p:cNvSpPr>
          <p:nvPr>
            <p:ph type="body" idx="4294967295"/>
          </p:nvPr>
        </p:nvSpPr>
        <p:spPr/>
        <p:txBody>
          <a:bodyPr/>
          <a:lstStyle/>
          <a:p>
            <a:r>
              <a:rPr lang="en-US" sz="2800" smtClean="0">
                <a:solidFill>
                  <a:srgbClr val="0000FF"/>
                </a:solidFill>
              </a:rPr>
              <a:t>Utilizes existing transistor process</a:t>
            </a:r>
          </a:p>
          <a:p>
            <a:r>
              <a:rPr lang="en-US" sz="2800" smtClean="0"/>
              <a:t>Could help upgrade any fab (leading or trailing)</a:t>
            </a:r>
          </a:p>
          <a:p>
            <a:r>
              <a:rPr lang="en-US" sz="2800" smtClean="0"/>
              <a:t>Provides two additional transistor layers </a:t>
            </a:r>
          </a:p>
          <a:p>
            <a:r>
              <a:rPr lang="en-US" sz="2800" smtClean="0"/>
              <a:t>Very competitive cost structure</a:t>
            </a:r>
          </a:p>
          <a:p>
            <a:r>
              <a:rPr lang="en-US" sz="2800" smtClean="0">
                <a:solidFill>
                  <a:srgbClr val="0000FF"/>
                </a:solidFill>
              </a:rPr>
              <a:t>Better power, performance, price than a node of scaling at a fraction of the costs !!!</a:t>
            </a:r>
            <a:r>
              <a:rPr lang="en-US" sz="2800" smtClean="0"/>
              <a:t> </a:t>
            </a:r>
          </a:p>
          <a:p>
            <a:r>
              <a:rPr lang="en-US" sz="2800" smtClean="0"/>
              <a:t>Allows functionality that could not be attained by 2D devices</a:t>
            </a:r>
            <a:r>
              <a:rPr lang="en-US"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996B9A65-42A6-4430-9C1C-3DC48E2A181F}" type="slidenum">
              <a:rPr lang="en-US" sz="1000">
                <a:latin typeface="+mj-lt"/>
                <a:cs typeface="Arial" pitchFamily="34" charset="0"/>
              </a:rPr>
              <a:pPr algn="r">
                <a:spcBef>
                  <a:spcPct val="20000"/>
                </a:spcBef>
                <a:buFont typeface="Wingdings" pitchFamily="2" charset="2"/>
                <a:buNone/>
                <a:defRPr/>
              </a:pPr>
              <a:t>23</a:t>
            </a:fld>
            <a:endParaRPr lang="en-US" sz="1000">
              <a:latin typeface="+mj-lt"/>
              <a:cs typeface="Arial" pitchFamily="34" charset="0"/>
            </a:endParaRPr>
          </a:p>
        </p:txBody>
      </p:sp>
      <p:sp>
        <p:nvSpPr>
          <p:cNvPr id="400386" name="Title 1"/>
          <p:cNvSpPr>
            <a:spLocks noGrp="1"/>
          </p:cNvSpPr>
          <p:nvPr>
            <p:ph type="title" idx="4294967295"/>
          </p:nvPr>
        </p:nvSpPr>
        <p:spPr>
          <a:xfrm>
            <a:off x="0" y="533400"/>
            <a:ext cx="9144000" cy="1143000"/>
          </a:xfrm>
        </p:spPr>
        <p:txBody>
          <a:bodyPr/>
          <a:lstStyle/>
          <a:p>
            <a:pPr eaLnBrk="1" hangingPunct="1"/>
            <a:r>
              <a:rPr lang="en-US" sz="3200" smtClean="0"/>
              <a:t>Connect to “Strata 1” using ‘Smart-Alignment</a:t>
            </a:r>
            <a:r>
              <a:rPr lang="en-US" smtClean="0"/>
              <a:t>’</a:t>
            </a:r>
          </a:p>
        </p:txBody>
      </p:sp>
      <p:grpSp>
        <p:nvGrpSpPr>
          <p:cNvPr id="400387" name="Group 152"/>
          <p:cNvGrpSpPr>
            <a:grpSpLocks/>
          </p:cNvGrpSpPr>
          <p:nvPr/>
        </p:nvGrpSpPr>
        <p:grpSpPr bwMode="auto">
          <a:xfrm>
            <a:off x="5191125" y="1735138"/>
            <a:ext cx="2114550" cy="2378075"/>
            <a:chOff x="4495800" y="1143000"/>
            <a:chExt cx="4114800" cy="4648200"/>
          </a:xfrm>
        </p:grpSpPr>
        <p:sp>
          <p:nvSpPr>
            <p:cNvPr id="5" name="Rectangle 4"/>
            <p:cNvSpPr/>
            <p:nvPr/>
          </p:nvSpPr>
          <p:spPr>
            <a:xfrm>
              <a:off x="4495800" y="1372617"/>
              <a:ext cx="302741" cy="434100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400418" name="Picture 4"/>
            <p:cNvPicPr>
              <a:picLocks noChangeAspect="1" noChangeArrowheads="1"/>
            </p:cNvPicPr>
            <p:nvPr/>
          </p:nvPicPr>
          <p:blipFill>
            <a:blip r:embed="rId3"/>
            <a:srcRect/>
            <a:stretch>
              <a:fillRect/>
            </a:stretch>
          </p:blipFill>
          <p:spPr bwMode="auto">
            <a:xfrm>
              <a:off x="4800600" y="1447800"/>
              <a:ext cx="914400" cy="1219200"/>
            </a:xfrm>
            <a:prstGeom prst="rect">
              <a:avLst/>
            </a:prstGeom>
            <a:noFill/>
            <a:ln w="9525">
              <a:noFill/>
              <a:miter lim="800000"/>
              <a:headEnd/>
              <a:tailEnd/>
            </a:ln>
          </p:spPr>
        </p:pic>
        <p:sp>
          <p:nvSpPr>
            <p:cNvPr id="7" name="Rectangle 6"/>
            <p:cNvSpPr/>
            <p:nvPr/>
          </p:nvSpPr>
          <p:spPr>
            <a:xfrm>
              <a:off x="5790171" y="1447088"/>
              <a:ext cx="305829" cy="426653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400420" name="Picture 4"/>
            <p:cNvPicPr>
              <a:picLocks noChangeAspect="1" noChangeArrowheads="1"/>
            </p:cNvPicPr>
            <p:nvPr/>
          </p:nvPicPr>
          <p:blipFill>
            <a:blip r:embed="rId3"/>
            <a:srcRect/>
            <a:stretch>
              <a:fillRect/>
            </a:stretch>
          </p:blipFill>
          <p:spPr bwMode="auto">
            <a:xfrm>
              <a:off x="6096000" y="1447800"/>
              <a:ext cx="914400" cy="1219200"/>
            </a:xfrm>
            <a:prstGeom prst="rect">
              <a:avLst/>
            </a:prstGeom>
            <a:noFill/>
            <a:ln w="9525">
              <a:noFill/>
              <a:miter lim="800000"/>
              <a:headEnd/>
              <a:tailEnd/>
            </a:ln>
          </p:spPr>
        </p:pic>
        <p:sp>
          <p:nvSpPr>
            <p:cNvPr id="9" name="Rectangle 8"/>
            <p:cNvSpPr/>
            <p:nvPr/>
          </p:nvSpPr>
          <p:spPr>
            <a:xfrm>
              <a:off x="7087631" y="1447088"/>
              <a:ext cx="302741" cy="426653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400422" name="Picture 4"/>
            <p:cNvPicPr>
              <a:picLocks noChangeAspect="1" noChangeArrowheads="1"/>
            </p:cNvPicPr>
            <p:nvPr/>
          </p:nvPicPr>
          <p:blipFill>
            <a:blip r:embed="rId3"/>
            <a:srcRect/>
            <a:stretch>
              <a:fillRect/>
            </a:stretch>
          </p:blipFill>
          <p:spPr bwMode="auto">
            <a:xfrm>
              <a:off x="7391400" y="1447800"/>
              <a:ext cx="914400" cy="1219200"/>
            </a:xfrm>
            <a:prstGeom prst="rect">
              <a:avLst/>
            </a:prstGeom>
            <a:noFill/>
            <a:ln w="9525">
              <a:noFill/>
              <a:miter lim="800000"/>
              <a:headEnd/>
              <a:tailEnd/>
            </a:ln>
          </p:spPr>
        </p:pic>
        <p:sp>
          <p:nvSpPr>
            <p:cNvPr id="11" name="Rectangle 10"/>
            <p:cNvSpPr/>
            <p:nvPr/>
          </p:nvSpPr>
          <p:spPr>
            <a:xfrm>
              <a:off x="8307859" y="1447088"/>
              <a:ext cx="302741" cy="426653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 name="Rectangle 11"/>
            <p:cNvSpPr/>
            <p:nvPr/>
          </p:nvSpPr>
          <p:spPr>
            <a:xfrm>
              <a:off x="4573031" y="2588969"/>
              <a:ext cx="3960341" cy="30719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3" name="Rectangle 12"/>
            <p:cNvSpPr/>
            <p:nvPr/>
          </p:nvSpPr>
          <p:spPr>
            <a:xfrm>
              <a:off x="4495800" y="1143000"/>
              <a:ext cx="4114800" cy="30408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400426" name="Picture 4"/>
            <p:cNvPicPr>
              <a:picLocks noChangeAspect="1" noChangeArrowheads="1"/>
            </p:cNvPicPr>
            <p:nvPr/>
          </p:nvPicPr>
          <p:blipFill>
            <a:blip r:embed="rId3"/>
            <a:srcRect/>
            <a:stretch>
              <a:fillRect/>
            </a:stretch>
          </p:blipFill>
          <p:spPr bwMode="auto">
            <a:xfrm>
              <a:off x="4800600" y="2895600"/>
              <a:ext cx="914400" cy="1219200"/>
            </a:xfrm>
            <a:prstGeom prst="rect">
              <a:avLst/>
            </a:prstGeom>
            <a:noFill/>
            <a:ln w="9525">
              <a:noFill/>
              <a:miter lim="800000"/>
              <a:headEnd/>
              <a:tailEnd/>
            </a:ln>
          </p:spPr>
        </p:pic>
        <p:pic>
          <p:nvPicPr>
            <p:cNvPr id="400427" name="Picture 4"/>
            <p:cNvPicPr>
              <a:picLocks noChangeAspect="1" noChangeArrowheads="1"/>
            </p:cNvPicPr>
            <p:nvPr/>
          </p:nvPicPr>
          <p:blipFill>
            <a:blip r:embed="rId3"/>
            <a:srcRect/>
            <a:stretch>
              <a:fillRect/>
            </a:stretch>
          </p:blipFill>
          <p:spPr bwMode="auto">
            <a:xfrm>
              <a:off x="6096000" y="2895600"/>
              <a:ext cx="914400" cy="1219200"/>
            </a:xfrm>
            <a:prstGeom prst="rect">
              <a:avLst/>
            </a:prstGeom>
            <a:noFill/>
            <a:ln w="9525">
              <a:noFill/>
              <a:miter lim="800000"/>
              <a:headEnd/>
              <a:tailEnd/>
            </a:ln>
          </p:spPr>
        </p:pic>
        <p:pic>
          <p:nvPicPr>
            <p:cNvPr id="400428" name="Picture 4"/>
            <p:cNvPicPr>
              <a:picLocks noChangeAspect="1" noChangeArrowheads="1"/>
            </p:cNvPicPr>
            <p:nvPr/>
          </p:nvPicPr>
          <p:blipFill>
            <a:blip r:embed="rId3"/>
            <a:srcRect/>
            <a:stretch>
              <a:fillRect/>
            </a:stretch>
          </p:blipFill>
          <p:spPr bwMode="auto">
            <a:xfrm>
              <a:off x="7391400" y="2895600"/>
              <a:ext cx="914400" cy="1219200"/>
            </a:xfrm>
            <a:prstGeom prst="rect">
              <a:avLst/>
            </a:prstGeom>
            <a:noFill/>
            <a:ln w="9525">
              <a:noFill/>
              <a:miter lim="800000"/>
              <a:headEnd/>
              <a:tailEnd/>
            </a:ln>
          </p:spPr>
        </p:pic>
        <p:sp>
          <p:nvSpPr>
            <p:cNvPr id="17" name="Rectangle 16"/>
            <p:cNvSpPr/>
            <p:nvPr/>
          </p:nvSpPr>
          <p:spPr>
            <a:xfrm>
              <a:off x="4573031" y="4038039"/>
              <a:ext cx="3960341" cy="30719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400430" name="Picture 4"/>
            <p:cNvPicPr>
              <a:picLocks noChangeAspect="1" noChangeArrowheads="1"/>
            </p:cNvPicPr>
            <p:nvPr/>
          </p:nvPicPr>
          <p:blipFill>
            <a:blip r:embed="rId3"/>
            <a:srcRect/>
            <a:stretch>
              <a:fillRect/>
            </a:stretch>
          </p:blipFill>
          <p:spPr bwMode="auto">
            <a:xfrm>
              <a:off x="4724400" y="4343400"/>
              <a:ext cx="914400" cy="1219200"/>
            </a:xfrm>
            <a:prstGeom prst="rect">
              <a:avLst/>
            </a:prstGeom>
            <a:noFill/>
            <a:ln w="9525">
              <a:noFill/>
              <a:miter lim="800000"/>
              <a:headEnd/>
              <a:tailEnd/>
            </a:ln>
          </p:spPr>
        </p:pic>
        <p:pic>
          <p:nvPicPr>
            <p:cNvPr id="400431" name="Picture 4"/>
            <p:cNvPicPr>
              <a:picLocks noChangeAspect="1" noChangeArrowheads="1"/>
            </p:cNvPicPr>
            <p:nvPr/>
          </p:nvPicPr>
          <p:blipFill>
            <a:blip r:embed="rId3"/>
            <a:srcRect/>
            <a:stretch>
              <a:fillRect/>
            </a:stretch>
          </p:blipFill>
          <p:spPr bwMode="auto">
            <a:xfrm>
              <a:off x="6019800" y="4343400"/>
              <a:ext cx="914400" cy="1219200"/>
            </a:xfrm>
            <a:prstGeom prst="rect">
              <a:avLst/>
            </a:prstGeom>
            <a:noFill/>
            <a:ln w="9525">
              <a:noFill/>
              <a:miter lim="800000"/>
              <a:headEnd/>
              <a:tailEnd/>
            </a:ln>
          </p:spPr>
        </p:pic>
        <p:pic>
          <p:nvPicPr>
            <p:cNvPr id="400432" name="Picture 4"/>
            <p:cNvPicPr>
              <a:picLocks noChangeAspect="1" noChangeArrowheads="1"/>
            </p:cNvPicPr>
            <p:nvPr/>
          </p:nvPicPr>
          <p:blipFill>
            <a:blip r:embed="rId3"/>
            <a:srcRect/>
            <a:stretch>
              <a:fillRect/>
            </a:stretch>
          </p:blipFill>
          <p:spPr bwMode="auto">
            <a:xfrm>
              <a:off x="7315200" y="4343400"/>
              <a:ext cx="914400" cy="1219200"/>
            </a:xfrm>
            <a:prstGeom prst="rect">
              <a:avLst/>
            </a:prstGeom>
            <a:noFill/>
            <a:ln w="9525">
              <a:noFill/>
              <a:miter lim="800000"/>
              <a:headEnd/>
              <a:tailEnd/>
            </a:ln>
          </p:spPr>
        </p:pic>
        <p:sp>
          <p:nvSpPr>
            <p:cNvPr id="21" name="Rectangle 20"/>
            <p:cNvSpPr/>
            <p:nvPr/>
          </p:nvSpPr>
          <p:spPr>
            <a:xfrm>
              <a:off x="4495800" y="5487112"/>
              <a:ext cx="4114800" cy="30408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2" name="Oval 21"/>
            <p:cNvSpPr/>
            <p:nvPr/>
          </p:nvSpPr>
          <p:spPr>
            <a:xfrm>
              <a:off x="5181600" y="2666541"/>
              <a:ext cx="228600" cy="1551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3" name="Oval 22"/>
            <p:cNvSpPr/>
            <p:nvPr/>
          </p:nvSpPr>
          <p:spPr>
            <a:xfrm>
              <a:off x="6553200" y="2666541"/>
              <a:ext cx="228600" cy="1551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4" name="Oval 23"/>
            <p:cNvSpPr/>
            <p:nvPr/>
          </p:nvSpPr>
          <p:spPr>
            <a:xfrm>
              <a:off x="7773431" y="2666541"/>
              <a:ext cx="228600" cy="1551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5" name="Oval 24"/>
            <p:cNvSpPr/>
            <p:nvPr/>
          </p:nvSpPr>
          <p:spPr>
            <a:xfrm>
              <a:off x="5181600" y="4112510"/>
              <a:ext cx="228600" cy="1551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6" name="Oval 25"/>
            <p:cNvSpPr/>
            <p:nvPr/>
          </p:nvSpPr>
          <p:spPr>
            <a:xfrm>
              <a:off x="6553200" y="4112510"/>
              <a:ext cx="228600" cy="1551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7" name="Oval 26"/>
            <p:cNvSpPr/>
            <p:nvPr/>
          </p:nvSpPr>
          <p:spPr>
            <a:xfrm>
              <a:off x="7773431" y="4112510"/>
              <a:ext cx="228600" cy="1551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8" name="Oval 27"/>
            <p:cNvSpPr/>
            <p:nvPr/>
          </p:nvSpPr>
          <p:spPr>
            <a:xfrm>
              <a:off x="5181600" y="5561583"/>
              <a:ext cx="228600" cy="1520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9" name="Oval 28"/>
            <p:cNvSpPr/>
            <p:nvPr/>
          </p:nvSpPr>
          <p:spPr>
            <a:xfrm>
              <a:off x="6553200" y="5561583"/>
              <a:ext cx="228600" cy="1520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0" name="Oval 29"/>
            <p:cNvSpPr/>
            <p:nvPr/>
          </p:nvSpPr>
          <p:spPr>
            <a:xfrm>
              <a:off x="7773431" y="5561583"/>
              <a:ext cx="228600" cy="1520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31" name="Straight Connector 30"/>
            <p:cNvCxnSpPr/>
            <p:nvPr/>
          </p:nvCxnSpPr>
          <p:spPr>
            <a:xfrm>
              <a:off x="4495800" y="1372617"/>
              <a:ext cx="30274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496671" y="1371072"/>
              <a:ext cx="304088" cy="3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0388" name="Group 151"/>
          <p:cNvGrpSpPr>
            <a:grpSpLocks/>
          </p:cNvGrpSpPr>
          <p:nvPr/>
        </p:nvGrpSpPr>
        <p:grpSpPr bwMode="auto">
          <a:xfrm>
            <a:off x="1247775" y="1666875"/>
            <a:ext cx="2209800" cy="2343150"/>
            <a:chOff x="76200" y="1219200"/>
            <a:chExt cx="3657600" cy="4572000"/>
          </a:xfrm>
        </p:grpSpPr>
        <p:cxnSp>
          <p:nvCxnSpPr>
            <p:cNvPr id="400406" name="Straight Connector 139"/>
            <p:cNvCxnSpPr>
              <a:cxnSpLocks noChangeShapeType="1"/>
            </p:cNvCxnSpPr>
            <p:nvPr/>
          </p:nvCxnSpPr>
          <p:spPr bwMode="auto">
            <a:xfrm>
              <a:off x="76200" y="1371086"/>
              <a:ext cx="304800" cy="2574"/>
            </a:xfrm>
            <a:prstGeom prst="line">
              <a:avLst/>
            </a:prstGeom>
            <a:noFill/>
            <a:ln w="57150" algn="ctr">
              <a:solidFill>
                <a:schemeClr val="tx1"/>
              </a:solidFill>
              <a:round/>
              <a:headEnd/>
              <a:tailEnd/>
            </a:ln>
          </p:spPr>
        </p:cxnSp>
        <p:cxnSp>
          <p:nvCxnSpPr>
            <p:cNvPr id="400407" name="Straight Connector 140"/>
            <p:cNvCxnSpPr>
              <a:cxnSpLocks noChangeShapeType="1"/>
            </p:cNvCxnSpPr>
            <p:nvPr/>
          </p:nvCxnSpPr>
          <p:spPr bwMode="auto">
            <a:xfrm rot="5400000">
              <a:off x="77869" y="1369931"/>
              <a:ext cx="303770" cy="2310"/>
            </a:xfrm>
            <a:prstGeom prst="line">
              <a:avLst/>
            </a:prstGeom>
            <a:noFill/>
            <a:ln w="57150" algn="ctr">
              <a:solidFill>
                <a:schemeClr val="tx1"/>
              </a:solidFill>
              <a:round/>
              <a:headEnd/>
              <a:tailEnd/>
            </a:ln>
          </p:spPr>
        </p:cxnSp>
        <p:sp>
          <p:nvSpPr>
            <p:cNvPr id="36" name="Rectangle 35"/>
            <p:cNvSpPr>
              <a:spLocks noChangeArrowheads="1"/>
            </p:cNvSpPr>
            <p:nvPr/>
          </p:nvSpPr>
          <p:spPr bwMode="auto">
            <a:xfrm>
              <a:off x="381000" y="1522761"/>
              <a:ext cx="1066800" cy="1372220"/>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37" name="Rectangle 36"/>
            <p:cNvSpPr>
              <a:spLocks noChangeArrowheads="1"/>
            </p:cNvSpPr>
            <p:nvPr/>
          </p:nvSpPr>
          <p:spPr bwMode="auto">
            <a:xfrm>
              <a:off x="1524001" y="1522761"/>
              <a:ext cx="1066800" cy="1372220"/>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38" name="Rectangle 37"/>
            <p:cNvSpPr>
              <a:spLocks noChangeArrowheads="1"/>
            </p:cNvSpPr>
            <p:nvPr/>
          </p:nvSpPr>
          <p:spPr bwMode="auto">
            <a:xfrm>
              <a:off x="2667000" y="1522761"/>
              <a:ext cx="1066800" cy="1372220"/>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39" name="Rectangle 38"/>
            <p:cNvSpPr>
              <a:spLocks noChangeArrowheads="1"/>
            </p:cNvSpPr>
            <p:nvPr/>
          </p:nvSpPr>
          <p:spPr bwMode="auto">
            <a:xfrm>
              <a:off x="381000" y="2972420"/>
              <a:ext cx="1066800" cy="1372220"/>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0" name="Rectangle 39"/>
            <p:cNvSpPr>
              <a:spLocks noChangeArrowheads="1"/>
            </p:cNvSpPr>
            <p:nvPr/>
          </p:nvSpPr>
          <p:spPr bwMode="auto">
            <a:xfrm>
              <a:off x="1524001" y="2972420"/>
              <a:ext cx="1066800" cy="1372220"/>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1" name="Rectangle 40"/>
            <p:cNvSpPr>
              <a:spLocks noChangeArrowheads="1"/>
            </p:cNvSpPr>
            <p:nvPr/>
          </p:nvSpPr>
          <p:spPr bwMode="auto">
            <a:xfrm>
              <a:off x="2667000" y="2972420"/>
              <a:ext cx="1066800" cy="1372220"/>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2" name="Rectangle 41"/>
            <p:cNvSpPr>
              <a:spLocks noChangeArrowheads="1"/>
            </p:cNvSpPr>
            <p:nvPr/>
          </p:nvSpPr>
          <p:spPr bwMode="auto">
            <a:xfrm>
              <a:off x="381000" y="4418981"/>
              <a:ext cx="1066800" cy="1372219"/>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3" name="Rectangle 42"/>
            <p:cNvSpPr>
              <a:spLocks noChangeArrowheads="1"/>
            </p:cNvSpPr>
            <p:nvPr/>
          </p:nvSpPr>
          <p:spPr bwMode="auto">
            <a:xfrm>
              <a:off x="1524001" y="4418981"/>
              <a:ext cx="1066800" cy="1372219"/>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4" name="Rectangle 43"/>
            <p:cNvSpPr>
              <a:spLocks noChangeArrowheads="1"/>
            </p:cNvSpPr>
            <p:nvPr/>
          </p:nvSpPr>
          <p:spPr bwMode="auto">
            <a:xfrm>
              <a:off x="2667000" y="4418981"/>
              <a:ext cx="1066800" cy="1372219"/>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grpSp>
      <p:sp>
        <p:nvSpPr>
          <p:cNvPr id="400389" name="TextBox 153"/>
          <p:cNvSpPr txBox="1">
            <a:spLocks noChangeArrowheads="1"/>
          </p:cNvSpPr>
          <p:nvPr/>
        </p:nvSpPr>
        <p:spPr bwMode="auto">
          <a:xfrm>
            <a:off x="209550" y="2478088"/>
            <a:ext cx="1066800" cy="825500"/>
          </a:xfrm>
          <a:prstGeom prst="rect">
            <a:avLst/>
          </a:prstGeom>
          <a:noFill/>
          <a:ln w="9525">
            <a:noFill/>
            <a:miter lim="800000"/>
            <a:headEnd/>
            <a:tailEnd/>
          </a:ln>
        </p:spPr>
        <p:txBody>
          <a:bodyPr>
            <a:spAutoFit/>
          </a:bodyPr>
          <a:lstStyle/>
          <a:p>
            <a:r>
              <a:rPr lang="en-US" sz="1600"/>
              <a:t>Bottom layer</a:t>
            </a:r>
          </a:p>
          <a:p>
            <a:r>
              <a:rPr lang="en-US" sz="1600"/>
              <a:t>layout</a:t>
            </a:r>
          </a:p>
        </p:txBody>
      </p:sp>
      <p:sp>
        <p:nvSpPr>
          <p:cNvPr id="400390" name="TextBox 154"/>
          <p:cNvSpPr txBox="1">
            <a:spLocks noChangeArrowheads="1"/>
          </p:cNvSpPr>
          <p:nvPr/>
        </p:nvSpPr>
        <p:spPr bwMode="auto">
          <a:xfrm>
            <a:off x="4162425" y="2579688"/>
            <a:ext cx="914400" cy="825500"/>
          </a:xfrm>
          <a:prstGeom prst="rect">
            <a:avLst/>
          </a:prstGeom>
          <a:noFill/>
          <a:ln w="9525">
            <a:noFill/>
            <a:miter lim="800000"/>
            <a:headEnd/>
            <a:tailEnd/>
          </a:ln>
        </p:spPr>
        <p:txBody>
          <a:bodyPr>
            <a:spAutoFit/>
          </a:bodyPr>
          <a:lstStyle/>
          <a:p>
            <a:r>
              <a:rPr lang="en-US" sz="1600"/>
              <a:t>Top layer</a:t>
            </a:r>
          </a:p>
          <a:p>
            <a:r>
              <a:rPr lang="en-US" sz="1600"/>
              <a:t>layout</a:t>
            </a:r>
          </a:p>
        </p:txBody>
      </p:sp>
      <p:sp>
        <p:nvSpPr>
          <p:cNvPr id="400391" name="TextBox 155"/>
          <p:cNvSpPr txBox="1">
            <a:spLocks noChangeArrowheads="1"/>
          </p:cNvSpPr>
          <p:nvPr/>
        </p:nvSpPr>
        <p:spPr bwMode="auto">
          <a:xfrm>
            <a:off x="1308100" y="1927225"/>
            <a:ext cx="914400" cy="496888"/>
          </a:xfrm>
          <a:prstGeom prst="rect">
            <a:avLst/>
          </a:prstGeom>
          <a:noFill/>
          <a:ln w="9525">
            <a:noFill/>
            <a:miter lim="800000"/>
            <a:headEnd/>
            <a:tailEnd/>
          </a:ln>
        </p:spPr>
        <p:txBody>
          <a:bodyPr>
            <a:spAutoFit/>
          </a:bodyPr>
          <a:lstStyle/>
          <a:p>
            <a:pPr algn="ctr"/>
            <a:r>
              <a:rPr lang="en-US" sz="1400" b="1">
                <a:solidFill>
                  <a:schemeClr val="bg1"/>
                </a:solidFill>
                <a:latin typeface="Arial Narrow" pitchFamily="34" charset="0"/>
              </a:rPr>
              <a:t>Landing pad</a:t>
            </a:r>
          </a:p>
        </p:txBody>
      </p:sp>
      <p:cxnSp>
        <p:nvCxnSpPr>
          <p:cNvPr id="400392" name="Straight Connector 47"/>
          <p:cNvCxnSpPr>
            <a:cxnSpLocks noChangeShapeType="1"/>
          </p:cNvCxnSpPr>
          <p:nvPr/>
        </p:nvCxnSpPr>
        <p:spPr bwMode="auto">
          <a:xfrm rot="5400000" flipH="1" flipV="1">
            <a:off x="7376319" y="2774157"/>
            <a:ext cx="203200" cy="817562"/>
          </a:xfrm>
          <a:prstGeom prst="line">
            <a:avLst/>
          </a:prstGeom>
          <a:noFill/>
          <a:ln w="9525" algn="ctr">
            <a:solidFill>
              <a:srgbClr val="FF0000"/>
            </a:solidFill>
            <a:round/>
            <a:headEnd type="triangle" w="med" len="med"/>
            <a:tailEnd/>
          </a:ln>
        </p:spPr>
      </p:cxnSp>
      <p:sp>
        <p:nvSpPr>
          <p:cNvPr id="400393" name="TextBox 158"/>
          <p:cNvSpPr txBox="1">
            <a:spLocks noChangeArrowheads="1"/>
          </p:cNvSpPr>
          <p:nvPr/>
        </p:nvSpPr>
        <p:spPr bwMode="auto">
          <a:xfrm>
            <a:off x="7886700" y="2549525"/>
            <a:ext cx="990600" cy="825500"/>
          </a:xfrm>
          <a:prstGeom prst="rect">
            <a:avLst/>
          </a:prstGeom>
          <a:noFill/>
          <a:ln w="9525">
            <a:noFill/>
            <a:miter lim="800000"/>
            <a:headEnd/>
            <a:tailEnd/>
          </a:ln>
        </p:spPr>
        <p:txBody>
          <a:bodyPr>
            <a:spAutoFit/>
          </a:bodyPr>
          <a:lstStyle/>
          <a:p>
            <a:r>
              <a:rPr lang="en-US" sz="1600">
                <a:latin typeface="Arial Narrow" pitchFamily="34" charset="0"/>
              </a:rPr>
              <a:t>Through-layer connection</a:t>
            </a:r>
          </a:p>
        </p:txBody>
      </p:sp>
      <p:sp>
        <p:nvSpPr>
          <p:cNvPr id="400394" name="TextBox 50"/>
          <p:cNvSpPr txBox="1">
            <a:spLocks noChangeArrowheads="1"/>
          </p:cNvSpPr>
          <p:nvPr/>
        </p:nvSpPr>
        <p:spPr bwMode="auto">
          <a:xfrm>
            <a:off x="7210425" y="2044700"/>
            <a:ext cx="914400" cy="304800"/>
          </a:xfrm>
          <a:prstGeom prst="rect">
            <a:avLst/>
          </a:prstGeom>
          <a:noFill/>
          <a:ln w="9525">
            <a:noFill/>
            <a:miter lim="800000"/>
            <a:headEnd/>
            <a:tailEnd/>
          </a:ln>
        </p:spPr>
        <p:txBody>
          <a:bodyPr>
            <a:spAutoFit/>
          </a:bodyPr>
          <a:lstStyle/>
          <a:p>
            <a:r>
              <a:rPr lang="en-US" sz="1400" b="1">
                <a:latin typeface="Arial Narrow" pitchFamily="34" charset="0"/>
              </a:rPr>
              <a:t>Oxide</a:t>
            </a:r>
          </a:p>
        </p:txBody>
      </p:sp>
      <p:sp>
        <p:nvSpPr>
          <p:cNvPr id="400395" name="Rectangle 56"/>
          <p:cNvSpPr>
            <a:spLocks noChangeArrowheads="1"/>
          </p:cNvSpPr>
          <p:nvPr/>
        </p:nvSpPr>
        <p:spPr bwMode="auto">
          <a:xfrm>
            <a:off x="3371850" y="4465638"/>
            <a:ext cx="2152650" cy="366712"/>
          </a:xfrm>
          <a:prstGeom prst="rect">
            <a:avLst/>
          </a:prstGeom>
          <a:noFill/>
          <a:ln w="9525">
            <a:noFill/>
            <a:miter lim="800000"/>
            <a:headEnd/>
            <a:tailEnd/>
          </a:ln>
        </p:spPr>
        <p:txBody>
          <a:bodyPr wrap="none">
            <a:spAutoFit/>
          </a:bodyPr>
          <a:lstStyle/>
          <a:p>
            <a:r>
              <a:rPr lang="en-US" b="1">
                <a:solidFill>
                  <a:srgbClr val="0073AE"/>
                </a:solidFill>
              </a:rPr>
              <a:t>‘Smart-Alignment’</a:t>
            </a:r>
          </a:p>
        </p:txBody>
      </p:sp>
      <p:sp>
        <p:nvSpPr>
          <p:cNvPr id="400396" name="Rectangle 51"/>
          <p:cNvSpPr>
            <a:spLocks noChangeArrowheads="1"/>
          </p:cNvSpPr>
          <p:nvPr/>
        </p:nvSpPr>
        <p:spPr bwMode="auto">
          <a:xfrm>
            <a:off x="4452938" y="5029200"/>
            <a:ext cx="114300" cy="1343025"/>
          </a:xfrm>
          <a:prstGeom prst="rect">
            <a:avLst/>
          </a:prstGeom>
          <a:solidFill>
            <a:srgbClr val="993300"/>
          </a:solidFill>
          <a:ln w="9525">
            <a:solidFill>
              <a:schemeClr val="tx1"/>
            </a:solidFill>
            <a:miter lim="800000"/>
            <a:headEnd/>
            <a:tailEnd/>
          </a:ln>
        </p:spPr>
        <p:txBody>
          <a:bodyPr wrap="none" anchor="ctr"/>
          <a:lstStyle/>
          <a:p>
            <a:endParaRPr lang="en-US" sz="1600"/>
          </a:p>
        </p:txBody>
      </p:sp>
      <p:grpSp>
        <p:nvGrpSpPr>
          <p:cNvPr id="400397" name="Group 62"/>
          <p:cNvGrpSpPr>
            <a:grpSpLocks/>
          </p:cNvGrpSpPr>
          <p:nvPr/>
        </p:nvGrpSpPr>
        <p:grpSpPr bwMode="auto">
          <a:xfrm>
            <a:off x="2190750" y="5010150"/>
            <a:ext cx="4305300" cy="1285875"/>
            <a:chOff x="1404" y="3162"/>
            <a:chExt cx="2712" cy="810"/>
          </a:xfrm>
        </p:grpSpPr>
        <p:sp>
          <p:nvSpPr>
            <p:cNvPr id="400399" name="Rectangle 51"/>
            <p:cNvSpPr>
              <a:spLocks noChangeArrowheads="1"/>
            </p:cNvSpPr>
            <p:nvPr/>
          </p:nvSpPr>
          <p:spPr bwMode="auto">
            <a:xfrm>
              <a:off x="1689" y="3162"/>
              <a:ext cx="72" cy="798"/>
            </a:xfrm>
            <a:prstGeom prst="rect">
              <a:avLst/>
            </a:prstGeom>
            <a:solidFill>
              <a:srgbClr val="993300"/>
            </a:solidFill>
            <a:ln w="9525">
              <a:solidFill>
                <a:schemeClr val="tx1"/>
              </a:solidFill>
              <a:miter lim="800000"/>
              <a:headEnd/>
              <a:tailEnd/>
            </a:ln>
          </p:spPr>
          <p:txBody>
            <a:bodyPr wrap="none" anchor="ctr"/>
            <a:lstStyle/>
            <a:p>
              <a:endParaRPr lang="en-US" sz="1600"/>
            </a:p>
          </p:txBody>
        </p:sp>
        <p:sp>
          <p:nvSpPr>
            <p:cNvPr id="400400" name="Rectangle 52"/>
            <p:cNvSpPr>
              <a:spLocks noChangeArrowheads="1"/>
            </p:cNvSpPr>
            <p:nvPr/>
          </p:nvSpPr>
          <p:spPr bwMode="auto">
            <a:xfrm>
              <a:off x="3474" y="3295"/>
              <a:ext cx="642" cy="67"/>
            </a:xfrm>
            <a:prstGeom prst="rect">
              <a:avLst/>
            </a:prstGeom>
            <a:solidFill>
              <a:srgbClr val="6761E5"/>
            </a:solidFill>
            <a:ln w="9525">
              <a:solidFill>
                <a:schemeClr val="tx1"/>
              </a:solidFill>
              <a:miter lim="800000"/>
              <a:headEnd/>
              <a:tailEnd/>
            </a:ln>
          </p:spPr>
          <p:txBody>
            <a:bodyPr wrap="none" anchor="ctr"/>
            <a:lstStyle/>
            <a:p>
              <a:endParaRPr lang="en-US" sz="1600"/>
            </a:p>
          </p:txBody>
        </p:sp>
        <p:sp>
          <p:nvSpPr>
            <p:cNvPr id="400401" name="Oval 53"/>
            <p:cNvSpPr>
              <a:spLocks noChangeArrowheads="1"/>
            </p:cNvSpPr>
            <p:nvPr/>
          </p:nvSpPr>
          <p:spPr bwMode="auto">
            <a:xfrm>
              <a:off x="2334" y="3301"/>
              <a:ext cx="83" cy="79"/>
            </a:xfrm>
            <a:prstGeom prst="ellipse">
              <a:avLst/>
            </a:prstGeom>
            <a:solidFill>
              <a:schemeClr val="tx1"/>
            </a:solidFill>
            <a:ln w="9525">
              <a:solidFill>
                <a:schemeClr val="tx1"/>
              </a:solidFill>
              <a:round/>
              <a:headEnd/>
              <a:tailEnd/>
            </a:ln>
          </p:spPr>
          <p:txBody>
            <a:bodyPr wrap="none" anchor="ctr"/>
            <a:lstStyle/>
            <a:p>
              <a:endParaRPr lang="en-US" sz="1600"/>
            </a:p>
          </p:txBody>
        </p:sp>
        <p:sp>
          <p:nvSpPr>
            <p:cNvPr id="400402" name="Rectangle 54" descr="Light downward diagonal"/>
            <p:cNvSpPr>
              <a:spLocks noChangeArrowheads="1"/>
            </p:cNvSpPr>
            <p:nvPr/>
          </p:nvSpPr>
          <p:spPr bwMode="auto">
            <a:xfrm>
              <a:off x="1404" y="3295"/>
              <a:ext cx="642" cy="67"/>
            </a:xfrm>
            <a:prstGeom prst="rect">
              <a:avLst/>
            </a:prstGeom>
            <a:pattFill prst="ltDnDiag">
              <a:fgClr>
                <a:srgbClr val="6600FF"/>
              </a:fgClr>
              <a:bgClr>
                <a:schemeClr val="bg1"/>
              </a:bgClr>
            </a:pattFill>
            <a:ln w="9525">
              <a:pattFill prst="dashHorz">
                <a:fgClr>
                  <a:schemeClr val="tx1"/>
                </a:fgClr>
                <a:bgClr>
                  <a:srgbClr val="FFFFFF"/>
                </a:bgClr>
              </a:pattFill>
              <a:miter lim="800000"/>
              <a:headEnd/>
              <a:tailEnd/>
            </a:ln>
          </p:spPr>
          <p:txBody>
            <a:bodyPr wrap="none" anchor="ctr"/>
            <a:lstStyle/>
            <a:p>
              <a:endParaRPr lang="en-US" sz="1600"/>
            </a:p>
          </p:txBody>
        </p:sp>
        <p:sp>
          <p:nvSpPr>
            <p:cNvPr id="400403" name="Oval 53"/>
            <p:cNvSpPr>
              <a:spLocks noChangeArrowheads="1"/>
            </p:cNvSpPr>
            <p:nvPr/>
          </p:nvSpPr>
          <p:spPr bwMode="auto">
            <a:xfrm>
              <a:off x="2814" y="3319"/>
              <a:ext cx="83" cy="79"/>
            </a:xfrm>
            <a:prstGeom prst="ellipse">
              <a:avLst/>
            </a:prstGeom>
            <a:solidFill>
              <a:schemeClr val="tx1"/>
            </a:solidFill>
            <a:ln w="9525">
              <a:solidFill>
                <a:schemeClr val="tx1"/>
              </a:solidFill>
              <a:round/>
              <a:headEnd/>
              <a:tailEnd/>
            </a:ln>
          </p:spPr>
          <p:txBody>
            <a:bodyPr wrap="none" anchor="ctr"/>
            <a:lstStyle/>
            <a:p>
              <a:endParaRPr lang="en-US" sz="1600"/>
            </a:p>
          </p:txBody>
        </p:sp>
        <p:sp>
          <p:nvSpPr>
            <p:cNvPr id="400404" name="Rectangle 51" descr="Dark upward diagonal"/>
            <p:cNvSpPr>
              <a:spLocks noChangeArrowheads="1"/>
            </p:cNvSpPr>
            <p:nvPr/>
          </p:nvSpPr>
          <p:spPr bwMode="auto">
            <a:xfrm>
              <a:off x="3753" y="3174"/>
              <a:ext cx="72" cy="798"/>
            </a:xfrm>
            <a:prstGeom prst="rect">
              <a:avLst/>
            </a:prstGeom>
            <a:pattFill prst="dkUpDiag">
              <a:fgClr>
                <a:srgbClr val="993300"/>
              </a:fgClr>
              <a:bgClr>
                <a:srgbClr val="FFFFFF"/>
              </a:bgClr>
            </a:pattFill>
            <a:ln w="9525">
              <a:solidFill>
                <a:schemeClr val="tx1"/>
              </a:solidFill>
              <a:miter lim="800000"/>
              <a:headEnd/>
              <a:tailEnd/>
            </a:ln>
          </p:spPr>
          <p:txBody>
            <a:bodyPr wrap="none" anchor="ctr"/>
            <a:lstStyle/>
            <a:p>
              <a:endParaRPr lang="en-US" sz="1600"/>
            </a:p>
          </p:txBody>
        </p:sp>
        <p:sp>
          <p:nvSpPr>
            <p:cNvPr id="400405" name="Oval 53"/>
            <p:cNvSpPr>
              <a:spLocks noChangeArrowheads="1"/>
            </p:cNvSpPr>
            <p:nvPr/>
          </p:nvSpPr>
          <p:spPr bwMode="auto">
            <a:xfrm>
              <a:off x="3744" y="3283"/>
              <a:ext cx="83" cy="79"/>
            </a:xfrm>
            <a:prstGeom prst="ellipse">
              <a:avLst/>
            </a:prstGeom>
            <a:solidFill>
              <a:schemeClr val="tx1"/>
            </a:solidFill>
            <a:ln w="9525">
              <a:solidFill>
                <a:schemeClr val="tx1"/>
              </a:solidFill>
              <a:round/>
              <a:headEnd/>
              <a:tailEnd/>
            </a:ln>
          </p:spPr>
          <p:txBody>
            <a:bodyPr wrap="none" anchor="ctr"/>
            <a:lstStyle/>
            <a:p>
              <a:endParaRPr lang="en-US" sz="1600"/>
            </a:p>
          </p:txBody>
        </p:sp>
      </p:grpSp>
      <p:sp>
        <p:nvSpPr>
          <p:cNvPr id="400398"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ChangeArrowheads="1"/>
          </p:cNvSpPr>
          <p:nvPr>
            <p:ph type="title"/>
          </p:nvPr>
        </p:nvSpPr>
        <p:spPr/>
        <p:txBody>
          <a:bodyPr/>
          <a:lstStyle/>
          <a:p>
            <a:r>
              <a:rPr lang="en-US" smtClean="0"/>
              <a:t>Smart Alignment</a:t>
            </a:r>
          </a:p>
        </p:txBody>
      </p:sp>
      <p:sp>
        <p:nvSpPr>
          <p:cNvPr id="402434" name="Rectangle 3"/>
          <p:cNvSpPr>
            <a:spLocks noChangeArrowheads="1"/>
          </p:cNvSpPr>
          <p:nvPr/>
        </p:nvSpPr>
        <p:spPr bwMode="auto">
          <a:xfrm>
            <a:off x="792163" y="3500438"/>
            <a:ext cx="1541462" cy="1506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2435" name="Oval 4"/>
          <p:cNvSpPr>
            <a:spLocks noChangeArrowheads="1"/>
          </p:cNvSpPr>
          <p:nvPr/>
        </p:nvSpPr>
        <p:spPr bwMode="auto">
          <a:xfrm>
            <a:off x="992188" y="3675063"/>
            <a:ext cx="244475" cy="236537"/>
          </a:xfrm>
          <a:prstGeom prst="ellipse">
            <a:avLst/>
          </a:prstGeom>
          <a:solidFill>
            <a:schemeClr val="accent1"/>
          </a:solidFill>
          <a:ln w="38100">
            <a:solidFill>
              <a:srgbClr val="000099"/>
            </a:solidFill>
            <a:round/>
            <a:headEnd/>
            <a:tailEnd/>
          </a:ln>
        </p:spPr>
        <p:txBody>
          <a:bodyPr wrap="none" anchor="ctr"/>
          <a:lstStyle/>
          <a:p>
            <a:endParaRPr lang="en-US"/>
          </a:p>
        </p:txBody>
      </p:sp>
      <p:sp>
        <p:nvSpPr>
          <p:cNvPr id="402436" name="Line 5"/>
          <p:cNvSpPr>
            <a:spLocks noChangeShapeType="1"/>
          </p:cNvSpPr>
          <p:nvPr/>
        </p:nvSpPr>
        <p:spPr bwMode="auto">
          <a:xfrm>
            <a:off x="1916113" y="3352800"/>
            <a:ext cx="382587" cy="0"/>
          </a:xfrm>
          <a:prstGeom prst="line">
            <a:avLst/>
          </a:prstGeom>
          <a:noFill/>
          <a:ln w="9525">
            <a:solidFill>
              <a:schemeClr val="tx1"/>
            </a:solidFill>
            <a:round/>
            <a:headEnd/>
            <a:tailEnd type="triangle" w="med" len="med"/>
          </a:ln>
        </p:spPr>
        <p:txBody>
          <a:bodyPr/>
          <a:lstStyle/>
          <a:p>
            <a:endParaRPr lang="en-US"/>
          </a:p>
        </p:txBody>
      </p:sp>
      <p:sp>
        <p:nvSpPr>
          <p:cNvPr id="402437" name="Line 6"/>
          <p:cNvSpPr>
            <a:spLocks noChangeShapeType="1"/>
          </p:cNvSpPr>
          <p:nvPr/>
        </p:nvSpPr>
        <p:spPr bwMode="auto">
          <a:xfrm flipH="1">
            <a:off x="804863" y="3355975"/>
            <a:ext cx="382587" cy="0"/>
          </a:xfrm>
          <a:prstGeom prst="line">
            <a:avLst/>
          </a:prstGeom>
          <a:noFill/>
          <a:ln w="9525">
            <a:solidFill>
              <a:schemeClr val="tx1"/>
            </a:solidFill>
            <a:round/>
            <a:headEnd/>
            <a:tailEnd type="triangle" w="med" len="med"/>
          </a:ln>
        </p:spPr>
        <p:txBody>
          <a:bodyPr/>
          <a:lstStyle/>
          <a:p>
            <a:endParaRPr lang="en-US"/>
          </a:p>
        </p:txBody>
      </p:sp>
      <p:sp>
        <p:nvSpPr>
          <p:cNvPr id="402438" name="Line 7"/>
          <p:cNvSpPr>
            <a:spLocks noChangeShapeType="1"/>
          </p:cNvSpPr>
          <p:nvPr/>
        </p:nvSpPr>
        <p:spPr bwMode="auto">
          <a:xfrm>
            <a:off x="3700463" y="4187825"/>
            <a:ext cx="382587" cy="0"/>
          </a:xfrm>
          <a:prstGeom prst="line">
            <a:avLst/>
          </a:prstGeom>
          <a:noFill/>
          <a:ln w="9525">
            <a:solidFill>
              <a:schemeClr val="tx1"/>
            </a:solidFill>
            <a:round/>
            <a:headEnd/>
            <a:tailEnd type="triangle" w="med" len="med"/>
          </a:ln>
        </p:spPr>
        <p:txBody>
          <a:bodyPr/>
          <a:lstStyle/>
          <a:p>
            <a:endParaRPr lang="en-US"/>
          </a:p>
        </p:txBody>
      </p:sp>
      <p:sp>
        <p:nvSpPr>
          <p:cNvPr id="402439" name="Line 8"/>
          <p:cNvSpPr>
            <a:spLocks noChangeShapeType="1"/>
          </p:cNvSpPr>
          <p:nvPr/>
        </p:nvSpPr>
        <p:spPr bwMode="auto">
          <a:xfrm rot="-5400000">
            <a:off x="2226469" y="3720307"/>
            <a:ext cx="382587" cy="0"/>
          </a:xfrm>
          <a:prstGeom prst="line">
            <a:avLst/>
          </a:prstGeom>
          <a:noFill/>
          <a:ln w="9525">
            <a:solidFill>
              <a:schemeClr val="tx1"/>
            </a:solidFill>
            <a:round/>
            <a:headEnd/>
            <a:tailEnd type="triangle" w="med" len="med"/>
          </a:ln>
        </p:spPr>
        <p:txBody>
          <a:bodyPr/>
          <a:lstStyle/>
          <a:p>
            <a:endParaRPr lang="en-US"/>
          </a:p>
        </p:txBody>
      </p:sp>
      <p:sp>
        <p:nvSpPr>
          <p:cNvPr id="402440" name="Line 9"/>
          <p:cNvSpPr>
            <a:spLocks noChangeShapeType="1"/>
          </p:cNvSpPr>
          <p:nvPr/>
        </p:nvSpPr>
        <p:spPr bwMode="auto">
          <a:xfrm rot="5400000">
            <a:off x="2229644" y="4596607"/>
            <a:ext cx="382587" cy="0"/>
          </a:xfrm>
          <a:prstGeom prst="line">
            <a:avLst/>
          </a:prstGeom>
          <a:noFill/>
          <a:ln w="9525">
            <a:solidFill>
              <a:schemeClr val="tx1"/>
            </a:solidFill>
            <a:round/>
            <a:headEnd/>
            <a:tailEnd type="triangle" w="med" len="med"/>
          </a:ln>
        </p:spPr>
        <p:txBody>
          <a:bodyPr/>
          <a:lstStyle/>
          <a:p>
            <a:endParaRPr lang="en-US"/>
          </a:p>
        </p:txBody>
      </p:sp>
      <p:sp>
        <p:nvSpPr>
          <p:cNvPr id="402441" name="Text Box 10"/>
          <p:cNvSpPr txBox="1">
            <a:spLocks noChangeArrowheads="1"/>
          </p:cNvSpPr>
          <p:nvPr/>
        </p:nvSpPr>
        <p:spPr bwMode="auto">
          <a:xfrm>
            <a:off x="2284413" y="4005263"/>
            <a:ext cx="804862" cy="336550"/>
          </a:xfrm>
          <a:prstGeom prst="rect">
            <a:avLst/>
          </a:prstGeom>
          <a:noFill/>
          <a:ln w="9525">
            <a:noFill/>
            <a:miter lim="800000"/>
            <a:headEnd/>
            <a:tailEnd/>
          </a:ln>
        </p:spPr>
        <p:txBody>
          <a:bodyPr wrap="none">
            <a:spAutoFit/>
          </a:bodyPr>
          <a:lstStyle/>
          <a:p>
            <a:r>
              <a:rPr lang="en-US" sz="1600"/>
              <a:t>200nm</a:t>
            </a:r>
          </a:p>
        </p:txBody>
      </p:sp>
      <p:sp>
        <p:nvSpPr>
          <p:cNvPr id="402442" name="Rectangle 11"/>
          <p:cNvSpPr>
            <a:spLocks noChangeArrowheads="1"/>
          </p:cNvSpPr>
          <p:nvPr/>
        </p:nvSpPr>
        <p:spPr bwMode="auto">
          <a:xfrm>
            <a:off x="1125538" y="3130550"/>
            <a:ext cx="804862" cy="336550"/>
          </a:xfrm>
          <a:prstGeom prst="rect">
            <a:avLst/>
          </a:prstGeom>
          <a:noFill/>
          <a:ln w="9525">
            <a:noFill/>
            <a:miter lim="800000"/>
            <a:headEnd/>
            <a:tailEnd/>
          </a:ln>
        </p:spPr>
        <p:txBody>
          <a:bodyPr wrap="none">
            <a:spAutoFit/>
          </a:bodyPr>
          <a:lstStyle/>
          <a:p>
            <a:r>
              <a:rPr lang="en-US" sz="1600"/>
              <a:t>200nm</a:t>
            </a:r>
          </a:p>
        </p:txBody>
      </p:sp>
      <p:sp>
        <p:nvSpPr>
          <p:cNvPr id="402443" name="Text Box 12"/>
          <p:cNvSpPr txBox="1">
            <a:spLocks noChangeArrowheads="1"/>
          </p:cNvSpPr>
          <p:nvPr/>
        </p:nvSpPr>
        <p:spPr bwMode="auto">
          <a:xfrm>
            <a:off x="0" y="2287588"/>
            <a:ext cx="3771900" cy="701675"/>
          </a:xfrm>
          <a:prstGeom prst="rect">
            <a:avLst/>
          </a:prstGeom>
          <a:noFill/>
          <a:ln w="9525">
            <a:noFill/>
            <a:miter lim="800000"/>
            <a:headEnd/>
            <a:tailEnd/>
          </a:ln>
        </p:spPr>
        <p:txBody>
          <a:bodyPr>
            <a:spAutoFit/>
          </a:bodyPr>
          <a:lstStyle/>
          <a:p>
            <a:pPr>
              <a:spcBef>
                <a:spcPct val="50000"/>
              </a:spcBef>
            </a:pPr>
            <a:r>
              <a:rPr lang="en-US" sz="2000">
                <a:solidFill>
                  <a:srgbClr val="000099"/>
                </a:solidFill>
              </a:rPr>
              <a:t>Through Layer Via connected by landing pad of 200x200 nm²</a:t>
            </a:r>
          </a:p>
        </p:txBody>
      </p:sp>
      <p:sp>
        <p:nvSpPr>
          <p:cNvPr id="402444" name="Rectangle 13" descr="Light downward diagonal"/>
          <p:cNvSpPr>
            <a:spLocks noChangeArrowheads="1"/>
          </p:cNvSpPr>
          <p:nvPr/>
        </p:nvSpPr>
        <p:spPr bwMode="auto">
          <a:xfrm>
            <a:off x="4767263" y="3541713"/>
            <a:ext cx="1489075" cy="1471612"/>
          </a:xfrm>
          <a:prstGeom prst="rect">
            <a:avLst/>
          </a:prstGeom>
          <a:pattFill prst="ltDnDiag">
            <a:fgClr>
              <a:schemeClr val="accent1"/>
            </a:fgClr>
            <a:bgClr>
              <a:schemeClr val="bg1"/>
            </a:bgClr>
          </a:pattFill>
          <a:ln w="9525">
            <a:solidFill>
              <a:schemeClr val="tx1"/>
            </a:solidFill>
            <a:prstDash val="sysDot"/>
            <a:miter lim="800000"/>
            <a:headEnd/>
            <a:tailEnd/>
          </a:ln>
        </p:spPr>
        <p:txBody>
          <a:bodyPr wrap="none" anchor="ctr"/>
          <a:lstStyle/>
          <a:p>
            <a:endParaRPr lang="en-US"/>
          </a:p>
        </p:txBody>
      </p:sp>
      <p:sp>
        <p:nvSpPr>
          <p:cNvPr id="402445" name="Rectangle 14"/>
          <p:cNvSpPr>
            <a:spLocks noChangeArrowheads="1"/>
          </p:cNvSpPr>
          <p:nvPr/>
        </p:nvSpPr>
        <p:spPr bwMode="auto">
          <a:xfrm>
            <a:off x="4756150" y="3752850"/>
            <a:ext cx="1506538" cy="1301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2446" name="Rectangle 15"/>
          <p:cNvSpPr>
            <a:spLocks noChangeArrowheads="1"/>
          </p:cNvSpPr>
          <p:nvPr/>
        </p:nvSpPr>
        <p:spPr bwMode="auto">
          <a:xfrm rot="-5400000">
            <a:off x="4996657" y="4217194"/>
            <a:ext cx="1506537" cy="130175"/>
          </a:xfrm>
          <a:prstGeom prst="rect">
            <a:avLst/>
          </a:prstGeom>
          <a:solidFill>
            <a:srgbClr val="009900"/>
          </a:solidFill>
          <a:ln w="9525">
            <a:solidFill>
              <a:schemeClr val="tx1"/>
            </a:solidFill>
            <a:miter lim="800000"/>
            <a:headEnd/>
            <a:tailEnd/>
          </a:ln>
        </p:spPr>
        <p:txBody>
          <a:bodyPr vert="eaVert" wrap="none" anchor="ctr"/>
          <a:lstStyle/>
          <a:p>
            <a:pPr algn="ctr"/>
            <a:endParaRPr lang="en-US">
              <a:solidFill>
                <a:srgbClr val="0099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2"/>
          <p:cNvSpPr>
            <a:spLocks noGrp="1" noChangeArrowheads="1"/>
          </p:cNvSpPr>
          <p:nvPr>
            <p:ph type="title"/>
          </p:nvPr>
        </p:nvSpPr>
        <p:spPr/>
        <p:txBody>
          <a:bodyPr/>
          <a:lstStyle/>
          <a:p>
            <a:r>
              <a:rPr lang="en-US" smtClean="0"/>
              <a:t>Smart Alignment</a:t>
            </a:r>
          </a:p>
        </p:txBody>
      </p:sp>
      <p:sp>
        <p:nvSpPr>
          <p:cNvPr id="404482" name="Rectangle 8"/>
          <p:cNvSpPr>
            <a:spLocks noChangeArrowheads="1"/>
          </p:cNvSpPr>
          <p:nvPr/>
        </p:nvSpPr>
        <p:spPr bwMode="auto">
          <a:xfrm>
            <a:off x="531813" y="3735388"/>
            <a:ext cx="1506537" cy="1301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4483" name="Rectangle 9"/>
          <p:cNvSpPr>
            <a:spLocks noChangeArrowheads="1"/>
          </p:cNvSpPr>
          <p:nvPr/>
        </p:nvSpPr>
        <p:spPr bwMode="auto">
          <a:xfrm>
            <a:off x="7259638" y="3817938"/>
            <a:ext cx="1506537" cy="1301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4484" name="Rectangle 10"/>
          <p:cNvSpPr>
            <a:spLocks noChangeArrowheads="1"/>
          </p:cNvSpPr>
          <p:nvPr/>
        </p:nvSpPr>
        <p:spPr bwMode="auto">
          <a:xfrm rot="-5400000">
            <a:off x="7500144" y="4282281"/>
            <a:ext cx="1506538" cy="130175"/>
          </a:xfrm>
          <a:prstGeom prst="rect">
            <a:avLst/>
          </a:prstGeom>
          <a:solidFill>
            <a:srgbClr val="009900"/>
          </a:solidFill>
          <a:ln w="9525">
            <a:solidFill>
              <a:schemeClr val="tx1"/>
            </a:solidFill>
            <a:miter lim="800000"/>
            <a:headEnd/>
            <a:tailEnd/>
          </a:ln>
        </p:spPr>
        <p:txBody>
          <a:bodyPr vert="eaVert" wrap="none" anchor="ctr"/>
          <a:lstStyle/>
          <a:p>
            <a:pPr algn="ctr"/>
            <a:endParaRPr lang="en-US">
              <a:solidFill>
                <a:srgbClr val="009900"/>
              </a:solidFill>
            </a:endParaRPr>
          </a:p>
        </p:txBody>
      </p:sp>
      <p:grpSp>
        <p:nvGrpSpPr>
          <p:cNvPr id="404485" name="Group 16"/>
          <p:cNvGrpSpPr>
            <a:grpSpLocks/>
          </p:cNvGrpSpPr>
          <p:nvPr/>
        </p:nvGrpSpPr>
        <p:grpSpPr bwMode="auto">
          <a:xfrm>
            <a:off x="3843338" y="3671888"/>
            <a:ext cx="1506537" cy="192087"/>
            <a:chOff x="2974" y="2347"/>
            <a:chExt cx="949" cy="121"/>
          </a:xfrm>
        </p:grpSpPr>
        <p:sp>
          <p:nvSpPr>
            <p:cNvPr id="404504" name="Rectangle 4"/>
            <p:cNvSpPr>
              <a:spLocks noChangeArrowheads="1"/>
            </p:cNvSpPr>
            <p:nvPr/>
          </p:nvSpPr>
          <p:spPr bwMode="auto">
            <a:xfrm>
              <a:off x="2974" y="2380"/>
              <a:ext cx="949" cy="8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4505" name="Oval 11"/>
            <p:cNvSpPr>
              <a:spLocks noChangeArrowheads="1"/>
            </p:cNvSpPr>
            <p:nvPr/>
          </p:nvSpPr>
          <p:spPr bwMode="auto">
            <a:xfrm>
              <a:off x="3648" y="2347"/>
              <a:ext cx="137" cy="121"/>
            </a:xfrm>
            <a:prstGeom prst="ellipse">
              <a:avLst/>
            </a:prstGeom>
            <a:solidFill>
              <a:schemeClr val="accent1"/>
            </a:solidFill>
            <a:ln w="38100">
              <a:solidFill>
                <a:srgbClr val="000099"/>
              </a:solidFill>
              <a:round/>
              <a:headEnd/>
              <a:tailEnd/>
            </a:ln>
          </p:spPr>
          <p:txBody>
            <a:bodyPr wrap="none" anchor="ctr"/>
            <a:lstStyle/>
            <a:p>
              <a:endParaRPr lang="en-US"/>
            </a:p>
          </p:txBody>
        </p:sp>
      </p:grpSp>
      <p:sp>
        <p:nvSpPr>
          <p:cNvPr id="404486" name="Oval 12"/>
          <p:cNvSpPr>
            <a:spLocks noChangeArrowheads="1"/>
          </p:cNvSpPr>
          <p:nvPr/>
        </p:nvSpPr>
        <p:spPr bwMode="auto">
          <a:xfrm>
            <a:off x="8154988" y="3790950"/>
            <a:ext cx="217487" cy="192088"/>
          </a:xfrm>
          <a:prstGeom prst="ellipse">
            <a:avLst/>
          </a:prstGeom>
          <a:solidFill>
            <a:schemeClr val="accent1"/>
          </a:solidFill>
          <a:ln w="38100">
            <a:solidFill>
              <a:srgbClr val="000099"/>
            </a:solidFill>
            <a:round/>
            <a:headEnd/>
            <a:tailEnd/>
          </a:ln>
        </p:spPr>
        <p:txBody>
          <a:bodyPr wrap="none" anchor="ctr"/>
          <a:lstStyle/>
          <a:p>
            <a:endParaRPr lang="en-US"/>
          </a:p>
        </p:txBody>
      </p:sp>
      <p:sp>
        <p:nvSpPr>
          <p:cNvPr id="404487" name="Line 13"/>
          <p:cNvSpPr>
            <a:spLocks noChangeShapeType="1"/>
          </p:cNvSpPr>
          <p:nvPr/>
        </p:nvSpPr>
        <p:spPr bwMode="auto">
          <a:xfrm>
            <a:off x="2981325" y="4238625"/>
            <a:ext cx="382588" cy="0"/>
          </a:xfrm>
          <a:prstGeom prst="line">
            <a:avLst/>
          </a:prstGeom>
          <a:noFill/>
          <a:ln w="9525">
            <a:solidFill>
              <a:schemeClr val="tx1"/>
            </a:solidFill>
            <a:round/>
            <a:headEnd/>
            <a:tailEnd type="triangle" w="med" len="med"/>
          </a:ln>
        </p:spPr>
        <p:txBody>
          <a:bodyPr/>
          <a:lstStyle/>
          <a:p>
            <a:endParaRPr lang="en-US"/>
          </a:p>
        </p:txBody>
      </p:sp>
      <p:sp>
        <p:nvSpPr>
          <p:cNvPr id="404488" name="Line 14"/>
          <p:cNvSpPr>
            <a:spLocks noChangeShapeType="1"/>
          </p:cNvSpPr>
          <p:nvPr/>
        </p:nvSpPr>
        <p:spPr bwMode="auto">
          <a:xfrm>
            <a:off x="6570663" y="4322763"/>
            <a:ext cx="382587" cy="0"/>
          </a:xfrm>
          <a:prstGeom prst="line">
            <a:avLst/>
          </a:prstGeom>
          <a:noFill/>
          <a:ln w="9525">
            <a:solidFill>
              <a:schemeClr val="tx1"/>
            </a:solidFill>
            <a:round/>
            <a:headEnd/>
            <a:tailEnd type="triangle" w="med" len="med"/>
          </a:ln>
        </p:spPr>
        <p:txBody>
          <a:bodyPr/>
          <a:lstStyle/>
          <a:p>
            <a:endParaRPr lang="en-US"/>
          </a:p>
        </p:txBody>
      </p:sp>
      <p:grpSp>
        <p:nvGrpSpPr>
          <p:cNvPr id="404489" name="Group 36"/>
          <p:cNvGrpSpPr>
            <a:grpSpLocks/>
          </p:cNvGrpSpPr>
          <p:nvPr/>
        </p:nvGrpSpPr>
        <p:grpSpPr bwMode="auto">
          <a:xfrm>
            <a:off x="1212850" y="2193925"/>
            <a:ext cx="1211263" cy="1062038"/>
            <a:chOff x="895" y="1290"/>
            <a:chExt cx="763" cy="669"/>
          </a:xfrm>
        </p:grpSpPr>
        <p:sp>
          <p:nvSpPr>
            <p:cNvPr id="404502" name="Arc 18"/>
            <p:cNvSpPr>
              <a:spLocks/>
            </p:cNvSpPr>
            <p:nvPr/>
          </p:nvSpPr>
          <p:spPr bwMode="auto">
            <a:xfrm>
              <a:off x="895" y="1290"/>
              <a:ext cx="763" cy="669"/>
            </a:xfrm>
            <a:custGeom>
              <a:avLst/>
              <a:gdLst>
                <a:gd name="T0" fmla="*/ 0 w 21600"/>
                <a:gd name="T1" fmla="*/ 0 h 21600"/>
                <a:gd name="T2" fmla="*/ 27 w 21600"/>
                <a:gd name="T3" fmla="*/ 21 h 21600"/>
                <a:gd name="T4" fmla="*/ 0 w 21600"/>
                <a:gd name="T5" fmla="*/ 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404503" name="AutoShape 25"/>
            <p:cNvSpPr>
              <a:spLocks noChangeArrowheads="1"/>
            </p:cNvSpPr>
            <p:nvPr/>
          </p:nvSpPr>
          <p:spPr bwMode="auto">
            <a:xfrm>
              <a:off x="1218" y="1438"/>
              <a:ext cx="107" cy="178"/>
            </a:xfrm>
            <a:custGeom>
              <a:avLst/>
              <a:gdLst>
                <a:gd name="T0" fmla="*/ 1 w 21600"/>
                <a:gd name="T1" fmla="*/ 1 h 21600"/>
                <a:gd name="T2" fmla="*/ 0 w 21600"/>
                <a:gd name="T3" fmla="*/ 1 h 21600"/>
                <a:gd name="T4" fmla="*/ 0 w 21600"/>
                <a:gd name="T5" fmla="*/ 1 h 21600"/>
                <a:gd name="T6" fmla="*/ 0 w 21600"/>
                <a:gd name="T7" fmla="*/ 0 h 21600"/>
                <a:gd name="T8" fmla="*/ 0 60000 65536"/>
                <a:gd name="T9" fmla="*/ 5898240 60000 65536"/>
                <a:gd name="T10" fmla="*/ 11796480 60000 65536"/>
                <a:gd name="T11" fmla="*/ 17694720 60000 65536"/>
                <a:gd name="T12" fmla="*/ 2221 w 21600"/>
                <a:gd name="T13" fmla="*/ 8616 h 21600"/>
                <a:gd name="T14" fmla="*/ 19379 w 21600"/>
                <a:gd name="T15" fmla="*/ 12984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404490" name="Group 35"/>
          <p:cNvGrpSpPr>
            <a:grpSpLocks/>
          </p:cNvGrpSpPr>
          <p:nvPr/>
        </p:nvGrpSpPr>
        <p:grpSpPr bwMode="auto">
          <a:xfrm>
            <a:off x="4168775" y="2203450"/>
            <a:ext cx="1423988" cy="1276350"/>
            <a:chOff x="3218" y="1273"/>
            <a:chExt cx="897" cy="804"/>
          </a:xfrm>
        </p:grpSpPr>
        <p:grpSp>
          <p:nvGrpSpPr>
            <p:cNvPr id="404497" name="Group 22"/>
            <p:cNvGrpSpPr>
              <a:grpSpLocks/>
            </p:cNvGrpSpPr>
            <p:nvPr/>
          </p:nvGrpSpPr>
          <p:grpSpPr bwMode="auto">
            <a:xfrm>
              <a:off x="3218" y="1273"/>
              <a:ext cx="897" cy="804"/>
              <a:chOff x="2935" y="1303"/>
              <a:chExt cx="897" cy="804"/>
            </a:xfrm>
          </p:grpSpPr>
          <p:sp>
            <p:nvSpPr>
              <p:cNvPr id="404500" name="Arc 23"/>
              <p:cNvSpPr>
                <a:spLocks/>
              </p:cNvSpPr>
              <p:nvPr/>
            </p:nvSpPr>
            <p:spPr bwMode="auto">
              <a:xfrm>
                <a:off x="3069" y="1303"/>
                <a:ext cx="763" cy="669"/>
              </a:xfrm>
              <a:custGeom>
                <a:avLst/>
                <a:gdLst>
                  <a:gd name="T0" fmla="*/ 0 w 21600"/>
                  <a:gd name="T1" fmla="*/ 0 h 21600"/>
                  <a:gd name="T2" fmla="*/ 27 w 21600"/>
                  <a:gd name="T3" fmla="*/ 21 h 21600"/>
                  <a:gd name="T4" fmla="*/ 0 w 21600"/>
                  <a:gd name="T5" fmla="*/ 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404501" name="Arc 24"/>
              <p:cNvSpPr>
                <a:spLocks/>
              </p:cNvSpPr>
              <p:nvPr/>
            </p:nvSpPr>
            <p:spPr bwMode="auto">
              <a:xfrm>
                <a:off x="2935" y="1438"/>
                <a:ext cx="763" cy="669"/>
              </a:xfrm>
              <a:custGeom>
                <a:avLst/>
                <a:gdLst>
                  <a:gd name="T0" fmla="*/ 0 w 21600"/>
                  <a:gd name="T1" fmla="*/ 0 h 21600"/>
                  <a:gd name="T2" fmla="*/ 27 w 21600"/>
                  <a:gd name="T3" fmla="*/ 21 h 21600"/>
                  <a:gd name="T4" fmla="*/ 0 w 21600"/>
                  <a:gd name="T5" fmla="*/ 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sp>
          <p:nvSpPr>
            <p:cNvPr id="404498" name="AutoShape 26"/>
            <p:cNvSpPr>
              <a:spLocks noChangeArrowheads="1"/>
            </p:cNvSpPr>
            <p:nvPr/>
          </p:nvSpPr>
          <p:spPr bwMode="auto">
            <a:xfrm>
              <a:off x="3569" y="1529"/>
              <a:ext cx="107" cy="178"/>
            </a:xfrm>
            <a:custGeom>
              <a:avLst/>
              <a:gdLst>
                <a:gd name="T0" fmla="*/ 1 w 21600"/>
                <a:gd name="T1" fmla="*/ 1 h 21600"/>
                <a:gd name="T2" fmla="*/ 0 w 21600"/>
                <a:gd name="T3" fmla="*/ 1 h 21600"/>
                <a:gd name="T4" fmla="*/ 0 w 21600"/>
                <a:gd name="T5" fmla="*/ 1 h 21600"/>
                <a:gd name="T6" fmla="*/ 0 w 21600"/>
                <a:gd name="T7" fmla="*/ 0 h 21600"/>
                <a:gd name="T8" fmla="*/ 0 60000 65536"/>
                <a:gd name="T9" fmla="*/ 5898240 60000 65536"/>
                <a:gd name="T10" fmla="*/ 11796480 60000 65536"/>
                <a:gd name="T11" fmla="*/ 17694720 60000 65536"/>
                <a:gd name="T12" fmla="*/ 2221 w 21600"/>
                <a:gd name="T13" fmla="*/ 8616 h 21600"/>
                <a:gd name="T14" fmla="*/ 19379 w 21600"/>
                <a:gd name="T15" fmla="*/ 12984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8000"/>
            </a:solidFill>
            <a:ln w="9525">
              <a:solidFill>
                <a:srgbClr val="008000"/>
              </a:solidFill>
              <a:miter lim="800000"/>
              <a:headEnd/>
              <a:tailEnd/>
            </a:ln>
          </p:spPr>
          <p:txBody>
            <a:bodyPr wrap="none" anchor="ctr"/>
            <a:lstStyle/>
            <a:p>
              <a:endParaRPr lang="en-US"/>
            </a:p>
          </p:txBody>
        </p:sp>
        <p:sp>
          <p:nvSpPr>
            <p:cNvPr id="404499" name="AutoShape 27"/>
            <p:cNvSpPr>
              <a:spLocks noChangeArrowheads="1"/>
            </p:cNvSpPr>
            <p:nvPr/>
          </p:nvSpPr>
          <p:spPr bwMode="auto">
            <a:xfrm>
              <a:off x="3714" y="1410"/>
              <a:ext cx="107" cy="178"/>
            </a:xfrm>
            <a:custGeom>
              <a:avLst/>
              <a:gdLst>
                <a:gd name="T0" fmla="*/ 1 w 21600"/>
                <a:gd name="T1" fmla="*/ 1 h 21600"/>
                <a:gd name="T2" fmla="*/ 0 w 21600"/>
                <a:gd name="T3" fmla="*/ 1 h 21600"/>
                <a:gd name="T4" fmla="*/ 0 w 21600"/>
                <a:gd name="T5" fmla="*/ 1 h 21600"/>
                <a:gd name="T6" fmla="*/ 0 w 21600"/>
                <a:gd name="T7" fmla="*/ 0 h 21600"/>
                <a:gd name="T8" fmla="*/ 0 60000 65536"/>
                <a:gd name="T9" fmla="*/ 5898240 60000 65536"/>
                <a:gd name="T10" fmla="*/ 11796480 60000 65536"/>
                <a:gd name="T11" fmla="*/ 17694720 60000 65536"/>
                <a:gd name="T12" fmla="*/ 2221 w 21600"/>
                <a:gd name="T13" fmla="*/ 8616 h 21600"/>
                <a:gd name="T14" fmla="*/ 19379 w 21600"/>
                <a:gd name="T15" fmla="*/ 12984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404491" name="Group 37"/>
          <p:cNvGrpSpPr>
            <a:grpSpLocks/>
          </p:cNvGrpSpPr>
          <p:nvPr/>
        </p:nvGrpSpPr>
        <p:grpSpPr bwMode="auto">
          <a:xfrm>
            <a:off x="7535863" y="2165350"/>
            <a:ext cx="1423987" cy="1276350"/>
            <a:chOff x="3218" y="1273"/>
            <a:chExt cx="897" cy="804"/>
          </a:xfrm>
        </p:grpSpPr>
        <p:grpSp>
          <p:nvGrpSpPr>
            <p:cNvPr id="404492" name="Group 38"/>
            <p:cNvGrpSpPr>
              <a:grpSpLocks/>
            </p:cNvGrpSpPr>
            <p:nvPr/>
          </p:nvGrpSpPr>
          <p:grpSpPr bwMode="auto">
            <a:xfrm>
              <a:off x="3218" y="1273"/>
              <a:ext cx="897" cy="804"/>
              <a:chOff x="2935" y="1303"/>
              <a:chExt cx="897" cy="804"/>
            </a:xfrm>
          </p:grpSpPr>
          <p:sp>
            <p:nvSpPr>
              <p:cNvPr id="404495" name="Arc 39"/>
              <p:cNvSpPr>
                <a:spLocks/>
              </p:cNvSpPr>
              <p:nvPr/>
            </p:nvSpPr>
            <p:spPr bwMode="auto">
              <a:xfrm>
                <a:off x="3069" y="1303"/>
                <a:ext cx="763" cy="669"/>
              </a:xfrm>
              <a:custGeom>
                <a:avLst/>
                <a:gdLst>
                  <a:gd name="T0" fmla="*/ 0 w 21600"/>
                  <a:gd name="T1" fmla="*/ 0 h 21600"/>
                  <a:gd name="T2" fmla="*/ 27 w 21600"/>
                  <a:gd name="T3" fmla="*/ 21 h 21600"/>
                  <a:gd name="T4" fmla="*/ 0 w 21600"/>
                  <a:gd name="T5" fmla="*/ 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404496" name="Arc 40"/>
              <p:cNvSpPr>
                <a:spLocks/>
              </p:cNvSpPr>
              <p:nvPr/>
            </p:nvSpPr>
            <p:spPr bwMode="auto">
              <a:xfrm>
                <a:off x="2935" y="1438"/>
                <a:ext cx="763" cy="669"/>
              </a:xfrm>
              <a:custGeom>
                <a:avLst/>
                <a:gdLst>
                  <a:gd name="T0" fmla="*/ 0 w 21600"/>
                  <a:gd name="T1" fmla="*/ 0 h 21600"/>
                  <a:gd name="T2" fmla="*/ 27 w 21600"/>
                  <a:gd name="T3" fmla="*/ 21 h 21600"/>
                  <a:gd name="T4" fmla="*/ 0 w 21600"/>
                  <a:gd name="T5" fmla="*/ 2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sp>
          <p:nvSpPr>
            <p:cNvPr id="404493" name="AutoShape 41"/>
            <p:cNvSpPr>
              <a:spLocks noChangeArrowheads="1"/>
            </p:cNvSpPr>
            <p:nvPr/>
          </p:nvSpPr>
          <p:spPr bwMode="auto">
            <a:xfrm>
              <a:off x="3569" y="1529"/>
              <a:ext cx="107" cy="178"/>
            </a:xfrm>
            <a:custGeom>
              <a:avLst/>
              <a:gdLst>
                <a:gd name="T0" fmla="*/ 1 w 21600"/>
                <a:gd name="T1" fmla="*/ 1 h 21600"/>
                <a:gd name="T2" fmla="*/ 0 w 21600"/>
                <a:gd name="T3" fmla="*/ 1 h 21600"/>
                <a:gd name="T4" fmla="*/ 0 w 21600"/>
                <a:gd name="T5" fmla="*/ 1 h 21600"/>
                <a:gd name="T6" fmla="*/ 0 w 21600"/>
                <a:gd name="T7" fmla="*/ 0 h 21600"/>
                <a:gd name="T8" fmla="*/ 0 60000 65536"/>
                <a:gd name="T9" fmla="*/ 5898240 60000 65536"/>
                <a:gd name="T10" fmla="*/ 11796480 60000 65536"/>
                <a:gd name="T11" fmla="*/ 17694720 60000 65536"/>
                <a:gd name="T12" fmla="*/ 2221 w 21600"/>
                <a:gd name="T13" fmla="*/ 8616 h 21600"/>
                <a:gd name="T14" fmla="*/ 19379 w 21600"/>
                <a:gd name="T15" fmla="*/ 12984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8000"/>
            </a:solidFill>
            <a:ln w="9525">
              <a:solidFill>
                <a:srgbClr val="008000"/>
              </a:solidFill>
              <a:miter lim="800000"/>
              <a:headEnd/>
              <a:tailEnd/>
            </a:ln>
          </p:spPr>
          <p:txBody>
            <a:bodyPr wrap="none" anchor="ctr"/>
            <a:lstStyle/>
            <a:p>
              <a:endParaRPr lang="en-US"/>
            </a:p>
          </p:txBody>
        </p:sp>
        <p:sp>
          <p:nvSpPr>
            <p:cNvPr id="404494" name="AutoShape 42"/>
            <p:cNvSpPr>
              <a:spLocks noChangeArrowheads="1"/>
            </p:cNvSpPr>
            <p:nvPr/>
          </p:nvSpPr>
          <p:spPr bwMode="auto">
            <a:xfrm>
              <a:off x="3714" y="1410"/>
              <a:ext cx="107" cy="178"/>
            </a:xfrm>
            <a:custGeom>
              <a:avLst/>
              <a:gdLst>
                <a:gd name="T0" fmla="*/ 1 w 21600"/>
                <a:gd name="T1" fmla="*/ 1 h 21600"/>
                <a:gd name="T2" fmla="*/ 0 w 21600"/>
                <a:gd name="T3" fmla="*/ 1 h 21600"/>
                <a:gd name="T4" fmla="*/ 0 w 21600"/>
                <a:gd name="T5" fmla="*/ 1 h 21600"/>
                <a:gd name="T6" fmla="*/ 0 w 21600"/>
                <a:gd name="T7" fmla="*/ 0 h 21600"/>
                <a:gd name="T8" fmla="*/ 0 60000 65536"/>
                <a:gd name="T9" fmla="*/ 5898240 60000 65536"/>
                <a:gd name="T10" fmla="*/ 11796480 60000 65536"/>
                <a:gd name="T11" fmla="*/ 17694720 60000 65536"/>
                <a:gd name="T12" fmla="*/ 2221 w 21600"/>
                <a:gd name="T13" fmla="*/ 8616 h 21600"/>
                <a:gd name="T14" fmla="*/ 19379 w 21600"/>
                <a:gd name="T15" fmla="*/ 12984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979694FD-A723-4495-89B9-6A913328B79A}" type="slidenum">
              <a:rPr lang="en-US" sz="1000">
                <a:latin typeface="+mj-lt"/>
                <a:cs typeface="Arial" pitchFamily="34" charset="0"/>
              </a:rPr>
              <a:pPr algn="r">
                <a:spcBef>
                  <a:spcPct val="20000"/>
                </a:spcBef>
                <a:buFont typeface="Wingdings" pitchFamily="2" charset="2"/>
                <a:buNone/>
                <a:defRPr/>
              </a:pPr>
              <a:t>26</a:t>
            </a:fld>
            <a:endParaRPr lang="en-US" sz="1000">
              <a:latin typeface="+mj-lt"/>
              <a:cs typeface="Arial" pitchFamily="34" charset="0"/>
            </a:endParaRPr>
          </a:p>
        </p:txBody>
      </p:sp>
      <p:sp>
        <p:nvSpPr>
          <p:cNvPr id="406530" name="Title 1"/>
          <p:cNvSpPr>
            <a:spLocks noGrp="1"/>
          </p:cNvSpPr>
          <p:nvPr>
            <p:ph type="title" idx="4294967295"/>
          </p:nvPr>
        </p:nvSpPr>
        <p:spPr>
          <a:xfrm>
            <a:off x="0" y="533400"/>
            <a:ext cx="9144000" cy="1143000"/>
          </a:xfrm>
        </p:spPr>
        <p:txBody>
          <a:bodyPr/>
          <a:lstStyle/>
          <a:p>
            <a:pPr eaLnBrk="1" hangingPunct="1"/>
            <a:r>
              <a:rPr lang="en-US" sz="3200" b="1" smtClean="0"/>
              <a:t>‘Smart-Alignment’</a:t>
            </a:r>
          </a:p>
        </p:txBody>
      </p:sp>
      <p:grpSp>
        <p:nvGrpSpPr>
          <p:cNvPr id="406531" name="Group 151"/>
          <p:cNvGrpSpPr>
            <a:grpSpLocks/>
          </p:cNvGrpSpPr>
          <p:nvPr/>
        </p:nvGrpSpPr>
        <p:grpSpPr bwMode="auto">
          <a:xfrm>
            <a:off x="1171575" y="1666875"/>
            <a:ext cx="2514600" cy="2819400"/>
            <a:chOff x="76200" y="1219200"/>
            <a:chExt cx="3657600" cy="4572000"/>
          </a:xfrm>
        </p:grpSpPr>
        <p:cxnSp>
          <p:nvCxnSpPr>
            <p:cNvPr id="406554" name="Straight Connector 139"/>
            <p:cNvCxnSpPr>
              <a:cxnSpLocks noChangeShapeType="1"/>
            </p:cNvCxnSpPr>
            <p:nvPr/>
          </p:nvCxnSpPr>
          <p:spPr bwMode="auto">
            <a:xfrm>
              <a:off x="76200" y="1371086"/>
              <a:ext cx="304800" cy="2574"/>
            </a:xfrm>
            <a:prstGeom prst="line">
              <a:avLst/>
            </a:prstGeom>
            <a:noFill/>
            <a:ln w="57150" algn="ctr">
              <a:solidFill>
                <a:schemeClr val="tx1"/>
              </a:solidFill>
              <a:round/>
              <a:headEnd/>
              <a:tailEnd/>
            </a:ln>
          </p:spPr>
        </p:cxnSp>
        <p:cxnSp>
          <p:nvCxnSpPr>
            <p:cNvPr id="406555" name="Straight Connector 140"/>
            <p:cNvCxnSpPr>
              <a:cxnSpLocks noChangeShapeType="1"/>
            </p:cNvCxnSpPr>
            <p:nvPr/>
          </p:nvCxnSpPr>
          <p:spPr bwMode="auto">
            <a:xfrm rot="5400000">
              <a:off x="77869" y="1369931"/>
              <a:ext cx="303770" cy="2310"/>
            </a:xfrm>
            <a:prstGeom prst="line">
              <a:avLst/>
            </a:prstGeom>
            <a:noFill/>
            <a:ln w="57150" algn="ctr">
              <a:solidFill>
                <a:schemeClr val="tx1"/>
              </a:solidFill>
              <a:round/>
              <a:headEnd/>
              <a:tailEnd/>
            </a:ln>
          </p:spPr>
        </p:cxnSp>
        <p:sp>
          <p:nvSpPr>
            <p:cNvPr id="36" name="Rectangle 35"/>
            <p:cNvSpPr>
              <a:spLocks noChangeArrowheads="1"/>
            </p:cNvSpPr>
            <p:nvPr/>
          </p:nvSpPr>
          <p:spPr bwMode="auto">
            <a:xfrm>
              <a:off x="381000" y="1522970"/>
              <a:ext cx="1066800" cy="1372116"/>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37" name="Rectangle 36"/>
            <p:cNvSpPr>
              <a:spLocks noChangeArrowheads="1"/>
            </p:cNvSpPr>
            <p:nvPr/>
          </p:nvSpPr>
          <p:spPr bwMode="auto">
            <a:xfrm>
              <a:off x="1524001" y="1522970"/>
              <a:ext cx="1066800" cy="1372116"/>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38" name="Rectangle 37"/>
            <p:cNvSpPr>
              <a:spLocks noChangeArrowheads="1"/>
            </p:cNvSpPr>
            <p:nvPr/>
          </p:nvSpPr>
          <p:spPr bwMode="auto">
            <a:xfrm>
              <a:off x="2667000" y="1522970"/>
              <a:ext cx="1066800" cy="1372116"/>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39" name="Rectangle 38"/>
            <p:cNvSpPr>
              <a:spLocks noChangeArrowheads="1"/>
            </p:cNvSpPr>
            <p:nvPr/>
          </p:nvSpPr>
          <p:spPr bwMode="auto">
            <a:xfrm>
              <a:off x="381000" y="297231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0" name="Rectangle 39"/>
            <p:cNvSpPr>
              <a:spLocks noChangeArrowheads="1"/>
            </p:cNvSpPr>
            <p:nvPr/>
          </p:nvSpPr>
          <p:spPr bwMode="auto">
            <a:xfrm>
              <a:off x="1524001" y="297231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1" name="Rectangle 40"/>
            <p:cNvSpPr>
              <a:spLocks noChangeArrowheads="1"/>
            </p:cNvSpPr>
            <p:nvPr/>
          </p:nvSpPr>
          <p:spPr bwMode="auto">
            <a:xfrm>
              <a:off x="2667000" y="297231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2" name="Rectangle 41"/>
            <p:cNvSpPr>
              <a:spLocks noChangeArrowheads="1"/>
            </p:cNvSpPr>
            <p:nvPr/>
          </p:nvSpPr>
          <p:spPr bwMode="auto">
            <a:xfrm>
              <a:off x="381000" y="441908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3" name="Rectangle 42"/>
            <p:cNvSpPr>
              <a:spLocks noChangeArrowheads="1"/>
            </p:cNvSpPr>
            <p:nvPr/>
          </p:nvSpPr>
          <p:spPr bwMode="auto">
            <a:xfrm>
              <a:off x="1524001" y="441908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4" name="Rectangle 43"/>
            <p:cNvSpPr>
              <a:spLocks noChangeArrowheads="1"/>
            </p:cNvSpPr>
            <p:nvPr/>
          </p:nvSpPr>
          <p:spPr bwMode="auto">
            <a:xfrm>
              <a:off x="2667000" y="441908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grpSp>
      <p:sp>
        <p:nvSpPr>
          <p:cNvPr id="406532" name="TextBox 153"/>
          <p:cNvSpPr txBox="1">
            <a:spLocks noChangeArrowheads="1"/>
          </p:cNvSpPr>
          <p:nvPr/>
        </p:nvSpPr>
        <p:spPr bwMode="auto">
          <a:xfrm>
            <a:off x="247650" y="2401888"/>
            <a:ext cx="1066800" cy="825500"/>
          </a:xfrm>
          <a:prstGeom prst="rect">
            <a:avLst/>
          </a:prstGeom>
          <a:noFill/>
          <a:ln w="9525">
            <a:noFill/>
            <a:miter lim="800000"/>
            <a:headEnd/>
            <a:tailEnd/>
          </a:ln>
        </p:spPr>
        <p:txBody>
          <a:bodyPr>
            <a:spAutoFit/>
          </a:bodyPr>
          <a:lstStyle/>
          <a:p>
            <a:r>
              <a:rPr lang="en-US" sz="1600"/>
              <a:t>Bottom layer</a:t>
            </a:r>
          </a:p>
          <a:p>
            <a:r>
              <a:rPr lang="en-US" sz="1600"/>
              <a:t>layout</a:t>
            </a:r>
          </a:p>
        </p:txBody>
      </p:sp>
      <p:sp>
        <p:nvSpPr>
          <p:cNvPr id="406533" name="TextBox 155"/>
          <p:cNvSpPr txBox="1">
            <a:spLocks noChangeArrowheads="1"/>
          </p:cNvSpPr>
          <p:nvPr/>
        </p:nvSpPr>
        <p:spPr bwMode="auto">
          <a:xfrm>
            <a:off x="1290638" y="2028825"/>
            <a:ext cx="914400" cy="496888"/>
          </a:xfrm>
          <a:prstGeom prst="rect">
            <a:avLst/>
          </a:prstGeom>
          <a:noFill/>
          <a:ln w="9525">
            <a:noFill/>
            <a:miter lim="800000"/>
            <a:headEnd/>
            <a:tailEnd/>
          </a:ln>
        </p:spPr>
        <p:txBody>
          <a:bodyPr>
            <a:spAutoFit/>
          </a:bodyPr>
          <a:lstStyle/>
          <a:p>
            <a:pPr algn="ctr"/>
            <a:r>
              <a:rPr lang="en-US" sz="1400" b="1">
                <a:solidFill>
                  <a:schemeClr val="bg1"/>
                </a:solidFill>
                <a:latin typeface="Arial Narrow" pitchFamily="34" charset="0"/>
              </a:rPr>
              <a:t>Landing pad</a:t>
            </a:r>
          </a:p>
        </p:txBody>
      </p:sp>
      <p:sp>
        <p:nvSpPr>
          <p:cNvPr id="406534" name="Rectangle 51"/>
          <p:cNvSpPr>
            <a:spLocks noChangeArrowheads="1"/>
          </p:cNvSpPr>
          <p:nvPr/>
        </p:nvSpPr>
        <p:spPr bwMode="auto">
          <a:xfrm>
            <a:off x="5895975" y="2298700"/>
            <a:ext cx="76200" cy="914400"/>
          </a:xfrm>
          <a:prstGeom prst="rect">
            <a:avLst/>
          </a:prstGeom>
          <a:solidFill>
            <a:srgbClr val="993300"/>
          </a:solidFill>
          <a:ln w="9525">
            <a:solidFill>
              <a:schemeClr val="tx1"/>
            </a:solidFill>
            <a:miter lim="800000"/>
            <a:headEnd/>
            <a:tailEnd/>
          </a:ln>
        </p:spPr>
        <p:txBody>
          <a:bodyPr wrap="none" anchor="ctr"/>
          <a:lstStyle/>
          <a:p>
            <a:endParaRPr lang="en-US" sz="1600"/>
          </a:p>
        </p:txBody>
      </p:sp>
      <p:sp>
        <p:nvSpPr>
          <p:cNvPr id="406535" name="Rectangle 51"/>
          <p:cNvSpPr>
            <a:spLocks noChangeArrowheads="1"/>
          </p:cNvSpPr>
          <p:nvPr/>
        </p:nvSpPr>
        <p:spPr bwMode="auto">
          <a:xfrm>
            <a:off x="6048375" y="2451100"/>
            <a:ext cx="76200" cy="914400"/>
          </a:xfrm>
          <a:prstGeom prst="rect">
            <a:avLst/>
          </a:prstGeom>
          <a:solidFill>
            <a:srgbClr val="993300"/>
          </a:solidFill>
          <a:ln w="9525">
            <a:solidFill>
              <a:schemeClr val="tx1"/>
            </a:solidFill>
            <a:miter lim="800000"/>
            <a:headEnd/>
            <a:tailEnd/>
          </a:ln>
        </p:spPr>
        <p:txBody>
          <a:bodyPr wrap="none" anchor="ctr"/>
          <a:lstStyle/>
          <a:p>
            <a:endParaRPr lang="en-US" sz="1600"/>
          </a:p>
        </p:txBody>
      </p:sp>
      <p:sp>
        <p:nvSpPr>
          <p:cNvPr id="406536" name="Rectangle 51"/>
          <p:cNvSpPr>
            <a:spLocks noChangeArrowheads="1"/>
          </p:cNvSpPr>
          <p:nvPr/>
        </p:nvSpPr>
        <p:spPr bwMode="auto">
          <a:xfrm>
            <a:off x="6200775" y="2603500"/>
            <a:ext cx="76200" cy="914400"/>
          </a:xfrm>
          <a:prstGeom prst="rect">
            <a:avLst/>
          </a:prstGeom>
          <a:solidFill>
            <a:srgbClr val="993300"/>
          </a:solidFill>
          <a:ln w="9525">
            <a:solidFill>
              <a:schemeClr val="tx1"/>
            </a:solidFill>
            <a:miter lim="800000"/>
            <a:headEnd/>
            <a:tailEnd/>
          </a:ln>
        </p:spPr>
        <p:txBody>
          <a:bodyPr wrap="none" anchor="ctr"/>
          <a:lstStyle/>
          <a:p>
            <a:endParaRPr lang="en-US" sz="1600"/>
          </a:p>
        </p:txBody>
      </p:sp>
      <p:sp>
        <p:nvSpPr>
          <p:cNvPr id="406537" name="Rectangle 51"/>
          <p:cNvSpPr>
            <a:spLocks noChangeArrowheads="1"/>
          </p:cNvSpPr>
          <p:nvPr/>
        </p:nvSpPr>
        <p:spPr bwMode="auto">
          <a:xfrm>
            <a:off x="6353175" y="2755900"/>
            <a:ext cx="76200" cy="914400"/>
          </a:xfrm>
          <a:prstGeom prst="rect">
            <a:avLst/>
          </a:prstGeom>
          <a:solidFill>
            <a:srgbClr val="993300"/>
          </a:solidFill>
          <a:ln w="9525">
            <a:solidFill>
              <a:schemeClr val="tx1"/>
            </a:solidFill>
            <a:miter lim="800000"/>
            <a:headEnd/>
            <a:tailEnd/>
          </a:ln>
        </p:spPr>
        <p:txBody>
          <a:bodyPr wrap="none" anchor="ctr"/>
          <a:lstStyle/>
          <a:p>
            <a:endParaRPr lang="en-US" sz="1600"/>
          </a:p>
        </p:txBody>
      </p:sp>
      <p:sp>
        <p:nvSpPr>
          <p:cNvPr id="406538" name="Rectangle 51"/>
          <p:cNvSpPr>
            <a:spLocks noChangeArrowheads="1"/>
          </p:cNvSpPr>
          <p:nvPr/>
        </p:nvSpPr>
        <p:spPr bwMode="auto">
          <a:xfrm>
            <a:off x="6505575" y="2908300"/>
            <a:ext cx="76200" cy="914400"/>
          </a:xfrm>
          <a:prstGeom prst="rect">
            <a:avLst/>
          </a:prstGeom>
          <a:solidFill>
            <a:srgbClr val="993300"/>
          </a:solidFill>
          <a:ln w="9525">
            <a:solidFill>
              <a:schemeClr val="tx1"/>
            </a:solidFill>
            <a:miter lim="800000"/>
            <a:headEnd/>
            <a:tailEnd/>
          </a:ln>
        </p:spPr>
        <p:txBody>
          <a:bodyPr wrap="none" anchor="ctr"/>
          <a:lstStyle/>
          <a:p>
            <a:endParaRPr lang="en-US" sz="1600"/>
          </a:p>
        </p:txBody>
      </p:sp>
      <p:sp>
        <p:nvSpPr>
          <p:cNvPr id="406539" name="Oval 53"/>
          <p:cNvSpPr>
            <a:spLocks noChangeArrowheads="1"/>
          </p:cNvSpPr>
          <p:nvPr/>
        </p:nvSpPr>
        <p:spPr bwMode="auto">
          <a:xfrm>
            <a:off x="5846763" y="2365375"/>
            <a:ext cx="152400" cy="76200"/>
          </a:xfrm>
          <a:prstGeom prst="ellipse">
            <a:avLst/>
          </a:prstGeom>
          <a:solidFill>
            <a:schemeClr val="tx1"/>
          </a:solidFill>
          <a:ln w="9525">
            <a:solidFill>
              <a:schemeClr val="tx1"/>
            </a:solidFill>
            <a:round/>
            <a:headEnd/>
            <a:tailEnd/>
          </a:ln>
        </p:spPr>
        <p:txBody>
          <a:bodyPr wrap="none" anchor="ctr"/>
          <a:lstStyle/>
          <a:p>
            <a:endParaRPr lang="en-US" sz="1600"/>
          </a:p>
        </p:txBody>
      </p:sp>
      <p:sp>
        <p:nvSpPr>
          <p:cNvPr id="406540" name="Oval 53"/>
          <p:cNvSpPr>
            <a:spLocks noChangeArrowheads="1"/>
          </p:cNvSpPr>
          <p:nvPr/>
        </p:nvSpPr>
        <p:spPr bwMode="auto">
          <a:xfrm>
            <a:off x="6022975" y="2557463"/>
            <a:ext cx="152400" cy="76200"/>
          </a:xfrm>
          <a:prstGeom prst="ellipse">
            <a:avLst/>
          </a:prstGeom>
          <a:solidFill>
            <a:schemeClr val="tx1"/>
          </a:solidFill>
          <a:ln w="9525">
            <a:solidFill>
              <a:schemeClr val="tx1"/>
            </a:solidFill>
            <a:round/>
            <a:headEnd/>
            <a:tailEnd/>
          </a:ln>
        </p:spPr>
        <p:txBody>
          <a:bodyPr wrap="none" anchor="ctr"/>
          <a:lstStyle/>
          <a:p>
            <a:endParaRPr lang="en-US" sz="1600"/>
          </a:p>
        </p:txBody>
      </p:sp>
      <p:sp>
        <p:nvSpPr>
          <p:cNvPr id="406541" name="Oval 53"/>
          <p:cNvSpPr>
            <a:spLocks noChangeArrowheads="1"/>
          </p:cNvSpPr>
          <p:nvPr/>
        </p:nvSpPr>
        <p:spPr bwMode="auto">
          <a:xfrm>
            <a:off x="6167438" y="2714625"/>
            <a:ext cx="152400" cy="76200"/>
          </a:xfrm>
          <a:prstGeom prst="ellipse">
            <a:avLst/>
          </a:prstGeom>
          <a:solidFill>
            <a:schemeClr val="tx1"/>
          </a:solidFill>
          <a:ln w="9525">
            <a:solidFill>
              <a:schemeClr val="tx1"/>
            </a:solidFill>
            <a:round/>
            <a:headEnd/>
            <a:tailEnd/>
          </a:ln>
        </p:spPr>
        <p:txBody>
          <a:bodyPr wrap="none" anchor="ctr"/>
          <a:lstStyle/>
          <a:p>
            <a:endParaRPr lang="en-US" sz="1600"/>
          </a:p>
        </p:txBody>
      </p:sp>
      <p:sp>
        <p:nvSpPr>
          <p:cNvPr id="406542" name="Oval 53"/>
          <p:cNvSpPr>
            <a:spLocks noChangeArrowheads="1"/>
          </p:cNvSpPr>
          <p:nvPr/>
        </p:nvSpPr>
        <p:spPr bwMode="auto">
          <a:xfrm>
            <a:off x="6305550" y="2847975"/>
            <a:ext cx="152400" cy="76200"/>
          </a:xfrm>
          <a:prstGeom prst="ellipse">
            <a:avLst/>
          </a:prstGeom>
          <a:solidFill>
            <a:schemeClr val="tx1"/>
          </a:solidFill>
          <a:ln w="9525">
            <a:solidFill>
              <a:schemeClr val="tx1"/>
            </a:solidFill>
            <a:round/>
            <a:headEnd/>
            <a:tailEnd/>
          </a:ln>
        </p:spPr>
        <p:txBody>
          <a:bodyPr wrap="none" anchor="ctr"/>
          <a:lstStyle/>
          <a:p>
            <a:endParaRPr lang="en-US" sz="1600"/>
          </a:p>
        </p:txBody>
      </p:sp>
      <p:sp>
        <p:nvSpPr>
          <p:cNvPr id="406543" name="Oval 53"/>
          <p:cNvSpPr>
            <a:spLocks noChangeArrowheads="1"/>
          </p:cNvSpPr>
          <p:nvPr/>
        </p:nvSpPr>
        <p:spPr bwMode="auto">
          <a:xfrm>
            <a:off x="6472238" y="2990850"/>
            <a:ext cx="152400" cy="76200"/>
          </a:xfrm>
          <a:prstGeom prst="ellipse">
            <a:avLst/>
          </a:prstGeom>
          <a:solidFill>
            <a:schemeClr val="tx1"/>
          </a:solidFill>
          <a:ln w="9525">
            <a:solidFill>
              <a:schemeClr val="tx1"/>
            </a:solidFill>
            <a:round/>
            <a:headEnd/>
            <a:tailEnd/>
          </a:ln>
        </p:spPr>
        <p:txBody>
          <a:bodyPr wrap="none" anchor="ctr"/>
          <a:lstStyle/>
          <a:p>
            <a:endParaRPr lang="en-US" sz="1600"/>
          </a:p>
        </p:txBody>
      </p:sp>
      <p:sp>
        <p:nvSpPr>
          <p:cNvPr id="406544" name="Rectangle 52"/>
          <p:cNvSpPr>
            <a:spLocks noChangeArrowheads="1"/>
          </p:cNvSpPr>
          <p:nvPr/>
        </p:nvSpPr>
        <p:spPr bwMode="auto">
          <a:xfrm>
            <a:off x="5467350" y="2381250"/>
            <a:ext cx="685800" cy="76200"/>
          </a:xfrm>
          <a:prstGeom prst="rect">
            <a:avLst/>
          </a:prstGeom>
          <a:noFill/>
          <a:ln w="28575">
            <a:solidFill>
              <a:srgbClr val="3333FF"/>
            </a:solidFill>
            <a:miter lim="800000"/>
            <a:headEnd/>
            <a:tailEnd/>
          </a:ln>
        </p:spPr>
        <p:txBody>
          <a:bodyPr wrap="none" anchor="ctr"/>
          <a:lstStyle/>
          <a:p>
            <a:endParaRPr lang="en-US" sz="1600"/>
          </a:p>
        </p:txBody>
      </p:sp>
      <p:sp>
        <p:nvSpPr>
          <p:cNvPr id="406545" name="Rectangle 52"/>
          <p:cNvSpPr>
            <a:spLocks noChangeArrowheads="1"/>
          </p:cNvSpPr>
          <p:nvPr/>
        </p:nvSpPr>
        <p:spPr bwMode="auto">
          <a:xfrm>
            <a:off x="5605463" y="2552700"/>
            <a:ext cx="685800" cy="76200"/>
          </a:xfrm>
          <a:prstGeom prst="rect">
            <a:avLst/>
          </a:prstGeom>
          <a:noFill/>
          <a:ln w="28575">
            <a:solidFill>
              <a:srgbClr val="3333FF"/>
            </a:solidFill>
            <a:miter lim="800000"/>
            <a:headEnd/>
            <a:tailEnd/>
          </a:ln>
        </p:spPr>
        <p:txBody>
          <a:bodyPr wrap="none" anchor="ctr"/>
          <a:lstStyle/>
          <a:p>
            <a:endParaRPr lang="en-US" sz="1600"/>
          </a:p>
        </p:txBody>
      </p:sp>
      <p:sp>
        <p:nvSpPr>
          <p:cNvPr id="406546" name="Rectangle 52"/>
          <p:cNvSpPr>
            <a:spLocks noChangeArrowheads="1"/>
          </p:cNvSpPr>
          <p:nvPr/>
        </p:nvSpPr>
        <p:spPr bwMode="auto">
          <a:xfrm>
            <a:off x="5734050" y="2709863"/>
            <a:ext cx="685800" cy="76200"/>
          </a:xfrm>
          <a:prstGeom prst="rect">
            <a:avLst/>
          </a:prstGeom>
          <a:noFill/>
          <a:ln w="28575">
            <a:solidFill>
              <a:srgbClr val="3333FF"/>
            </a:solidFill>
            <a:miter lim="800000"/>
            <a:headEnd/>
            <a:tailEnd/>
          </a:ln>
        </p:spPr>
        <p:txBody>
          <a:bodyPr wrap="none" anchor="ctr"/>
          <a:lstStyle/>
          <a:p>
            <a:endParaRPr lang="en-US" sz="1600"/>
          </a:p>
        </p:txBody>
      </p:sp>
      <p:sp>
        <p:nvSpPr>
          <p:cNvPr id="406547" name="Rectangle 52"/>
          <p:cNvSpPr>
            <a:spLocks noChangeArrowheads="1"/>
          </p:cNvSpPr>
          <p:nvPr/>
        </p:nvSpPr>
        <p:spPr bwMode="auto">
          <a:xfrm>
            <a:off x="5919788" y="2857500"/>
            <a:ext cx="685800" cy="76200"/>
          </a:xfrm>
          <a:prstGeom prst="rect">
            <a:avLst/>
          </a:prstGeom>
          <a:noFill/>
          <a:ln w="28575">
            <a:solidFill>
              <a:srgbClr val="3333FF"/>
            </a:solidFill>
            <a:miter lim="800000"/>
            <a:headEnd/>
            <a:tailEnd/>
          </a:ln>
        </p:spPr>
        <p:txBody>
          <a:bodyPr wrap="none" anchor="ctr"/>
          <a:lstStyle/>
          <a:p>
            <a:endParaRPr lang="en-US" sz="1600"/>
          </a:p>
        </p:txBody>
      </p:sp>
      <p:sp>
        <p:nvSpPr>
          <p:cNvPr id="406548" name="Rectangle 52"/>
          <p:cNvSpPr>
            <a:spLocks noChangeArrowheads="1"/>
          </p:cNvSpPr>
          <p:nvPr/>
        </p:nvSpPr>
        <p:spPr bwMode="auto">
          <a:xfrm>
            <a:off x="6034088" y="3000375"/>
            <a:ext cx="685800" cy="76200"/>
          </a:xfrm>
          <a:prstGeom prst="rect">
            <a:avLst/>
          </a:prstGeom>
          <a:noFill/>
          <a:ln w="28575">
            <a:solidFill>
              <a:srgbClr val="3333FF"/>
            </a:solidFill>
            <a:miter lim="800000"/>
            <a:headEnd/>
            <a:tailEnd/>
          </a:ln>
        </p:spPr>
        <p:txBody>
          <a:bodyPr wrap="none" anchor="ctr"/>
          <a:lstStyle/>
          <a:p>
            <a:endParaRPr lang="en-US" sz="1600"/>
          </a:p>
        </p:txBody>
      </p:sp>
      <p:sp>
        <p:nvSpPr>
          <p:cNvPr id="406549" name="Text Box 70"/>
          <p:cNvSpPr txBox="1">
            <a:spLocks noChangeArrowheads="1"/>
          </p:cNvSpPr>
          <p:nvPr/>
        </p:nvSpPr>
        <p:spPr bwMode="auto">
          <a:xfrm>
            <a:off x="1441450" y="4579938"/>
            <a:ext cx="2230438" cy="671512"/>
          </a:xfrm>
          <a:prstGeom prst="rect">
            <a:avLst/>
          </a:prstGeom>
          <a:noFill/>
          <a:ln w="9525">
            <a:noFill/>
            <a:miter lim="800000"/>
            <a:headEnd/>
            <a:tailEnd/>
          </a:ln>
        </p:spPr>
        <p:txBody>
          <a:bodyPr wrap="none">
            <a:spAutoFit/>
          </a:bodyPr>
          <a:lstStyle/>
          <a:p>
            <a:r>
              <a:rPr lang="en-US"/>
              <a:t>Vertical connection</a:t>
            </a:r>
          </a:p>
          <a:p>
            <a:r>
              <a:rPr lang="en-US" sz="2000" b="1"/>
              <a:t>1</a:t>
            </a:r>
            <a:r>
              <a:rPr lang="en-US"/>
              <a:t> for 200nmx200nm</a:t>
            </a:r>
          </a:p>
        </p:txBody>
      </p:sp>
      <p:sp>
        <p:nvSpPr>
          <p:cNvPr id="406550" name="Text Box 71"/>
          <p:cNvSpPr txBox="1">
            <a:spLocks noChangeArrowheads="1"/>
          </p:cNvSpPr>
          <p:nvPr/>
        </p:nvSpPr>
        <p:spPr bwMode="auto">
          <a:xfrm>
            <a:off x="5089525" y="4446588"/>
            <a:ext cx="2593975" cy="946150"/>
          </a:xfrm>
          <a:prstGeom prst="rect">
            <a:avLst/>
          </a:prstGeom>
          <a:noFill/>
          <a:ln w="9525">
            <a:noFill/>
            <a:miter lim="800000"/>
            <a:headEnd/>
            <a:tailEnd/>
          </a:ln>
        </p:spPr>
        <p:txBody>
          <a:bodyPr wrap="none">
            <a:spAutoFit/>
          </a:bodyPr>
          <a:lstStyle/>
          <a:p>
            <a:r>
              <a:rPr lang="en-US"/>
              <a:t>Vertical connection</a:t>
            </a:r>
          </a:p>
          <a:p>
            <a:r>
              <a:rPr lang="en-US"/>
              <a:t>200nm/metal pitch ~ </a:t>
            </a:r>
            <a:r>
              <a:rPr lang="en-US" sz="2000" b="1"/>
              <a:t>20</a:t>
            </a:r>
          </a:p>
          <a:p>
            <a:r>
              <a:rPr lang="en-US"/>
              <a:t>for 200nmx200nm</a:t>
            </a:r>
          </a:p>
        </p:txBody>
      </p:sp>
      <p:sp>
        <p:nvSpPr>
          <p:cNvPr id="406551" name="Rectangle 72"/>
          <p:cNvSpPr>
            <a:spLocks noChangeArrowheads="1"/>
          </p:cNvSpPr>
          <p:nvPr/>
        </p:nvSpPr>
        <p:spPr bwMode="auto">
          <a:xfrm>
            <a:off x="1781175" y="5397500"/>
            <a:ext cx="6057900" cy="946150"/>
          </a:xfrm>
          <a:prstGeom prst="rect">
            <a:avLst/>
          </a:prstGeom>
          <a:noFill/>
          <a:ln w="9525">
            <a:noFill/>
            <a:miter lim="800000"/>
            <a:headEnd/>
            <a:tailEnd/>
          </a:ln>
        </p:spPr>
        <p:txBody>
          <a:bodyPr>
            <a:spAutoFit/>
          </a:bodyPr>
          <a:lstStyle/>
          <a:p>
            <a:pPr>
              <a:buFont typeface="Wingdings" pitchFamily="2" charset="2"/>
              <a:buChar char="Ø"/>
            </a:pPr>
            <a:r>
              <a:rPr lang="en-US" sz="2800">
                <a:solidFill>
                  <a:srgbClr val="0066CC"/>
                </a:solidFill>
              </a:rPr>
              <a:t> ~20X better vertical connectivity</a:t>
            </a:r>
          </a:p>
          <a:p>
            <a:pPr>
              <a:buFont typeface="Wingdings" pitchFamily="2" charset="2"/>
              <a:buChar char="Ø"/>
            </a:pPr>
            <a:r>
              <a:rPr lang="en-US" sz="2800">
                <a:solidFill>
                  <a:srgbClr val="0066CC"/>
                </a:solidFill>
              </a:rPr>
              <a:t> Minimum abstraction for routing</a:t>
            </a:r>
          </a:p>
        </p:txBody>
      </p:sp>
      <p:sp>
        <p:nvSpPr>
          <p:cNvPr id="406552" name="Rectangle 37"/>
          <p:cNvSpPr>
            <a:spLocks noChangeArrowheads="1"/>
          </p:cNvSpPr>
          <p:nvPr/>
        </p:nvSpPr>
        <p:spPr bwMode="auto">
          <a:xfrm>
            <a:off x="5095875" y="1827213"/>
            <a:ext cx="2152650" cy="366712"/>
          </a:xfrm>
          <a:prstGeom prst="rect">
            <a:avLst/>
          </a:prstGeom>
          <a:noFill/>
          <a:ln w="9525">
            <a:noFill/>
            <a:miter lim="800000"/>
            <a:headEnd/>
            <a:tailEnd/>
          </a:ln>
        </p:spPr>
        <p:txBody>
          <a:bodyPr wrap="none">
            <a:spAutoFit/>
          </a:bodyPr>
          <a:lstStyle/>
          <a:p>
            <a:r>
              <a:rPr lang="en-US" b="1">
                <a:solidFill>
                  <a:srgbClr val="0073AE"/>
                </a:solidFill>
              </a:rPr>
              <a:t>‘Smart-Alignment’</a:t>
            </a:r>
          </a:p>
        </p:txBody>
      </p:sp>
      <p:sp>
        <p:nvSpPr>
          <p:cNvPr id="406553"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2"/>
          <p:cNvSpPr>
            <a:spLocks noGrp="1" noChangeArrowheads="1"/>
          </p:cNvSpPr>
          <p:nvPr>
            <p:ph type="title" idx="4294967295"/>
          </p:nvPr>
        </p:nvSpPr>
        <p:spPr/>
        <p:txBody>
          <a:bodyPr/>
          <a:lstStyle/>
          <a:p>
            <a:r>
              <a:rPr lang="en-US" smtClean="0"/>
              <a:t>Sequential vs. Parallel</a:t>
            </a:r>
          </a:p>
        </p:txBody>
      </p:sp>
      <p:sp>
        <p:nvSpPr>
          <p:cNvPr id="408578" name="Rectangle 3"/>
          <p:cNvSpPr>
            <a:spLocks noGrp="1" noChangeArrowheads="1"/>
          </p:cNvSpPr>
          <p:nvPr>
            <p:ph type="body" idx="4294967295"/>
          </p:nvPr>
        </p:nvSpPr>
        <p:spPr/>
        <p:txBody>
          <a:bodyPr/>
          <a:lstStyle/>
          <a:p>
            <a:r>
              <a:rPr lang="en-US" smtClean="0"/>
              <a:t>Some people call monolithic 3D as a ‘sequential process’ in contrast to TSV which is ‘parallel’</a:t>
            </a:r>
          </a:p>
          <a:p>
            <a:r>
              <a:rPr lang="en-US" smtClean="0"/>
              <a:t>Sequential process might over-extend TAT !</a:t>
            </a:r>
          </a:p>
          <a:p>
            <a:r>
              <a:rPr lang="en-US" smtClean="0"/>
              <a:t>By using the MonolithIC + Fusion Bonder flow, a parallel  monolithic flow could be constructed</a:t>
            </a:r>
          </a:p>
        </p:txBody>
      </p:sp>
      <p:sp>
        <p:nvSpPr>
          <p:cNvPr id="408579"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2"/>
          <p:cNvSpPr>
            <a:spLocks noGrp="1" noChangeArrowheads="1"/>
          </p:cNvSpPr>
          <p:nvPr>
            <p:ph type="title" idx="4294967295"/>
          </p:nvPr>
        </p:nvSpPr>
        <p:spPr/>
        <p:txBody>
          <a:bodyPr/>
          <a:lstStyle/>
          <a:p>
            <a:r>
              <a:rPr lang="en-US" sz="3600" smtClean="0"/>
              <a:t>The Operational Thermal Challenge </a:t>
            </a:r>
          </a:p>
        </p:txBody>
      </p:sp>
      <p:sp>
        <p:nvSpPr>
          <p:cNvPr id="435202" name="Rectangle 3"/>
          <p:cNvSpPr>
            <a:spLocks noGrp="1" noChangeArrowheads="1"/>
          </p:cNvSpPr>
          <p:nvPr>
            <p:ph type="body" idx="4294967295"/>
          </p:nvPr>
        </p:nvSpPr>
        <p:spPr/>
        <p:txBody>
          <a:bodyPr/>
          <a:lstStyle/>
          <a:p>
            <a:r>
              <a:rPr lang="en-US" smtClean="0"/>
              <a:t>Upper tier transistors are fully surrounded by oxide and have no thermal path to remove operational heat away</a:t>
            </a:r>
          </a:p>
        </p:txBody>
      </p:sp>
      <p:grpSp>
        <p:nvGrpSpPr>
          <p:cNvPr id="435203" name="Group 13"/>
          <p:cNvGrpSpPr>
            <a:grpSpLocks/>
          </p:cNvGrpSpPr>
          <p:nvPr/>
        </p:nvGrpSpPr>
        <p:grpSpPr bwMode="auto">
          <a:xfrm>
            <a:off x="0" y="2624138"/>
            <a:ext cx="9144000" cy="4233862"/>
            <a:chOff x="0" y="1653"/>
            <a:chExt cx="5760" cy="2667"/>
          </a:xfrm>
        </p:grpSpPr>
        <p:grpSp>
          <p:nvGrpSpPr>
            <p:cNvPr id="435204" name="Group 11"/>
            <p:cNvGrpSpPr>
              <a:grpSpLocks/>
            </p:cNvGrpSpPr>
            <p:nvPr/>
          </p:nvGrpSpPr>
          <p:grpSpPr bwMode="auto">
            <a:xfrm>
              <a:off x="0" y="1653"/>
              <a:ext cx="5760" cy="2667"/>
              <a:chOff x="0" y="1653"/>
              <a:chExt cx="5760" cy="2667"/>
            </a:xfrm>
          </p:grpSpPr>
          <p:pic>
            <p:nvPicPr>
              <p:cNvPr id="435206" name="Picture 4"/>
              <p:cNvPicPr>
                <a:picLocks noChangeAspect="1" noChangeArrowheads="1"/>
              </p:cNvPicPr>
              <p:nvPr/>
            </p:nvPicPr>
            <p:blipFill>
              <a:blip r:embed="rId3"/>
              <a:srcRect/>
              <a:stretch>
                <a:fillRect/>
              </a:stretch>
            </p:blipFill>
            <p:spPr bwMode="auto">
              <a:xfrm>
                <a:off x="0" y="1653"/>
                <a:ext cx="4110" cy="2667"/>
              </a:xfrm>
              <a:prstGeom prst="rect">
                <a:avLst/>
              </a:prstGeom>
              <a:noFill/>
              <a:ln w="9525">
                <a:noFill/>
                <a:miter lim="800000"/>
                <a:headEnd/>
                <a:tailEnd/>
              </a:ln>
            </p:spPr>
          </p:pic>
          <p:sp>
            <p:nvSpPr>
              <p:cNvPr id="435207" name="Text Box 5"/>
              <p:cNvSpPr txBox="1">
                <a:spLocks noChangeArrowheads="1"/>
              </p:cNvSpPr>
              <p:nvPr/>
            </p:nvSpPr>
            <p:spPr bwMode="auto">
              <a:xfrm>
                <a:off x="4180" y="3521"/>
                <a:ext cx="1580" cy="404"/>
              </a:xfrm>
              <a:prstGeom prst="rect">
                <a:avLst/>
              </a:prstGeom>
              <a:noFill/>
              <a:ln w="9525">
                <a:noFill/>
                <a:miter lim="800000"/>
                <a:headEnd/>
                <a:tailEnd/>
              </a:ln>
            </p:spPr>
            <p:txBody>
              <a:bodyPr wrap="none">
                <a:spAutoFit/>
              </a:bodyPr>
              <a:lstStyle/>
              <a:p>
                <a:r>
                  <a:rPr lang="en-US"/>
                  <a:t>Good Heat Conduction</a:t>
                </a:r>
              </a:p>
              <a:p>
                <a:r>
                  <a:rPr lang="en-US"/>
                  <a:t>~100 W/mK</a:t>
                </a:r>
              </a:p>
            </p:txBody>
          </p:sp>
          <p:sp>
            <p:nvSpPr>
              <p:cNvPr id="435208" name="Rectangle 6"/>
              <p:cNvSpPr>
                <a:spLocks noChangeArrowheads="1"/>
              </p:cNvSpPr>
              <p:nvPr/>
            </p:nvSpPr>
            <p:spPr bwMode="auto">
              <a:xfrm>
                <a:off x="4188" y="2486"/>
                <a:ext cx="1572" cy="404"/>
              </a:xfrm>
              <a:prstGeom prst="rect">
                <a:avLst/>
              </a:prstGeom>
              <a:noFill/>
              <a:ln w="9525">
                <a:noFill/>
                <a:miter lim="800000"/>
                <a:headEnd/>
                <a:tailEnd/>
              </a:ln>
            </p:spPr>
            <p:txBody>
              <a:bodyPr>
                <a:spAutoFit/>
              </a:bodyPr>
              <a:lstStyle/>
              <a:p>
                <a:r>
                  <a:rPr lang="en-US"/>
                  <a:t>Poor Heat Conduction</a:t>
                </a:r>
              </a:p>
              <a:p>
                <a:r>
                  <a:rPr lang="en-US"/>
                  <a:t>~1 W/mK</a:t>
                </a:r>
              </a:p>
            </p:txBody>
          </p:sp>
          <p:sp>
            <p:nvSpPr>
              <p:cNvPr id="435209" name="Line 7"/>
              <p:cNvSpPr>
                <a:spLocks noChangeShapeType="1"/>
              </p:cNvSpPr>
              <p:nvPr/>
            </p:nvSpPr>
            <p:spPr bwMode="auto">
              <a:xfrm flipH="1">
                <a:off x="3738" y="3822"/>
                <a:ext cx="324" cy="90"/>
              </a:xfrm>
              <a:prstGeom prst="line">
                <a:avLst/>
              </a:prstGeom>
              <a:noFill/>
              <a:ln w="9525">
                <a:solidFill>
                  <a:schemeClr val="tx1"/>
                </a:solidFill>
                <a:round/>
                <a:headEnd/>
                <a:tailEnd type="triangle" w="med" len="med"/>
              </a:ln>
            </p:spPr>
            <p:txBody>
              <a:bodyPr/>
              <a:lstStyle/>
              <a:p>
                <a:endParaRPr lang="en-US"/>
              </a:p>
            </p:txBody>
          </p:sp>
          <p:sp>
            <p:nvSpPr>
              <p:cNvPr id="435210" name="Line 8"/>
              <p:cNvSpPr>
                <a:spLocks noChangeShapeType="1"/>
              </p:cNvSpPr>
              <p:nvPr/>
            </p:nvSpPr>
            <p:spPr bwMode="auto">
              <a:xfrm flipH="1">
                <a:off x="3666" y="2688"/>
                <a:ext cx="450" cy="342"/>
              </a:xfrm>
              <a:prstGeom prst="line">
                <a:avLst/>
              </a:prstGeom>
              <a:noFill/>
              <a:ln w="9525">
                <a:solidFill>
                  <a:schemeClr val="tx1"/>
                </a:solidFill>
                <a:round/>
                <a:headEnd/>
                <a:tailEnd type="triangle" w="med" len="med"/>
              </a:ln>
            </p:spPr>
            <p:txBody>
              <a:bodyPr/>
              <a:lstStyle/>
              <a:p>
                <a:endParaRPr lang="en-US"/>
              </a:p>
            </p:txBody>
          </p:sp>
          <p:sp>
            <p:nvSpPr>
              <p:cNvPr id="435211" name="Line 9"/>
              <p:cNvSpPr>
                <a:spLocks noChangeShapeType="1"/>
              </p:cNvSpPr>
              <p:nvPr/>
            </p:nvSpPr>
            <p:spPr bwMode="auto">
              <a:xfrm flipH="1">
                <a:off x="3708" y="2610"/>
                <a:ext cx="396" cy="0"/>
              </a:xfrm>
              <a:prstGeom prst="line">
                <a:avLst/>
              </a:prstGeom>
              <a:noFill/>
              <a:ln w="9525">
                <a:solidFill>
                  <a:schemeClr val="tx1"/>
                </a:solidFill>
                <a:round/>
                <a:headEnd/>
                <a:tailEnd type="triangle" w="med" len="med"/>
              </a:ln>
            </p:spPr>
            <p:txBody>
              <a:bodyPr/>
              <a:lstStyle/>
              <a:p>
                <a:endParaRPr lang="en-US"/>
              </a:p>
            </p:txBody>
          </p:sp>
          <p:sp>
            <p:nvSpPr>
              <p:cNvPr id="435212" name="Rectangle 10"/>
              <p:cNvSpPr>
                <a:spLocks noChangeArrowheads="1"/>
              </p:cNvSpPr>
              <p:nvPr/>
            </p:nvSpPr>
            <p:spPr bwMode="auto">
              <a:xfrm>
                <a:off x="0" y="3043"/>
                <a:ext cx="1185" cy="636"/>
              </a:xfrm>
              <a:prstGeom prst="rect">
                <a:avLst/>
              </a:prstGeom>
              <a:solidFill>
                <a:schemeClr val="bg1"/>
              </a:solidFill>
              <a:ln w="9525">
                <a:noFill/>
                <a:miter lim="800000"/>
                <a:headEnd/>
                <a:tailEnd/>
              </a:ln>
            </p:spPr>
            <p:txBody>
              <a:bodyPr wrap="none" anchor="ctr"/>
              <a:lstStyle/>
              <a:p>
                <a:endParaRPr lang="en-US"/>
              </a:p>
            </p:txBody>
          </p:sp>
        </p:grpSp>
        <p:sp>
          <p:nvSpPr>
            <p:cNvPr id="435205" name="Rectangle 12"/>
            <p:cNvSpPr>
              <a:spLocks noChangeArrowheads="1"/>
            </p:cNvSpPr>
            <p:nvPr/>
          </p:nvSpPr>
          <p:spPr bwMode="auto">
            <a:xfrm>
              <a:off x="978" y="3027"/>
              <a:ext cx="408" cy="511"/>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1"/>
          <p:cNvSpPr>
            <a:spLocks noGrp="1" noChangeArrowheads="1"/>
          </p:cNvSpPr>
          <p:nvPr>
            <p:ph type="title" idx="4294967295"/>
          </p:nvPr>
        </p:nvSpPr>
        <p:spPr>
          <a:xfrm>
            <a:off x="231775" y="1525588"/>
            <a:ext cx="8734425" cy="1635125"/>
          </a:xfrm>
        </p:spPr>
        <p:txBody>
          <a:bodyPr lIns="0" tIns="0" rIns="0" bIns="0" anchor="b"/>
          <a:lstStyle/>
          <a:p>
            <a:pPr eaLnBrk="1"/>
            <a:r>
              <a:rPr lang="en-US" sz="3000" smtClean="0">
                <a:solidFill>
                  <a:srgbClr val="0000FF"/>
                </a:solidFill>
                <a:latin typeface="Gill Sans"/>
                <a:ea typeface="Gill Sans"/>
                <a:cs typeface="Gill Sans"/>
                <a:sym typeface="Gill Sans"/>
              </a:rPr>
              <a:t>Cooling Three-Dimensional Integrated Circuits using</a:t>
            </a:r>
            <a:br>
              <a:rPr lang="en-US" sz="3000" smtClean="0">
                <a:solidFill>
                  <a:srgbClr val="0000FF"/>
                </a:solidFill>
                <a:latin typeface="Gill Sans"/>
                <a:ea typeface="Gill Sans"/>
                <a:cs typeface="Gill Sans"/>
                <a:sym typeface="Gill Sans"/>
              </a:rPr>
            </a:br>
            <a:r>
              <a:rPr lang="en-US" sz="3000" smtClean="0">
                <a:solidFill>
                  <a:srgbClr val="0000FF"/>
                </a:solidFill>
                <a:latin typeface="Gill Sans"/>
                <a:ea typeface="Gill Sans"/>
                <a:cs typeface="Gill Sans"/>
                <a:sym typeface="Gill Sans"/>
              </a:rPr>
              <a:t> Power Delivery Networks (PDNs)</a:t>
            </a:r>
            <a:endParaRPr lang="en-US" sz="3000" smtClean="0">
              <a:solidFill>
                <a:srgbClr val="0000FF"/>
              </a:solidFill>
            </a:endParaRPr>
          </a:p>
        </p:txBody>
      </p:sp>
      <p:sp>
        <p:nvSpPr>
          <p:cNvPr id="437250" name="Rectangle 2"/>
          <p:cNvSpPr>
            <a:spLocks noGrp="1" noChangeArrowheads="1"/>
          </p:cNvSpPr>
          <p:nvPr>
            <p:ph type="body" idx="4294967295"/>
          </p:nvPr>
        </p:nvSpPr>
        <p:spPr>
          <a:xfrm>
            <a:off x="893763" y="4027488"/>
            <a:ext cx="7358062" cy="795337"/>
          </a:xfrm>
        </p:spPr>
        <p:txBody>
          <a:bodyPr lIns="0" tIns="0" rIns="0" bIns="0"/>
          <a:lstStyle/>
          <a:p>
            <a:pPr marL="0" indent="0" defTabSz="584200" eaLnBrk="1">
              <a:buFont typeface="Wingdings" pitchFamily="2" charset="2"/>
              <a:buNone/>
            </a:pPr>
            <a:r>
              <a:rPr lang="en-US" sz="2600" smtClean="0">
                <a:latin typeface="Gill Sans"/>
                <a:ea typeface="Gill Sans"/>
                <a:cs typeface="Gill Sans"/>
                <a:sym typeface="Gill Sans"/>
              </a:rPr>
              <a:t>Hai Wei, Tony Wu, Deepak Sekar</a:t>
            </a:r>
            <a:r>
              <a:rPr lang="en-US" sz="2600" baseline="30000" smtClean="0">
                <a:latin typeface="Gill Sans"/>
                <a:ea typeface="Gill Sans"/>
                <a:cs typeface="Gill Sans"/>
                <a:sym typeface="Gill Sans"/>
              </a:rPr>
              <a:t>+</a:t>
            </a:r>
            <a:r>
              <a:rPr lang="en-US" sz="2600" smtClean="0">
                <a:latin typeface="Gill Sans"/>
                <a:ea typeface="Gill Sans"/>
                <a:cs typeface="Gill Sans"/>
                <a:sym typeface="Gill Sans"/>
              </a:rPr>
              <a:t>, Brian Cronquist*, Roger Fabian Pease, Subhasish Mitra</a:t>
            </a:r>
            <a:endParaRPr lang="en-US" smtClean="0"/>
          </a:p>
        </p:txBody>
      </p:sp>
      <p:sp>
        <p:nvSpPr>
          <p:cNvPr id="437251" name="Rectangle 3"/>
          <p:cNvSpPr>
            <a:spLocks/>
          </p:cNvSpPr>
          <p:nvPr/>
        </p:nvSpPr>
        <p:spPr bwMode="auto">
          <a:xfrm>
            <a:off x="893763" y="5251450"/>
            <a:ext cx="7358062" cy="793750"/>
          </a:xfrm>
          <a:prstGeom prst="rect">
            <a:avLst/>
          </a:prstGeom>
          <a:noFill/>
          <a:ln w="9525">
            <a:noFill/>
            <a:miter lim="800000"/>
            <a:headEnd/>
            <a:tailEnd/>
          </a:ln>
        </p:spPr>
        <p:txBody>
          <a:bodyPr lIns="0" tIns="0" rIns="0" bIns="0"/>
          <a:lstStyle/>
          <a:p>
            <a:pPr algn="ctr" defTabSz="411163" hangingPunct="0"/>
            <a:r>
              <a:rPr lang="en-US" sz="2500">
                <a:solidFill>
                  <a:srgbClr val="339933"/>
                </a:solidFill>
                <a:latin typeface="Gill Sans"/>
                <a:ea typeface="Gill Sans"/>
                <a:cs typeface="Gill Sans"/>
                <a:sym typeface="Gill Sans"/>
              </a:rPr>
              <a:t>Stanford University, </a:t>
            </a:r>
            <a:r>
              <a:rPr lang="en-US" sz="2500">
                <a:solidFill>
                  <a:srgbClr val="339933"/>
                </a:solidFill>
                <a:latin typeface="Gill Sans"/>
                <a:ea typeface="Helvetica Light"/>
                <a:cs typeface="Helvetica Light"/>
                <a:sym typeface="Gill Sans"/>
              </a:rPr>
              <a:t>Rambus</a:t>
            </a:r>
            <a:r>
              <a:rPr lang="en-US" sz="2500" baseline="30000">
                <a:solidFill>
                  <a:srgbClr val="339933"/>
                </a:solidFill>
                <a:latin typeface="Gill Sans"/>
                <a:ea typeface="Helvetica Light"/>
                <a:cs typeface="Helvetica Light"/>
                <a:sym typeface="Gill Sans"/>
              </a:rPr>
              <a:t>+</a:t>
            </a:r>
            <a:r>
              <a:rPr lang="en-US" sz="2500">
                <a:solidFill>
                  <a:srgbClr val="339933"/>
                </a:solidFill>
                <a:latin typeface="Gill Sans"/>
                <a:ea typeface="Helvetica Light"/>
                <a:cs typeface="Helvetica Light"/>
                <a:sym typeface="Gill Sans"/>
              </a:rPr>
              <a:t>, Monolithic 3D Inc.*</a:t>
            </a:r>
            <a:endParaRPr lang="en-US" sz="3000">
              <a:solidFill>
                <a:srgbClr val="339933"/>
              </a:solidFill>
              <a:latin typeface="Helvetica Light"/>
              <a:ea typeface="Helvetica Light"/>
              <a:cs typeface="Helvetica Light"/>
              <a:sym typeface="Helvetica Light"/>
            </a:endParaRPr>
          </a:p>
        </p:txBody>
      </p:sp>
      <p:sp>
        <p:nvSpPr>
          <p:cNvPr id="437252" name="Rectangle 4"/>
          <p:cNvSpPr>
            <a:spLocks/>
          </p:cNvSpPr>
          <p:nvPr/>
        </p:nvSpPr>
        <p:spPr bwMode="auto">
          <a:xfrm>
            <a:off x="4602163" y="6505575"/>
            <a:ext cx="171450" cy="268288"/>
          </a:xfrm>
          <a:prstGeom prst="rect">
            <a:avLst/>
          </a:prstGeom>
          <a:noFill/>
          <a:ln w="9525">
            <a:noFill/>
            <a:miter lim="800000"/>
            <a:headEnd/>
            <a:tailEnd/>
          </a:ln>
        </p:spPr>
        <p:txBody>
          <a:bodyPr lIns="0" tIns="0" rIns="0" bIns="0"/>
          <a:lstStyle/>
          <a:p>
            <a:pPr algn="ctr" defTabSz="411163" hangingPunct="0"/>
            <a:fld id="{E8CC0E96-6B03-49FD-B54C-E00B0F9BDEF9}" type="slidenum">
              <a:rPr lang="en-US" sz="1300">
                <a:solidFill>
                  <a:srgbClr val="FFFFFF"/>
                </a:solidFill>
                <a:latin typeface="Helvetica Light"/>
                <a:ea typeface="Helvetica Light"/>
                <a:cs typeface="Helvetica Light"/>
                <a:sym typeface="Helvetica Light"/>
              </a:rPr>
              <a:pPr algn="ctr" defTabSz="411163" hangingPunct="0"/>
              <a:t>29</a:t>
            </a:fld>
            <a:endParaRPr lang="en-US" sz="3000">
              <a:solidFill>
                <a:srgbClr val="FFFFFF"/>
              </a:solidFill>
              <a:latin typeface="Helvetica Light"/>
              <a:ea typeface="Helvetica Light"/>
              <a:cs typeface="Helvetica Light"/>
              <a:sym typeface="Helvetica Light"/>
            </a:endParaRPr>
          </a:p>
        </p:txBody>
      </p:sp>
      <p:sp>
        <p:nvSpPr>
          <p:cNvPr id="437253" name="Rectangle 6"/>
          <p:cNvSpPr>
            <a:spLocks noChangeArrowheads="1"/>
          </p:cNvSpPr>
          <p:nvPr/>
        </p:nvSpPr>
        <p:spPr bwMode="auto">
          <a:xfrm>
            <a:off x="2390775" y="574675"/>
            <a:ext cx="4222750" cy="701675"/>
          </a:xfrm>
          <a:prstGeom prst="rect">
            <a:avLst/>
          </a:prstGeom>
          <a:noFill/>
          <a:ln w="9525">
            <a:noFill/>
            <a:miter lim="800000"/>
            <a:headEnd/>
            <a:tailEnd/>
          </a:ln>
        </p:spPr>
        <p:txBody>
          <a:bodyPr wrap="none">
            <a:spAutoFit/>
          </a:bodyPr>
          <a:lstStyle/>
          <a:p>
            <a:r>
              <a:rPr lang="en-US" sz="4000">
                <a:solidFill>
                  <a:srgbClr val="0073AE"/>
                </a:solidFill>
              </a:rPr>
              <a:t>IEDM 2012 Paper</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txBox="1">
            <a:spLocks noGrp="1"/>
          </p:cNvSpPr>
          <p:nvPr/>
        </p:nvSpPr>
        <p:spPr bwMode="auto">
          <a:xfrm>
            <a:off x="304800" y="6519863"/>
            <a:ext cx="2133600" cy="338137"/>
          </a:xfrm>
          <a:prstGeom prst="rect">
            <a:avLst/>
          </a:prstGeom>
          <a:noFill/>
          <a:ln w="9525">
            <a:noFill/>
            <a:miter lim="800000"/>
            <a:headEnd/>
            <a:tailEnd/>
          </a:ln>
        </p:spPr>
        <p:txBody>
          <a:bodyPr lIns="0" tIns="0" rIns="0"/>
          <a:lstStyle/>
          <a:p>
            <a:pPr eaLnBrk="0" hangingPunct="0"/>
            <a:endParaRPr lang="en-US" sz="1200">
              <a:ea typeface="MS PGothic" pitchFamily="34" charset="-128"/>
            </a:endParaRPr>
          </a:p>
        </p:txBody>
      </p:sp>
      <p:sp>
        <p:nvSpPr>
          <p:cNvPr id="21506" name="Footer Placeholder 3"/>
          <p:cNvSpPr txBox="1">
            <a:spLocks noGrp="1"/>
          </p:cNvSpPr>
          <p:nvPr/>
        </p:nvSpPr>
        <p:spPr bwMode="auto">
          <a:xfrm>
            <a:off x="3124200" y="6519863"/>
            <a:ext cx="2895600" cy="338137"/>
          </a:xfrm>
          <a:prstGeom prst="rect">
            <a:avLst/>
          </a:prstGeom>
          <a:noFill/>
          <a:ln w="9525">
            <a:noFill/>
            <a:miter lim="800000"/>
            <a:headEnd/>
            <a:tailEnd/>
          </a:ln>
        </p:spPr>
        <p:txBody>
          <a:bodyPr tIns="0"/>
          <a:lstStyle/>
          <a:p>
            <a:pPr algn="ctr" eaLnBrk="0" hangingPunct="0"/>
            <a:endParaRPr lang="en-US" sz="1200">
              <a:ea typeface="MS PGothic" pitchFamily="34" charset="-128"/>
            </a:endParaRPr>
          </a:p>
        </p:txBody>
      </p:sp>
      <p:pic>
        <p:nvPicPr>
          <p:cNvPr id="21507" name="Picture 17"/>
          <p:cNvPicPr>
            <a:picLocks noChangeAspect="1" noChangeArrowheads="1"/>
          </p:cNvPicPr>
          <p:nvPr/>
        </p:nvPicPr>
        <p:blipFill>
          <a:blip r:embed="rId3"/>
          <a:srcRect/>
          <a:stretch>
            <a:fillRect/>
          </a:stretch>
        </p:blipFill>
        <p:spPr bwMode="auto">
          <a:xfrm>
            <a:off x="0" y="0"/>
            <a:ext cx="9277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Title 1"/>
          <p:cNvSpPr>
            <a:spLocks noGrp="1"/>
          </p:cNvSpPr>
          <p:nvPr>
            <p:ph type="title" idx="4294967295"/>
          </p:nvPr>
        </p:nvSpPr>
        <p:spPr>
          <a:xfrm>
            <a:off x="457200" y="185738"/>
            <a:ext cx="8229600" cy="1143000"/>
          </a:xfrm>
        </p:spPr>
        <p:txBody>
          <a:bodyPr/>
          <a:lstStyle/>
          <a:p>
            <a:pPr eaLnBrk="1" hangingPunct="1"/>
            <a:r>
              <a:rPr lang="en-US" sz="2800" b="1" smtClean="0">
                <a:latin typeface="Helvetica (Headings)"/>
              </a:rPr>
              <a:t>Monolithic 3D Heat Removal Architecture (</a:t>
            </a:r>
            <a:r>
              <a:rPr lang="en-US" sz="2000" b="1" smtClean="0">
                <a:latin typeface="Helvetica (Headings)"/>
              </a:rPr>
              <a:t>Achievable with Monolithic 3D vertical interconnect density)</a:t>
            </a:r>
          </a:p>
        </p:txBody>
      </p:sp>
      <p:sp>
        <p:nvSpPr>
          <p:cNvPr id="439298" name="Content Placeholder 2"/>
          <p:cNvSpPr>
            <a:spLocks noGrp="1"/>
          </p:cNvSpPr>
          <p:nvPr>
            <p:ph idx="4294967295"/>
          </p:nvPr>
        </p:nvSpPr>
        <p:spPr>
          <a:xfrm>
            <a:off x="179388" y="4265613"/>
            <a:ext cx="4683125" cy="1873250"/>
          </a:xfrm>
          <a:ln>
            <a:solidFill>
              <a:schemeClr val="tx1"/>
            </a:solidFill>
          </a:ln>
        </p:spPr>
        <p:txBody>
          <a:bodyPr/>
          <a:lstStyle/>
          <a:p>
            <a:pPr algn="just" eaLnBrk="1" hangingPunct="1">
              <a:spcBef>
                <a:spcPct val="0"/>
              </a:spcBef>
            </a:pPr>
            <a:r>
              <a:rPr lang="en-US" sz="1600" b="1" smtClean="0"/>
              <a:t>Global power grid shared among multiple device layers, local power grid for each device layer</a:t>
            </a:r>
          </a:p>
          <a:p>
            <a:pPr algn="just" eaLnBrk="1" hangingPunct="1">
              <a:spcBef>
                <a:spcPct val="0"/>
              </a:spcBef>
            </a:pPr>
            <a:r>
              <a:rPr lang="en-US" sz="1600" b="1" smtClean="0"/>
              <a:t>Local V</a:t>
            </a:r>
            <a:r>
              <a:rPr lang="en-US" sz="1600" b="1" baseline="-25000" smtClean="0"/>
              <a:t>DD</a:t>
            </a:r>
            <a:r>
              <a:rPr lang="en-US" sz="1600" b="1" smtClean="0"/>
              <a:t> grid architecture shown above</a:t>
            </a:r>
          </a:p>
          <a:p>
            <a:pPr algn="just" eaLnBrk="1" hangingPunct="1">
              <a:spcBef>
                <a:spcPct val="0"/>
              </a:spcBef>
            </a:pPr>
            <a:r>
              <a:rPr lang="en-US" sz="1600" b="1" smtClean="0"/>
              <a:t>Optimize all cells in library to have low thermal resistance to V</a:t>
            </a:r>
            <a:r>
              <a:rPr lang="en-US" sz="1600" b="1" baseline="-25000" smtClean="0"/>
              <a:t>DD</a:t>
            </a:r>
            <a:r>
              <a:rPr lang="en-US" sz="1600" b="1" smtClean="0"/>
              <a:t>/V</a:t>
            </a:r>
            <a:r>
              <a:rPr lang="en-US" sz="1600" b="1" baseline="-25000" smtClean="0"/>
              <a:t>SS</a:t>
            </a:r>
            <a:r>
              <a:rPr lang="en-US" sz="1600" b="1" smtClean="0"/>
              <a:t> lines (local heat sink)</a:t>
            </a:r>
          </a:p>
        </p:txBody>
      </p:sp>
      <p:pic>
        <p:nvPicPr>
          <p:cNvPr id="439299" name="Picture 2"/>
          <p:cNvPicPr>
            <a:picLocks noChangeAspect="1" noChangeArrowheads="1"/>
          </p:cNvPicPr>
          <p:nvPr/>
        </p:nvPicPr>
        <p:blipFill>
          <a:blip r:embed="rId3"/>
          <a:srcRect/>
          <a:stretch>
            <a:fillRect/>
          </a:stretch>
        </p:blipFill>
        <p:spPr bwMode="auto">
          <a:xfrm>
            <a:off x="306388" y="1616075"/>
            <a:ext cx="3886200" cy="2543175"/>
          </a:xfrm>
          <a:prstGeom prst="rect">
            <a:avLst/>
          </a:prstGeom>
          <a:noFill/>
          <a:ln w="9525">
            <a:noFill/>
            <a:miter lim="800000"/>
            <a:headEnd/>
            <a:tailEnd/>
          </a:ln>
        </p:spPr>
      </p:pic>
      <p:cxnSp>
        <p:nvCxnSpPr>
          <p:cNvPr id="59" name="Straight Arrow Connector 58"/>
          <p:cNvCxnSpPr/>
          <p:nvPr/>
        </p:nvCxnSpPr>
        <p:spPr>
          <a:xfrm>
            <a:off x="914400" y="1981200"/>
            <a:ext cx="2133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39301" name="TextBox 59"/>
          <p:cNvSpPr txBox="1">
            <a:spLocks noChangeArrowheads="1"/>
          </p:cNvSpPr>
          <p:nvPr/>
        </p:nvSpPr>
        <p:spPr bwMode="auto">
          <a:xfrm>
            <a:off x="1905000" y="1611313"/>
            <a:ext cx="1219200" cy="369887"/>
          </a:xfrm>
          <a:prstGeom prst="rect">
            <a:avLst/>
          </a:prstGeom>
          <a:noFill/>
          <a:ln w="9525">
            <a:noFill/>
            <a:miter lim="800000"/>
            <a:headEnd/>
            <a:tailEnd/>
          </a:ln>
        </p:spPr>
        <p:txBody>
          <a:bodyPr>
            <a:spAutoFit/>
          </a:bodyPr>
          <a:lstStyle/>
          <a:p>
            <a:r>
              <a:rPr lang="en-US" b="1">
                <a:solidFill>
                  <a:srgbClr val="000000"/>
                </a:solidFill>
                <a:latin typeface="Arial Narrow" pitchFamily="34" charset="0"/>
              </a:rPr>
              <a:t>p</a:t>
            </a:r>
            <a:r>
              <a:rPr lang="en-US" b="1" baseline="-25000">
                <a:solidFill>
                  <a:srgbClr val="000000"/>
                </a:solidFill>
                <a:latin typeface="Arial Narrow" pitchFamily="34" charset="0"/>
              </a:rPr>
              <a:t>x</a:t>
            </a:r>
          </a:p>
        </p:txBody>
      </p:sp>
      <p:sp>
        <p:nvSpPr>
          <p:cNvPr id="439302" name="TextBox 62"/>
          <p:cNvSpPr txBox="1">
            <a:spLocks noChangeArrowheads="1"/>
          </p:cNvSpPr>
          <p:nvPr/>
        </p:nvSpPr>
        <p:spPr bwMode="auto">
          <a:xfrm>
            <a:off x="214313" y="3016250"/>
            <a:ext cx="1219200" cy="366713"/>
          </a:xfrm>
          <a:prstGeom prst="rect">
            <a:avLst/>
          </a:prstGeom>
          <a:noFill/>
          <a:ln w="9525">
            <a:noFill/>
            <a:miter lim="800000"/>
            <a:headEnd/>
            <a:tailEnd/>
          </a:ln>
        </p:spPr>
        <p:txBody>
          <a:bodyPr>
            <a:spAutoFit/>
          </a:bodyPr>
          <a:lstStyle/>
          <a:p>
            <a:r>
              <a:rPr lang="en-US" b="1">
                <a:solidFill>
                  <a:srgbClr val="000000"/>
                </a:solidFill>
                <a:latin typeface="Arial Narrow" pitchFamily="34" charset="0"/>
              </a:rPr>
              <a:t>p</a:t>
            </a:r>
            <a:r>
              <a:rPr lang="en-US" b="1" baseline="-25000">
                <a:solidFill>
                  <a:srgbClr val="000000"/>
                </a:solidFill>
                <a:latin typeface="Arial Narrow" pitchFamily="34" charset="0"/>
              </a:rPr>
              <a:t>y</a:t>
            </a:r>
          </a:p>
        </p:txBody>
      </p:sp>
      <p:grpSp>
        <p:nvGrpSpPr>
          <p:cNvPr id="439303" name="Group 1"/>
          <p:cNvGrpSpPr>
            <a:grpSpLocks/>
          </p:cNvGrpSpPr>
          <p:nvPr/>
        </p:nvGrpSpPr>
        <p:grpSpPr bwMode="auto">
          <a:xfrm>
            <a:off x="4946650" y="4252913"/>
            <a:ext cx="3502025" cy="2068512"/>
            <a:chOff x="5120639" y="4260358"/>
            <a:chExt cx="3813868" cy="2597637"/>
          </a:xfrm>
        </p:grpSpPr>
        <p:pic>
          <p:nvPicPr>
            <p:cNvPr id="439508" name="Picture 2"/>
            <p:cNvPicPr>
              <a:picLocks noChangeAspect="1" noChangeArrowheads="1"/>
            </p:cNvPicPr>
            <p:nvPr/>
          </p:nvPicPr>
          <p:blipFill>
            <a:blip r:embed="rId4"/>
            <a:srcRect/>
            <a:stretch>
              <a:fillRect/>
            </a:stretch>
          </p:blipFill>
          <p:spPr bwMode="auto">
            <a:xfrm>
              <a:off x="5120639" y="4260358"/>
              <a:ext cx="3621023" cy="2597637"/>
            </a:xfrm>
            <a:prstGeom prst="rect">
              <a:avLst/>
            </a:prstGeom>
            <a:noFill/>
            <a:ln w="9525">
              <a:noFill/>
              <a:miter lim="800000"/>
              <a:headEnd/>
              <a:tailEnd/>
            </a:ln>
          </p:spPr>
        </p:pic>
        <p:sp>
          <p:nvSpPr>
            <p:cNvPr id="439509" name="TextBox 345"/>
            <p:cNvSpPr txBox="1">
              <a:spLocks noChangeArrowheads="1"/>
            </p:cNvSpPr>
            <p:nvPr/>
          </p:nvSpPr>
          <p:spPr bwMode="auto">
            <a:xfrm>
              <a:off x="6967063" y="4932195"/>
              <a:ext cx="1967444" cy="382768"/>
            </a:xfrm>
            <a:prstGeom prst="rect">
              <a:avLst/>
            </a:prstGeom>
            <a:noFill/>
            <a:ln w="9525">
              <a:noFill/>
              <a:miter lim="800000"/>
              <a:headEnd/>
              <a:tailEnd/>
            </a:ln>
          </p:spPr>
          <p:txBody>
            <a:bodyPr>
              <a:spAutoFit/>
            </a:bodyPr>
            <a:lstStyle/>
            <a:p>
              <a:r>
                <a:rPr lang="en-US" altLang="zh-CN" sz="1400">
                  <a:solidFill>
                    <a:srgbClr val="000000"/>
                  </a:solidFill>
                  <a:ea typeface="SimSun" pitchFamily="2" charset="-122"/>
                </a:rPr>
                <a:t>Without Power Grid</a:t>
              </a:r>
              <a:endParaRPr lang="zh-CN" altLang="en-US" sz="1400">
                <a:solidFill>
                  <a:srgbClr val="000000"/>
                </a:solidFill>
                <a:ea typeface="SimSun" pitchFamily="2" charset="-122"/>
              </a:endParaRPr>
            </a:p>
          </p:txBody>
        </p:sp>
        <p:sp>
          <p:nvSpPr>
            <p:cNvPr id="439510" name="TextBox 346"/>
            <p:cNvSpPr txBox="1">
              <a:spLocks noChangeArrowheads="1"/>
            </p:cNvSpPr>
            <p:nvPr/>
          </p:nvSpPr>
          <p:spPr bwMode="auto">
            <a:xfrm>
              <a:off x="6593629" y="5649884"/>
              <a:ext cx="1680453" cy="382768"/>
            </a:xfrm>
            <a:prstGeom prst="rect">
              <a:avLst/>
            </a:prstGeom>
            <a:noFill/>
            <a:ln w="9525">
              <a:noFill/>
              <a:miter lim="800000"/>
              <a:headEnd/>
              <a:tailEnd/>
            </a:ln>
          </p:spPr>
          <p:txBody>
            <a:bodyPr>
              <a:spAutoFit/>
            </a:bodyPr>
            <a:lstStyle/>
            <a:p>
              <a:r>
                <a:rPr lang="en-US" altLang="zh-CN" sz="1400">
                  <a:solidFill>
                    <a:srgbClr val="000000"/>
                  </a:solidFill>
                  <a:ea typeface="SimSun" pitchFamily="2" charset="-122"/>
                </a:rPr>
                <a:t>With Power Grid</a:t>
              </a:r>
              <a:endParaRPr lang="zh-CN" altLang="en-US" sz="1400">
                <a:solidFill>
                  <a:srgbClr val="000000"/>
                </a:solidFill>
                <a:ea typeface="SimSun" pitchFamily="2" charset="-122"/>
              </a:endParaRPr>
            </a:p>
          </p:txBody>
        </p:sp>
      </p:grpSp>
      <p:grpSp>
        <p:nvGrpSpPr>
          <p:cNvPr id="439304" name="Group 220"/>
          <p:cNvGrpSpPr>
            <a:grpSpLocks/>
          </p:cNvGrpSpPr>
          <p:nvPr/>
        </p:nvGrpSpPr>
        <p:grpSpPr bwMode="auto">
          <a:xfrm>
            <a:off x="4195763" y="1743075"/>
            <a:ext cx="4533900" cy="2517775"/>
            <a:chOff x="2643" y="1098"/>
            <a:chExt cx="2856" cy="1586"/>
          </a:xfrm>
        </p:grpSpPr>
        <p:sp>
          <p:nvSpPr>
            <p:cNvPr id="265" name="Rectangle 264"/>
            <p:cNvSpPr/>
            <p:nvPr/>
          </p:nvSpPr>
          <p:spPr>
            <a:xfrm>
              <a:off x="2687" y="1548"/>
              <a:ext cx="2750" cy="76"/>
            </a:xfrm>
            <a:prstGeom prst="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439309" name="Trapezoid 293"/>
            <p:cNvGrpSpPr>
              <a:grpSpLocks/>
            </p:cNvGrpSpPr>
            <p:nvPr/>
          </p:nvGrpSpPr>
          <p:grpSpPr bwMode="auto">
            <a:xfrm>
              <a:off x="3760" y="1536"/>
              <a:ext cx="295" cy="138"/>
              <a:chOff x="5967984" y="2438400"/>
              <a:chExt cx="469392" cy="219456"/>
            </a:xfrm>
          </p:grpSpPr>
          <p:pic>
            <p:nvPicPr>
              <p:cNvPr id="439506" name="Trapezoid 293"/>
              <p:cNvPicPr>
                <a:picLocks noChangeArrowheads="1"/>
              </p:cNvPicPr>
              <p:nvPr/>
            </p:nvPicPr>
            <p:blipFill>
              <a:blip r:embed="rId5"/>
              <a:srcRect/>
              <a:stretch>
                <a:fillRect/>
              </a:stretch>
            </p:blipFill>
            <p:spPr bwMode="auto">
              <a:xfrm>
                <a:off x="5967984" y="2438400"/>
                <a:ext cx="469392" cy="219456"/>
              </a:xfrm>
              <a:prstGeom prst="rect">
                <a:avLst/>
              </a:prstGeom>
              <a:noFill/>
              <a:ln w="9525">
                <a:noFill/>
                <a:miter lim="800000"/>
                <a:headEnd/>
                <a:tailEnd/>
              </a:ln>
            </p:spPr>
          </p:pic>
          <p:sp>
            <p:nvSpPr>
              <p:cNvPr id="439507" name="Text Box 18"/>
              <p:cNvSpPr txBox="1">
                <a:spLocks noChangeArrowheads="1"/>
              </p:cNvSpPr>
              <p:nvPr/>
            </p:nvSpPr>
            <p:spPr bwMode="auto">
              <a:xfrm rot="10800000">
                <a:off x="6030482" y="2456611"/>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grpSp>
          <p:nvGrpSpPr>
            <p:cNvPr id="439310" name="Trapezoid 294"/>
            <p:cNvGrpSpPr>
              <a:grpSpLocks/>
            </p:cNvGrpSpPr>
            <p:nvPr/>
          </p:nvGrpSpPr>
          <p:grpSpPr bwMode="auto">
            <a:xfrm>
              <a:off x="4101" y="1536"/>
              <a:ext cx="292" cy="138"/>
              <a:chOff x="6510528" y="2438400"/>
              <a:chExt cx="463296" cy="219456"/>
            </a:xfrm>
          </p:grpSpPr>
          <p:pic>
            <p:nvPicPr>
              <p:cNvPr id="439504" name="Trapezoid 294"/>
              <p:cNvPicPr>
                <a:picLocks noChangeArrowheads="1"/>
              </p:cNvPicPr>
              <p:nvPr/>
            </p:nvPicPr>
            <p:blipFill>
              <a:blip r:embed="rId6"/>
              <a:srcRect/>
              <a:stretch>
                <a:fillRect/>
              </a:stretch>
            </p:blipFill>
            <p:spPr bwMode="auto">
              <a:xfrm>
                <a:off x="6510528" y="2438400"/>
                <a:ext cx="463296" cy="219456"/>
              </a:xfrm>
              <a:prstGeom prst="rect">
                <a:avLst/>
              </a:prstGeom>
              <a:noFill/>
              <a:ln w="9525">
                <a:noFill/>
                <a:miter lim="800000"/>
                <a:headEnd/>
                <a:tailEnd/>
              </a:ln>
            </p:spPr>
          </p:pic>
          <p:sp>
            <p:nvSpPr>
              <p:cNvPr id="439505" name="Text Box 21"/>
              <p:cNvSpPr txBox="1">
                <a:spLocks noChangeArrowheads="1"/>
              </p:cNvSpPr>
              <p:nvPr/>
            </p:nvSpPr>
            <p:spPr bwMode="auto">
              <a:xfrm rot="10800000">
                <a:off x="6569481" y="2456611"/>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38" name="Rectangle 57"/>
            <p:cNvSpPr/>
            <p:nvPr/>
          </p:nvSpPr>
          <p:spPr bwMode="auto">
            <a:xfrm flipH="1">
              <a:off x="3178" y="1718"/>
              <a:ext cx="120" cy="150"/>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39" name="Rectangle 53"/>
            <p:cNvSpPr/>
            <p:nvPr/>
          </p:nvSpPr>
          <p:spPr bwMode="auto">
            <a:xfrm>
              <a:off x="4771" y="1836"/>
              <a:ext cx="678" cy="56"/>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0" name="Rectangle 54"/>
            <p:cNvSpPr/>
            <p:nvPr/>
          </p:nvSpPr>
          <p:spPr bwMode="auto">
            <a:xfrm flipH="1">
              <a:off x="4771" y="1876"/>
              <a:ext cx="72" cy="116"/>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1" name="Rectangle 55"/>
            <p:cNvSpPr/>
            <p:nvPr/>
          </p:nvSpPr>
          <p:spPr bwMode="auto">
            <a:xfrm>
              <a:off x="2660" y="1706"/>
              <a:ext cx="1127"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2" name="Rectangle 56"/>
            <p:cNvSpPr/>
            <p:nvPr/>
          </p:nvSpPr>
          <p:spPr bwMode="auto">
            <a:xfrm>
              <a:off x="4398" y="1699"/>
              <a:ext cx="347" cy="48"/>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3" name="Rectangle 58"/>
            <p:cNvSpPr/>
            <p:nvPr/>
          </p:nvSpPr>
          <p:spPr bwMode="auto">
            <a:xfrm>
              <a:off x="4817" y="1699"/>
              <a:ext cx="239"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4" name="Rectangle 61"/>
            <p:cNvSpPr/>
            <p:nvPr/>
          </p:nvSpPr>
          <p:spPr bwMode="auto">
            <a:xfrm>
              <a:off x="3050" y="1849"/>
              <a:ext cx="140" cy="300"/>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5" name="Rectangle 62"/>
            <p:cNvSpPr/>
            <p:nvPr/>
          </p:nvSpPr>
          <p:spPr bwMode="auto">
            <a:xfrm>
              <a:off x="2923" y="1823"/>
              <a:ext cx="361" cy="5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6" name="Rectangle 59"/>
            <p:cNvSpPr/>
            <p:nvPr/>
          </p:nvSpPr>
          <p:spPr bwMode="auto">
            <a:xfrm>
              <a:off x="3363" y="1824"/>
              <a:ext cx="214" cy="51"/>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7" name="Rectangle 65"/>
            <p:cNvSpPr/>
            <p:nvPr/>
          </p:nvSpPr>
          <p:spPr bwMode="auto">
            <a:xfrm>
              <a:off x="3669" y="1925"/>
              <a:ext cx="888" cy="59"/>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248" name="Straight Arrow Connector 247"/>
            <p:cNvCxnSpPr/>
            <p:nvPr/>
          </p:nvCxnSpPr>
          <p:spPr>
            <a:xfrm>
              <a:off x="3518" y="2360"/>
              <a:ext cx="2" cy="17"/>
            </a:xfrm>
            <a:prstGeom prst="straightConnector1">
              <a:avLst/>
            </a:prstGeom>
            <a:ln w="12700">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2711" y="2147"/>
              <a:ext cx="2758" cy="339"/>
            </a:xfrm>
            <a:prstGeom prst="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0" name="Rectangle 249"/>
            <p:cNvSpPr/>
            <p:nvPr/>
          </p:nvSpPr>
          <p:spPr>
            <a:xfrm>
              <a:off x="4406" y="2142"/>
              <a:ext cx="276" cy="73"/>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1" name="Rectangle 250"/>
            <p:cNvSpPr/>
            <p:nvPr/>
          </p:nvSpPr>
          <p:spPr>
            <a:xfrm>
              <a:off x="4945" y="2142"/>
              <a:ext cx="274" cy="72"/>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2" name="Rectangle 251"/>
            <p:cNvSpPr/>
            <p:nvPr/>
          </p:nvSpPr>
          <p:spPr>
            <a:xfrm>
              <a:off x="2993" y="2147"/>
              <a:ext cx="274"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3" name="Rectangle 252"/>
            <p:cNvSpPr/>
            <p:nvPr/>
          </p:nvSpPr>
          <p:spPr>
            <a:xfrm>
              <a:off x="3532" y="2147"/>
              <a:ext cx="273"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4" name="Rectangle 253"/>
            <p:cNvSpPr/>
            <p:nvPr/>
          </p:nvSpPr>
          <p:spPr>
            <a:xfrm>
              <a:off x="4676" y="1992"/>
              <a:ext cx="274"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439360" name="Trapezoid 254"/>
            <p:cNvGrpSpPr>
              <a:grpSpLocks/>
            </p:cNvGrpSpPr>
            <p:nvPr/>
          </p:nvGrpSpPr>
          <p:grpSpPr bwMode="auto">
            <a:xfrm>
              <a:off x="2707" y="2131"/>
              <a:ext cx="292" cy="227"/>
              <a:chOff x="4297680" y="3383280"/>
              <a:chExt cx="463296" cy="359664"/>
            </a:xfrm>
          </p:grpSpPr>
          <p:pic>
            <p:nvPicPr>
              <p:cNvPr id="439502" name="Trapezoid 254"/>
              <p:cNvPicPr>
                <a:picLocks noChangeArrowheads="1"/>
              </p:cNvPicPr>
              <p:nvPr/>
            </p:nvPicPr>
            <p:blipFill>
              <a:blip r:embed="rId7"/>
              <a:srcRect/>
              <a:stretch>
                <a:fillRect/>
              </a:stretch>
            </p:blipFill>
            <p:spPr bwMode="auto">
              <a:xfrm>
                <a:off x="4297680" y="3383280"/>
                <a:ext cx="463296" cy="359664"/>
              </a:xfrm>
              <a:prstGeom prst="rect">
                <a:avLst/>
              </a:prstGeom>
              <a:noFill/>
              <a:ln w="9525">
                <a:noFill/>
                <a:miter lim="800000"/>
                <a:headEnd/>
                <a:tailEnd/>
              </a:ln>
            </p:spPr>
          </p:pic>
          <p:sp>
            <p:nvSpPr>
              <p:cNvPr id="439503" name="Text Box 73"/>
              <p:cNvSpPr txBox="1">
                <a:spLocks noChangeArrowheads="1"/>
              </p:cNvSpPr>
              <p:nvPr/>
            </p:nvSpPr>
            <p:spPr bwMode="auto">
              <a:xfrm rot="10800000">
                <a:off x="4389169" y="3401041"/>
                <a:ext cx="285564" cy="27264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58" name="Rectangle 257"/>
            <p:cNvSpPr/>
            <p:nvPr/>
          </p:nvSpPr>
          <p:spPr>
            <a:xfrm>
              <a:off x="3254" y="1995"/>
              <a:ext cx="274"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0" name="Rectangle 259"/>
            <p:cNvSpPr/>
            <p:nvPr/>
          </p:nvSpPr>
          <p:spPr>
            <a:xfrm>
              <a:off x="3322" y="1998"/>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1" name="Rectangle 260"/>
            <p:cNvSpPr/>
            <p:nvPr/>
          </p:nvSpPr>
          <p:spPr>
            <a:xfrm>
              <a:off x="4746" y="1992"/>
              <a:ext cx="138" cy="100"/>
            </a:xfrm>
            <a:prstGeom prst="rect">
              <a:avLst/>
            </a:prstGeom>
            <a:solidFill>
              <a:srgbClr val="99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64" name="Straight Arrow Connector 263"/>
            <p:cNvCxnSpPr/>
            <p:nvPr/>
          </p:nvCxnSpPr>
          <p:spPr>
            <a:xfrm>
              <a:off x="3495" y="1671"/>
              <a:ext cx="2" cy="16"/>
            </a:xfrm>
            <a:prstGeom prst="straightConnector1">
              <a:avLst/>
            </a:prstGeom>
            <a:ln w="12700">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266" name="Rectangle 265"/>
            <p:cNvSpPr/>
            <p:nvPr/>
          </p:nvSpPr>
          <p:spPr>
            <a:xfrm>
              <a:off x="4383" y="1543"/>
              <a:ext cx="276" cy="72"/>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7" name="Rectangle 266"/>
            <p:cNvSpPr/>
            <p:nvPr/>
          </p:nvSpPr>
          <p:spPr>
            <a:xfrm>
              <a:off x="4922" y="1543"/>
              <a:ext cx="274" cy="72"/>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8" name="Rectangle 267"/>
            <p:cNvSpPr/>
            <p:nvPr/>
          </p:nvSpPr>
          <p:spPr>
            <a:xfrm>
              <a:off x="2969" y="1548"/>
              <a:ext cx="275"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9" name="Rectangle 268"/>
            <p:cNvSpPr/>
            <p:nvPr/>
          </p:nvSpPr>
          <p:spPr>
            <a:xfrm>
              <a:off x="3509" y="1548"/>
              <a:ext cx="273"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0" name="Rectangle 269"/>
            <p:cNvSpPr/>
            <p:nvPr/>
          </p:nvSpPr>
          <p:spPr>
            <a:xfrm>
              <a:off x="4653" y="1392"/>
              <a:ext cx="274"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439386" name="Trapezoid 270"/>
            <p:cNvGrpSpPr>
              <a:grpSpLocks/>
            </p:cNvGrpSpPr>
            <p:nvPr/>
          </p:nvGrpSpPr>
          <p:grpSpPr bwMode="auto">
            <a:xfrm>
              <a:off x="2684" y="1532"/>
              <a:ext cx="292" cy="139"/>
              <a:chOff x="4261104" y="2432304"/>
              <a:chExt cx="463296" cy="219456"/>
            </a:xfrm>
          </p:grpSpPr>
          <p:pic>
            <p:nvPicPr>
              <p:cNvPr id="439500" name="Trapezoid 270"/>
              <p:cNvPicPr>
                <a:picLocks noChangeArrowheads="1"/>
              </p:cNvPicPr>
              <p:nvPr/>
            </p:nvPicPr>
            <p:blipFill>
              <a:blip r:embed="rId6"/>
              <a:srcRect/>
              <a:stretch>
                <a:fillRect/>
              </a:stretch>
            </p:blipFill>
            <p:spPr bwMode="auto">
              <a:xfrm>
                <a:off x="4261104" y="2432304"/>
                <a:ext cx="463296" cy="219456"/>
              </a:xfrm>
              <a:prstGeom prst="rect">
                <a:avLst/>
              </a:prstGeom>
              <a:noFill/>
              <a:ln w="9525">
                <a:noFill/>
                <a:miter lim="800000"/>
                <a:headEnd/>
                <a:tailEnd/>
              </a:ln>
            </p:spPr>
          </p:pic>
          <p:sp>
            <p:nvSpPr>
              <p:cNvPr id="439501" name="Text Box 101"/>
              <p:cNvSpPr txBox="1">
                <a:spLocks noChangeArrowheads="1"/>
              </p:cNvSpPr>
              <p:nvPr/>
            </p:nvSpPr>
            <p:spPr bwMode="auto">
              <a:xfrm rot="10800000">
                <a:off x="4320196" y="2450055"/>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74" name="Rectangle 273"/>
            <p:cNvSpPr/>
            <p:nvPr/>
          </p:nvSpPr>
          <p:spPr>
            <a:xfrm>
              <a:off x="3230" y="1396"/>
              <a:ext cx="275"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6" name="Rectangle 37"/>
            <p:cNvSpPr>
              <a:spLocks noChangeArrowheads="1"/>
            </p:cNvSpPr>
            <p:nvPr/>
          </p:nvSpPr>
          <p:spPr bwMode="auto">
            <a:xfrm>
              <a:off x="2679" y="1624"/>
              <a:ext cx="2784" cy="75"/>
            </a:xfrm>
            <a:prstGeom prst="rect">
              <a:avLst/>
            </a:prstGeom>
            <a:solidFill>
              <a:srgbClr val="99CCFF"/>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sz="1600">
                <a:solidFill>
                  <a:prstClr val="black"/>
                </a:solidFill>
              </a:endParaRPr>
            </a:p>
          </p:txBody>
        </p:sp>
        <p:sp>
          <p:nvSpPr>
            <p:cNvPr id="277" name="Rectangle 276"/>
            <p:cNvSpPr/>
            <p:nvPr/>
          </p:nvSpPr>
          <p:spPr>
            <a:xfrm>
              <a:off x="3299" y="1399"/>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3" name="Rectangle 57"/>
            <p:cNvSpPr/>
            <p:nvPr/>
          </p:nvSpPr>
          <p:spPr bwMode="auto">
            <a:xfrm flipH="1">
              <a:off x="4023" y="1237"/>
              <a:ext cx="135" cy="738"/>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nvGrpSpPr>
            <p:cNvPr id="439399" name="Trapezoid 295"/>
            <p:cNvGrpSpPr>
              <a:grpSpLocks/>
            </p:cNvGrpSpPr>
            <p:nvPr/>
          </p:nvGrpSpPr>
          <p:grpSpPr bwMode="auto">
            <a:xfrm>
              <a:off x="3798" y="2135"/>
              <a:ext cx="615" cy="227"/>
              <a:chOff x="6028944" y="3389376"/>
              <a:chExt cx="975360" cy="359664"/>
            </a:xfrm>
          </p:grpSpPr>
          <p:pic>
            <p:nvPicPr>
              <p:cNvPr id="439498" name="Trapezoid 295"/>
              <p:cNvPicPr>
                <a:picLocks noChangeArrowheads="1"/>
              </p:cNvPicPr>
              <p:nvPr/>
            </p:nvPicPr>
            <p:blipFill>
              <a:blip r:embed="rId8"/>
              <a:srcRect/>
              <a:stretch>
                <a:fillRect/>
              </a:stretch>
            </p:blipFill>
            <p:spPr bwMode="auto">
              <a:xfrm>
                <a:off x="6028944" y="3389376"/>
                <a:ext cx="975360" cy="359664"/>
              </a:xfrm>
              <a:prstGeom prst="rect">
                <a:avLst/>
              </a:prstGeom>
              <a:noFill/>
              <a:ln w="9525">
                <a:noFill/>
                <a:miter lim="800000"/>
                <a:headEnd/>
                <a:tailEnd/>
              </a:ln>
            </p:spPr>
          </p:pic>
          <p:sp>
            <p:nvSpPr>
              <p:cNvPr id="439499" name="Text Box 119"/>
              <p:cNvSpPr txBox="1">
                <a:spLocks noChangeArrowheads="1"/>
              </p:cNvSpPr>
              <p:nvPr/>
            </p:nvSpPr>
            <p:spPr bwMode="auto">
              <a:xfrm rot="10800000">
                <a:off x="6120185" y="3407597"/>
                <a:ext cx="796871" cy="303207"/>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grpSp>
          <p:nvGrpSpPr>
            <p:cNvPr id="439400" name="Trapezoid 296"/>
            <p:cNvGrpSpPr>
              <a:grpSpLocks/>
            </p:cNvGrpSpPr>
            <p:nvPr/>
          </p:nvGrpSpPr>
          <p:grpSpPr bwMode="auto">
            <a:xfrm>
              <a:off x="5192" y="1536"/>
              <a:ext cx="292" cy="138"/>
              <a:chOff x="8241792" y="2438400"/>
              <a:chExt cx="463296" cy="219456"/>
            </a:xfrm>
          </p:grpSpPr>
          <p:pic>
            <p:nvPicPr>
              <p:cNvPr id="439496" name="Trapezoid 296"/>
              <p:cNvPicPr>
                <a:picLocks noChangeArrowheads="1"/>
              </p:cNvPicPr>
              <p:nvPr/>
            </p:nvPicPr>
            <p:blipFill>
              <a:blip r:embed="rId6"/>
              <a:srcRect/>
              <a:stretch>
                <a:fillRect/>
              </a:stretch>
            </p:blipFill>
            <p:spPr bwMode="auto">
              <a:xfrm>
                <a:off x="8241792" y="2438400"/>
                <a:ext cx="463296" cy="219456"/>
              </a:xfrm>
              <a:prstGeom prst="rect">
                <a:avLst/>
              </a:prstGeom>
              <a:noFill/>
              <a:ln w="9525">
                <a:noFill/>
                <a:miter lim="800000"/>
                <a:headEnd/>
                <a:tailEnd/>
              </a:ln>
            </p:spPr>
          </p:pic>
          <p:sp>
            <p:nvSpPr>
              <p:cNvPr id="439497" name="Text Box 122"/>
              <p:cNvSpPr txBox="1">
                <a:spLocks noChangeArrowheads="1"/>
              </p:cNvSpPr>
              <p:nvPr/>
            </p:nvSpPr>
            <p:spPr bwMode="auto">
              <a:xfrm rot="10800000">
                <a:off x="8300498" y="2456611"/>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grpSp>
          <p:nvGrpSpPr>
            <p:cNvPr id="439401" name="Trapezoid 297"/>
            <p:cNvGrpSpPr>
              <a:grpSpLocks/>
            </p:cNvGrpSpPr>
            <p:nvPr/>
          </p:nvGrpSpPr>
          <p:grpSpPr bwMode="auto">
            <a:xfrm>
              <a:off x="5207" y="2139"/>
              <a:ext cx="292" cy="227"/>
              <a:chOff x="8266176" y="3395472"/>
              <a:chExt cx="463296" cy="359664"/>
            </a:xfrm>
          </p:grpSpPr>
          <p:pic>
            <p:nvPicPr>
              <p:cNvPr id="439494" name="Trapezoid 297"/>
              <p:cNvPicPr>
                <a:picLocks noChangeArrowheads="1"/>
              </p:cNvPicPr>
              <p:nvPr/>
            </p:nvPicPr>
            <p:blipFill>
              <a:blip r:embed="rId9"/>
              <a:srcRect/>
              <a:stretch>
                <a:fillRect/>
              </a:stretch>
            </p:blipFill>
            <p:spPr bwMode="auto">
              <a:xfrm>
                <a:off x="8266176" y="3395472"/>
                <a:ext cx="463296" cy="359664"/>
              </a:xfrm>
              <a:prstGeom prst="rect">
                <a:avLst/>
              </a:prstGeom>
              <a:noFill/>
              <a:ln w="9525">
                <a:noFill/>
                <a:miter lim="800000"/>
                <a:headEnd/>
                <a:tailEnd/>
              </a:ln>
            </p:spPr>
          </p:pic>
          <p:sp>
            <p:nvSpPr>
              <p:cNvPr id="439495" name="Text Box 125"/>
              <p:cNvSpPr txBox="1">
                <a:spLocks noChangeArrowheads="1"/>
              </p:cNvSpPr>
              <p:nvPr/>
            </p:nvSpPr>
            <p:spPr bwMode="auto">
              <a:xfrm rot="10800000">
                <a:off x="8359106" y="3414152"/>
                <a:ext cx="285564" cy="27264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99" name="Rectangle 61"/>
            <p:cNvSpPr/>
            <p:nvPr/>
          </p:nvSpPr>
          <p:spPr bwMode="auto">
            <a:xfrm>
              <a:off x="3637" y="1918"/>
              <a:ext cx="125" cy="231"/>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0" name="Rectangle 61"/>
            <p:cNvSpPr/>
            <p:nvPr/>
          </p:nvSpPr>
          <p:spPr bwMode="auto">
            <a:xfrm>
              <a:off x="4467" y="1932"/>
              <a:ext cx="139" cy="213"/>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1" name="Rectangle 65"/>
            <p:cNvSpPr/>
            <p:nvPr/>
          </p:nvSpPr>
          <p:spPr bwMode="auto">
            <a:xfrm>
              <a:off x="3587" y="1239"/>
              <a:ext cx="889" cy="59"/>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2" name="Rectangle 61"/>
            <p:cNvSpPr/>
            <p:nvPr/>
          </p:nvSpPr>
          <p:spPr bwMode="auto">
            <a:xfrm>
              <a:off x="3585" y="1250"/>
              <a:ext cx="141" cy="300"/>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3" name="Rectangle 61"/>
            <p:cNvSpPr/>
            <p:nvPr/>
          </p:nvSpPr>
          <p:spPr bwMode="auto">
            <a:xfrm>
              <a:off x="4415" y="1247"/>
              <a:ext cx="140" cy="299"/>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4" name="Rectangle 53"/>
            <p:cNvSpPr/>
            <p:nvPr/>
          </p:nvSpPr>
          <p:spPr bwMode="auto">
            <a:xfrm>
              <a:off x="2694" y="1373"/>
              <a:ext cx="443" cy="53"/>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5" name="Rectangle 54"/>
            <p:cNvSpPr/>
            <p:nvPr/>
          </p:nvSpPr>
          <p:spPr bwMode="auto">
            <a:xfrm flipH="1">
              <a:off x="3067" y="1372"/>
              <a:ext cx="84" cy="178"/>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6" name="Rectangle 57"/>
            <p:cNvSpPr/>
            <p:nvPr/>
          </p:nvSpPr>
          <p:spPr bwMode="auto">
            <a:xfrm flipH="1">
              <a:off x="3317" y="1134"/>
              <a:ext cx="99" cy="26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7" name="Rectangle 55"/>
            <p:cNvSpPr/>
            <p:nvPr/>
          </p:nvSpPr>
          <p:spPr bwMode="auto">
            <a:xfrm>
              <a:off x="2728" y="1111"/>
              <a:ext cx="1126"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8" name="Rectangle 56"/>
            <p:cNvSpPr/>
            <p:nvPr/>
          </p:nvSpPr>
          <p:spPr bwMode="auto">
            <a:xfrm>
              <a:off x="4802" y="1245"/>
              <a:ext cx="347"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9" name="Rectangle 58"/>
            <p:cNvSpPr/>
            <p:nvPr/>
          </p:nvSpPr>
          <p:spPr bwMode="auto">
            <a:xfrm>
              <a:off x="4421" y="1112"/>
              <a:ext cx="702" cy="58"/>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11" name="Right Arrow 310"/>
            <p:cNvSpPr/>
            <p:nvPr/>
          </p:nvSpPr>
          <p:spPr>
            <a:xfrm>
              <a:off x="3425" y="1538"/>
              <a:ext cx="255" cy="8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439436" name="Group 313"/>
            <p:cNvGrpSpPr>
              <a:grpSpLocks/>
            </p:cNvGrpSpPr>
            <p:nvPr/>
          </p:nvGrpSpPr>
          <p:grpSpPr bwMode="auto">
            <a:xfrm>
              <a:off x="3122" y="1549"/>
              <a:ext cx="490" cy="255"/>
              <a:chOff x="2971800" y="4301480"/>
              <a:chExt cx="1447800" cy="538454"/>
            </a:xfrm>
          </p:grpSpPr>
          <p:sp>
            <p:nvSpPr>
              <p:cNvPr id="312" name="Rectangle 311"/>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13" name="Rectangle 312"/>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grpSp>
          <p:nvGrpSpPr>
            <p:cNvPr id="439437" name="Group 314"/>
            <p:cNvGrpSpPr>
              <a:grpSpLocks/>
            </p:cNvGrpSpPr>
            <p:nvPr/>
          </p:nvGrpSpPr>
          <p:grpSpPr bwMode="auto">
            <a:xfrm>
              <a:off x="4554" y="1544"/>
              <a:ext cx="491" cy="254"/>
              <a:chOff x="2971800" y="4301480"/>
              <a:chExt cx="1447800" cy="538454"/>
            </a:xfrm>
          </p:grpSpPr>
          <p:sp>
            <p:nvSpPr>
              <p:cNvPr id="316" name="Rectangle 315"/>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17" name="Rectangle 316"/>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grpSp>
          <p:nvGrpSpPr>
            <p:cNvPr id="439438" name="Group 317"/>
            <p:cNvGrpSpPr>
              <a:grpSpLocks/>
            </p:cNvGrpSpPr>
            <p:nvPr/>
          </p:nvGrpSpPr>
          <p:grpSpPr bwMode="auto">
            <a:xfrm>
              <a:off x="3156" y="2146"/>
              <a:ext cx="491" cy="255"/>
              <a:chOff x="2971800" y="4301480"/>
              <a:chExt cx="1447800" cy="538454"/>
            </a:xfrm>
          </p:grpSpPr>
          <p:sp>
            <p:nvSpPr>
              <p:cNvPr id="319" name="Rectangle 318"/>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20" name="Rectangle 319"/>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grpSp>
          <p:nvGrpSpPr>
            <p:cNvPr id="439439" name="Group 320"/>
            <p:cNvGrpSpPr>
              <a:grpSpLocks/>
            </p:cNvGrpSpPr>
            <p:nvPr/>
          </p:nvGrpSpPr>
          <p:grpSpPr bwMode="auto">
            <a:xfrm>
              <a:off x="4570" y="2146"/>
              <a:ext cx="490" cy="255"/>
              <a:chOff x="2971800" y="4301480"/>
              <a:chExt cx="1447800" cy="538454"/>
            </a:xfrm>
          </p:grpSpPr>
          <p:sp>
            <p:nvSpPr>
              <p:cNvPr id="322" name="Rectangle 321"/>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23" name="Rectangle 322"/>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sp>
          <p:nvSpPr>
            <p:cNvPr id="324" name="Right Arrow 323"/>
            <p:cNvSpPr>
              <a:spLocks noChangeArrowheads="1"/>
            </p:cNvSpPr>
            <p:nvPr/>
          </p:nvSpPr>
          <p:spPr bwMode="auto">
            <a:xfrm rot="-5400000">
              <a:off x="3570" y="1361"/>
              <a:ext cx="161" cy="131"/>
            </a:xfrm>
            <a:prstGeom prst="rightArrow">
              <a:avLst>
                <a:gd name="adj1" fmla="val 50000"/>
                <a:gd name="adj2" fmla="val 31510"/>
              </a:avLst>
            </a:prstGeom>
            <a:solidFill>
              <a:srgbClr val="FF0000"/>
            </a:solidFill>
            <a:ln w="25400" algn="ctr">
              <a:noFill/>
              <a:miter lim="800000"/>
              <a:headEnd/>
              <a:tailEnd/>
            </a:ln>
          </p:spPr>
          <p:txBody>
            <a:bodyPr vert="eaVert" anchor="ctr"/>
            <a:lstStyle/>
            <a:p>
              <a:pPr algn="ctr">
                <a:defRPr/>
              </a:pPr>
              <a:endParaRPr lang="zh-CN" altLang="en-US">
                <a:solidFill>
                  <a:prstClr val="white"/>
                </a:solidFill>
                <a:latin typeface="+mn-lt"/>
                <a:cs typeface="+mn-cs"/>
              </a:endParaRPr>
            </a:p>
          </p:txBody>
        </p:sp>
        <p:sp>
          <p:nvSpPr>
            <p:cNvPr id="325" name="Right Arrow 324"/>
            <p:cNvSpPr/>
            <p:nvPr/>
          </p:nvSpPr>
          <p:spPr>
            <a:xfrm>
              <a:off x="3706" y="1228"/>
              <a:ext cx="255" cy="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26" name="Right Arrow 325"/>
            <p:cNvSpPr>
              <a:spLocks noChangeArrowheads="1"/>
            </p:cNvSpPr>
            <p:nvPr/>
          </p:nvSpPr>
          <p:spPr bwMode="auto">
            <a:xfrm rot="5400000">
              <a:off x="4004" y="1726"/>
              <a:ext cx="122" cy="133"/>
            </a:xfrm>
            <a:prstGeom prst="rightArrow">
              <a:avLst>
                <a:gd name="adj1" fmla="val 50000"/>
                <a:gd name="adj2" fmla="val 34745"/>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27" name="Right Arrow 326"/>
            <p:cNvSpPr>
              <a:spLocks noChangeArrowheads="1"/>
            </p:cNvSpPr>
            <p:nvPr/>
          </p:nvSpPr>
          <p:spPr bwMode="auto">
            <a:xfrm rot="10800000">
              <a:off x="4470" y="1542"/>
              <a:ext cx="255" cy="82"/>
            </a:xfrm>
            <a:prstGeom prst="rightArrow">
              <a:avLst>
                <a:gd name="adj1" fmla="val 50000"/>
                <a:gd name="adj2" fmla="val 79731"/>
              </a:avLst>
            </a:prstGeom>
            <a:solidFill>
              <a:srgbClr val="FF0000"/>
            </a:solidFill>
            <a:ln w="25400" algn="ctr">
              <a:noFill/>
              <a:miter lim="800000"/>
              <a:headEnd/>
              <a:tailEnd/>
            </a:ln>
          </p:spPr>
          <p:txBody>
            <a:bodyPr rot="10800000" anchor="ctr"/>
            <a:lstStyle/>
            <a:p>
              <a:pPr algn="ctr">
                <a:defRPr/>
              </a:pPr>
              <a:endParaRPr lang="zh-CN" altLang="en-US">
                <a:solidFill>
                  <a:prstClr val="white"/>
                </a:solidFill>
                <a:latin typeface="+mn-lt"/>
                <a:cs typeface="+mn-cs"/>
              </a:endParaRPr>
            </a:p>
          </p:txBody>
        </p:sp>
        <p:sp>
          <p:nvSpPr>
            <p:cNvPr id="328" name="Right Arrow 327"/>
            <p:cNvSpPr>
              <a:spLocks noChangeArrowheads="1"/>
            </p:cNvSpPr>
            <p:nvPr/>
          </p:nvSpPr>
          <p:spPr bwMode="auto">
            <a:xfrm rot="-5400000">
              <a:off x="4399" y="1361"/>
              <a:ext cx="161" cy="131"/>
            </a:xfrm>
            <a:prstGeom prst="rightArrow">
              <a:avLst>
                <a:gd name="adj1" fmla="val 50000"/>
                <a:gd name="adj2" fmla="val 31510"/>
              </a:avLst>
            </a:prstGeom>
            <a:solidFill>
              <a:srgbClr val="FF0000"/>
            </a:solidFill>
            <a:ln w="25400" algn="ctr">
              <a:noFill/>
              <a:miter lim="800000"/>
              <a:headEnd/>
              <a:tailEnd/>
            </a:ln>
          </p:spPr>
          <p:txBody>
            <a:bodyPr vert="eaVert" anchor="ctr"/>
            <a:lstStyle/>
            <a:p>
              <a:pPr algn="ctr">
                <a:defRPr/>
              </a:pPr>
              <a:endParaRPr lang="zh-CN" altLang="en-US">
                <a:solidFill>
                  <a:prstClr val="white"/>
                </a:solidFill>
                <a:latin typeface="+mn-lt"/>
                <a:cs typeface="+mn-cs"/>
              </a:endParaRPr>
            </a:p>
          </p:txBody>
        </p:sp>
        <p:sp>
          <p:nvSpPr>
            <p:cNvPr id="329" name="Right Arrow 328"/>
            <p:cNvSpPr>
              <a:spLocks noChangeArrowheads="1"/>
            </p:cNvSpPr>
            <p:nvPr/>
          </p:nvSpPr>
          <p:spPr bwMode="auto">
            <a:xfrm rot="10800000">
              <a:off x="4196" y="1228"/>
              <a:ext cx="254" cy="83"/>
            </a:xfrm>
            <a:prstGeom prst="rightArrow">
              <a:avLst>
                <a:gd name="adj1" fmla="val 50000"/>
                <a:gd name="adj2" fmla="val 78461"/>
              </a:avLst>
            </a:prstGeom>
            <a:solidFill>
              <a:srgbClr val="FF0000"/>
            </a:solidFill>
            <a:ln w="25400" algn="ctr">
              <a:noFill/>
              <a:miter lim="800000"/>
              <a:headEnd/>
              <a:tailEnd/>
            </a:ln>
          </p:spPr>
          <p:txBody>
            <a:bodyPr rot="10800000" anchor="ctr"/>
            <a:lstStyle/>
            <a:p>
              <a:pPr algn="ctr">
                <a:defRPr/>
              </a:pPr>
              <a:endParaRPr lang="zh-CN" altLang="en-US">
                <a:solidFill>
                  <a:prstClr val="white"/>
                </a:solidFill>
                <a:latin typeface="+mn-lt"/>
                <a:cs typeface="+mn-cs"/>
              </a:endParaRPr>
            </a:p>
          </p:txBody>
        </p:sp>
        <p:sp>
          <p:nvSpPr>
            <p:cNvPr id="330" name="Right Arrow 329"/>
            <p:cNvSpPr>
              <a:spLocks noChangeArrowheads="1"/>
            </p:cNvSpPr>
            <p:nvPr/>
          </p:nvSpPr>
          <p:spPr bwMode="auto">
            <a:xfrm rot="5400000">
              <a:off x="3637" y="1935"/>
              <a:ext cx="122" cy="134"/>
            </a:xfrm>
            <a:prstGeom prst="rightArrow">
              <a:avLst>
                <a:gd name="adj1" fmla="val 50000"/>
                <a:gd name="adj2" fmla="val 34745"/>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31" name="Right Arrow 330"/>
            <p:cNvSpPr>
              <a:spLocks noChangeArrowheads="1"/>
            </p:cNvSpPr>
            <p:nvPr/>
          </p:nvSpPr>
          <p:spPr bwMode="auto">
            <a:xfrm rot="5400000">
              <a:off x="4468" y="1937"/>
              <a:ext cx="122" cy="134"/>
            </a:xfrm>
            <a:prstGeom prst="rightArrow">
              <a:avLst>
                <a:gd name="adj1" fmla="val 50000"/>
                <a:gd name="adj2" fmla="val 34745"/>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32" name="Right Arrow 331"/>
            <p:cNvSpPr/>
            <p:nvPr/>
          </p:nvSpPr>
          <p:spPr>
            <a:xfrm>
              <a:off x="3473" y="2140"/>
              <a:ext cx="193" cy="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33" name="Right Arrow 332"/>
            <p:cNvSpPr>
              <a:spLocks noChangeArrowheads="1"/>
            </p:cNvSpPr>
            <p:nvPr/>
          </p:nvSpPr>
          <p:spPr bwMode="auto">
            <a:xfrm rot="10800000">
              <a:off x="4570" y="2136"/>
              <a:ext cx="193" cy="84"/>
            </a:xfrm>
            <a:prstGeom prst="rightArrow">
              <a:avLst>
                <a:gd name="adj1" fmla="val 50000"/>
                <a:gd name="adj2" fmla="val 79832"/>
              </a:avLst>
            </a:prstGeom>
            <a:solidFill>
              <a:srgbClr val="FF0000"/>
            </a:solidFill>
            <a:ln w="25400" algn="ctr">
              <a:noFill/>
              <a:miter lim="800000"/>
              <a:headEnd/>
              <a:tailEnd/>
            </a:ln>
          </p:spPr>
          <p:txBody>
            <a:bodyPr rot="10800000" anchor="ctr"/>
            <a:lstStyle/>
            <a:p>
              <a:pPr algn="ctr">
                <a:defRPr/>
              </a:pPr>
              <a:endParaRPr lang="zh-CN" altLang="en-US">
                <a:solidFill>
                  <a:prstClr val="white"/>
                </a:solidFill>
                <a:latin typeface="+mn-lt"/>
                <a:cs typeface="+mn-cs"/>
              </a:endParaRPr>
            </a:p>
          </p:txBody>
        </p:sp>
        <p:sp>
          <p:nvSpPr>
            <p:cNvPr id="439450" name="TextBox 333"/>
            <p:cNvSpPr txBox="1">
              <a:spLocks noChangeArrowheads="1"/>
            </p:cNvSpPr>
            <p:nvPr/>
          </p:nvSpPr>
          <p:spPr bwMode="auto">
            <a:xfrm>
              <a:off x="2643" y="1156"/>
              <a:ext cx="817" cy="404"/>
            </a:xfrm>
            <a:prstGeom prst="rect">
              <a:avLst/>
            </a:prstGeom>
            <a:noFill/>
            <a:ln w="9525">
              <a:noFill/>
              <a:miter lim="800000"/>
              <a:headEnd/>
              <a:tailEnd/>
            </a:ln>
          </p:spPr>
          <p:txBody>
            <a:bodyPr>
              <a:spAutoFit/>
            </a:bodyPr>
            <a:lstStyle/>
            <a:p>
              <a:r>
                <a:rPr lang="en-US" altLang="zh-CN">
                  <a:solidFill>
                    <a:srgbClr val="000000"/>
                  </a:solidFill>
                  <a:ea typeface="SimSun" pitchFamily="2" charset="-122"/>
                </a:rPr>
                <a:t>Signal wire</a:t>
              </a:r>
              <a:endParaRPr lang="zh-CN" altLang="en-US">
                <a:solidFill>
                  <a:srgbClr val="000000"/>
                </a:solidFill>
                <a:ea typeface="SimSun" pitchFamily="2" charset="-122"/>
              </a:endParaRPr>
            </a:p>
          </p:txBody>
        </p:sp>
        <p:cxnSp>
          <p:nvCxnSpPr>
            <p:cNvPr id="336" name="Straight Arrow Connector 335"/>
            <p:cNvCxnSpPr>
              <a:endCxn id="0" idx="2"/>
            </p:cNvCxnSpPr>
            <p:nvPr/>
          </p:nvCxnSpPr>
          <p:spPr>
            <a:xfrm flipV="1">
              <a:off x="2881" y="1167"/>
              <a:ext cx="408" cy="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endCxn id="0" idx="3"/>
            </p:cNvCxnSpPr>
            <p:nvPr/>
          </p:nvCxnSpPr>
          <p:spPr>
            <a:xfrm>
              <a:off x="3038" y="1337"/>
              <a:ext cx="119" cy="1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9" name="Right Arrow 338"/>
            <p:cNvSpPr>
              <a:spLocks noChangeArrowheads="1"/>
            </p:cNvSpPr>
            <p:nvPr/>
          </p:nvSpPr>
          <p:spPr bwMode="auto">
            <a:xfrm rot="5400000">
              <a:off x="3501" y="2188"/>
              <a:ext cx="222" cy="539"/>
            </a:xfrm>
            <a:prstGeom prst="rightArrow">
              <a:avLst>
                <a:gd name="adj1" fmla="val 50000"/>
                <a:gd name="adj2" fmla="val 50000"/>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439454" name="TextBox 339"/>
            <p:cNvSpPr txBox="1">
              <a:spLocks noChangeArrowheads="1"/>
            </p:cNvSpPr>
            <p:nvPr/>
          </p:nvSpPr>
          <p:spPr bwMode="auto">
            <a:xfrm>
              <a:off x="3813" y="2453"/>
              <a:ext cx="716" cy="231"/>
            </a:xfrm>
            <a:prstGeom prst="rect">
              <a:avLst/>
            </a:prstGeom>
            <a:noFill/>
            <a:ln w="9525">
              <a:noFill/>
              <a:miter lim="800000"/>
              <a:headEnd/>
              <a:tailEnd/>
            </a:ln>
          </p:spPr>
          <p:txBody>
            <a:bodyPr wrap="none">
              <a:spAutoFit/>
            </a:bodyPr>
            <a:lstStyle/>
            <a:p>
              <a:r>
                <a:rPr lang="en-US" altLang="zh-CN">
                  <a:solidFill>
                    <a:srgbClr val="000000"/>
                  </a:solidFill>
                  <a:ea typeface="SimSun" pitchFamily="2" charset="-122"/>
                </a:rPr>
                <a:t>Heat sink</a:t>
              </a:r>
              <a:endParaRPr lang="zh-CN" altLang="en-US">
                <a:solidFill>
                  <a:srgbClr val="000000"/>
                </a:solidFill>
                <a:ea typeface="SimSun" pitchFamily="2" charset="-122"/>
              </a:endParaRPr>
            </a:p>
          </p:txBody>
        </p:sp>
        <p:sp>
          <p:nvSpPr>
            <p:cNvPr id="2" name="Rectangle 276"/>
            <p:cNvSpPr/>
            <p:nvPr/>
          </p:nvSpPr>
          <p:spPr>
            <a:xfrm>
              <a:off x="4714" y="1401"/>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76"/>
            <p:cNvSpPr/>
            <p:nvPr/>
          </p:nvSpPr>
          <p:spPr>
            <a:xfrm>
              <a:off x="4746" y="1993"/>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439461" name="Rectangle 56"/>
            <p:cNvGrpSpPr>
              <a:grpSpLocks/>
            </p:cNvGrpSpPr>
            <p:nvPr/>
          </p:nvGrpSpPr>
          <p:grpSpPr bwMode="auto">
            <a:xfrm rot="-5400000">
              <a:off x="3278" y="1877"/>
              <a:ext cx="172" cy="48"/>
              <a:chOff x="7424928" y="1950720"/>
              <a:chExt cx="579120" cy="109728"/>
            </a:xfrm>
          </p:grpSpPr>
          <p:pic>
            <p:nvPicPr>
              <p:cNvPr id="439468" name="Rectangle 56"/>
              <p:cNvPicPr>
                <a:picLocks noChangeArrowheads="1"/>
              </p:cNvPicPr>
              <p:nvPr/>
            </p:nvPicPr>
            <p:blipFill>
              <a:blip r:embed="rId10"/>
              <a:srcRect/>
              <a:stretch>
                <a:fillRect/>
              </a:stretch>
            </p:blipFill>
            <p:spPr bwMode="auto">
              <a:xfrm>
                <a:off x="7424928" y="1950720"/>
                <a:ext cx="579120" cy="109728"/>
              </a:xfrm>
              <a:prstGeom prst="rect">
                <a:avLst/>
              </a:prstGeom>
              <a:noFill/>
              <a:ln w="9525">
                <a:noFill/>
                <a:miter lim="800000"/>
                <a:headEnd/>
                <a:tailEnd/>
              </a:ln>
            </p:spPr>
          </p:pic>
          <p:sp>
            <p:nvSpPr>
              <p:cNvPr id="439469" name="Text Box 213"/>
              <p:cNvSpPr txBox="1">
                <a:spLocks noChangeArrowheads="1"/>
              </p:cNvSpPr>
              <p:nvPr/>
            </p:nvSpPr>
            <p:spPr bwMode="auto">
              <a:xfrm>
                <a:off x="7441159" y="1968434"/>
                <a:ext cx="550984" cy="77675"/>
              </a:xfrm>
              <a:prstGeom prst="rect">
                <a:avLst/>
              </a:prstGeom>
              <a:noFill/>
              <a:ln w="9525">
                <a:noFill/>
                <a:miter lim="800000"/>
                <a:headEnd/>
                <a:tailEnd/>
              </a:ln>
            </p:spPr>
            <p:txBody>
              <a:bodyPr vert="eaVert" anchor="ctr"/>
              <a:lstStyle/>
              <a:p>
                <a:pPr algn="ctr"/>
                <a:endParaRPr lang="en-US" sz="1600">
                  <a:solidFill>
                    <a:srgbClr val="FFFFFF"/>
                  </a:solidFill>
                  <a:latin typeface="Arial Narrow" pitchFamily="34" charset="0"/>
                </a:endParaRPr>
              </a:p>
            </p:txBody>
          </p:sp>
        </p:grpSp>
        <p:sp>
          <p:nvSpPr>
            <p:cNvPr id="5" name="Rectangle 56"/>
            <p:cNvSpPr/>
            <p:nvPr/>
          </p:nvSpPr>
          <p:spPr bwMode="auto">
            <a:xfrm>
              <a:off x="4687" y="1240"/>
              <a:ext cx="347"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grpSp>
          <p:nvGrpSpPr>
            <p:cNvPr id="439465" name="Rectangle 56"/>
            <p:cNvGrpSpPr>
              <a:grpSpLocks/>
            </p:cNvGrpSpPr>
            <p:nvPr/>
          </p:nvGrpSpPr>
          <p:grpSpPr bwMode="auto">
            <a:xfrm rot="-5400000">
              <a:off x="4699" y="1299"/>
              <a:ext cx="145" cy="59"/>
              <a:chOff x="7424928" y="1950720"/>
              <a:chExt cx="579120" cy="109728"/>
            </a:xfrm>
          </p:grpSpPr>
          <p:pic>
            <p:nvPicPr>
              <p:cNvPr id="439466" name="Rectangle 56"/>
              <p:cNvPicPr>
                <a:picLocks noChangeArrowheads="1"/>
              </p:cNvPicPr>
              <p:nvPr/>
            </p:nvPicPr>
            <p:blipFill>
              <a:blip r:embed="rId10"/>
              <a:srcRect/>
              <a:stretch>
                <a:fillRect/>
              </a:stretch>
            </p:blipFill>
            <p:spPr bwMode="auto">
              <a:xfrm>
                <a:off x="7424928" y="1950720"/>
                <a:ext cx="579120" cy="109728"/>
              </a:xfrm>
              <a:prstGeom prst="rect">
                <a:avLst/>
              </a:prstGeom>
              <a:noFill/>
              <a:ln w="9525">
                <a:noFill/>
                <a:miter lim="800000"/>
                <a:headEnd/>
                <a:tailEnd/>
              </a:ln>
            </p:spPr>
          </p:pic>
          <p:sp>
            <p:nvSpPr>
              <p:cNvPr id="439467" name="Text Box 219"/>
              <p:cNvSpPr txBox="1">
                <a:spLocks noChangeArrowheads="1"/>
              </p:cNvSpPr>
              <p:nvPr/>
            </p:nvSpPr>
            <p:spPr bwMode="auto">
              <a:xfrm>
                <a:off x="7441159" y="1968434"/>
                <a:ext cx="550984" cy="77675"/>
              </a:xfrm>
              <a:prstGeom prst="rect">
                <a:avLst/>
              </a:prstGeom>
              <a:noFill/>
              <a:ln w="9525">
                <a:noFill/>
                <a:miter lim="800000"/>
                <a:headEnd/>
                <a:tailEnd/>
              </a:ln>
            </p:spPr>
            <p:txBody>
              <a:bodyPr vert="eaVert" anchor="ctr"/>
              <a:lstStyle/>
              <a:p>
                <a:pPr algn="ctr"/>
                <a:endParaRPr lang="en-US" sz="1600">
                  <a:solidFill>
                    <a:srgbClr val="FFFFFF"/>
                  </a:solidFill>
                  <a:latin typeface="Arial Narrow" pitchFamily="34" charset="0"/>
                </a:endParaRPr>
              </a:p>
            </p:txBody>
          </p:sp>
        </p:grpSp>
      </p:grpSp>
      <p:sp>
        <p:nvSpPr>
          <p:cNvPr id="439305"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5"/>
          <p:cNvSpPr>
            <a:spLocks noGrp="1" noChangeArrowheads="1"/>
          </p:cNvSpPr>
          <p:nvPr>
            <p:ph type="subTitle" idx="4294967295"/>
          </p:nvPr>
        </p:nvSpPr>
        <p:spPr>
          <a:xfrm>
            <a:off x="-114300" y="1692275"/>
            <a:ext cx="9572625" cy="4791075"/>
          </a:xfrm>
        </p:spPr>
        <p:txBody>
          <a:bodyPr/>
          <a:lstStyle/>
          <a:p>
            <a:pPr marL="838200" lvl="1" indent="-381000">
              <a:lnSpc>
                <a:spcPct val="90000"/>
              </a:lnSpc>
              <a:buFont typeface="Wingdings" pitchFamily="2" charset="2"/>
              <a:buNone/>
            </a:pPr>
            <a:r>
              <a:rPr lang="en-US" sz="1800" smtClean="0">
                <a:cs typeface="Arial" charset="0"/>
              </a:rPr>
              <a:t>1.	Reduction die size and power – doubling transistor count                               	- </a:t>
            </a:r>
            <a:r>
              <a:rPr lang="en-US" sz="1800" b="1" smtClean="0">
                <a:solidFill>
                  <a:srgbClr val="0000FF"/>
                </a:solidFill>
                <a:cs typeface="Arial" charset="0"/>
              </a:rPr>
              <a:t>Extending Moore’s law</a:t>
            </a:r>
          </a:p>
          <a:p>
            <a:pPr marL="838200" lvl="1" indent="-381000">
              <a:lnSpc>
                <a:spcPct val="90000"/>
              </a:lnSpc>
              <a:buFont typeface="Wingdings" pitchFamily="2" charset="2"/>
              <a:buNone/>
            </a:pPr>
            <a:r>
              <a:rPr lang="en-US" sz="1800" b="1" smtClean="0">
                <a:solidFill>
                  <a:srgbClr val="0000FF"/>
                </a:solidFill>
                <a:cs typeface="Arial" charset="0"/>
              </a:rPr>
              <a:t> </a:t>
            </a:r>
            <a:r>
              <a:rPr lang="en-US" sz="1800" b="1" smtClean="0">
                <a:solidFill>
                  <a:srgbClr val="008000"/>
                </a:solidFill>
                <a:cs typeface="Arial" charset="0"/>
              </a:rPr>
              <a:t>Monolithic 3D is far more than just an alternative to 0.7x scaling !!!</a:t>
            </a:r>
          </a:p>
          <a:p>
            <a:pPr marL="838200" lvl="1" indent="-381000">
              <a:lnSpc>
                <a:spcPct val="90000"/>
              </a:lnSpc>
              <a:buFont typeface="Wingdings" pitchFamily="2" charset="2"/>
              <a:buNone/>
            </a:pPr>
            <a:r>
              <a:rPr lang="en-US" sz="1800" smtClean="0">
                <a:cs typeface="Arial" charset="0"/>
              </a:rPr>
              <a:t>2. 	Significant advantages from using the same fab, design tools</a:t>
            </a:r>
          </a:p>
          <a:p>
            <a:pPr marL="838200" lvl="1" indent="-381000">
              <a:lnSpc>
                <a:spcPct val="90000"/>
              </a:lnSpc>
              <a:buFont typeface="Wingdings" pitchFamily="2" charset="2"/>
              <a:buNone/>
            </a:pPr>
            <a:r>
              <a:rPr lang="en-US" sz="1800" smtClean="0">
                <a:cs typeface="Arial" charset="0"/>
              </a:rPr>
              <a:t>3.  	Heterogeneous Integration</a:t>
            </a:r>
          </a:p>
          <a:p>
            <a:pPr marL="838200" lvl="1" indent="-381000">
              <a:lnSpc>
                <a:spcPct val="90000"/>
              </a:lnSpc>
              <a:buFont typeface="Wingdings" pitchFamily="2" charset="2"/>
              <a:buNone/>
            </a:pPr>
            <a:r>
              <a:rPr lang="en-US" sz="1800" smtClean="0">
                <a:cs typeface="Arial" charset="0"/>
              </a:rPr>
              <a:t>4. 	Multiple layers Processed Simultaneously -  Huge cost reduction (Nx) </a:t>
            </a:r>
          </a:p>
          <a:p>
            <a:pPr marL="838200" lvl="1" indent="-381000">
              <a:lnSpc>
                <a:spcPct val="90000"/>
              </a:lnSpc>
              <a:buFont typeface="Wingdings" pitchFamily="2" charset="2"/>
              <a:buAutoNum type="arabicPeriod" startAt="5"/>
            </a:pPr>
            <a:r>
              <a:rPr lang="en-US" sz="1800" smtClean="0">
                <a:cs typeface="Arial" charset="0"/>
              </a:rPr>
              <a:t>Logic redundancy =&gt; 100x integration made possible</a:t>
            </a:r>
          </a:p>
          <a:p>
            <a:pPr marL="838200" lvl="1" indent="-381000">
              <a:lnSpc>
                <a:spcPct val="90000"/>
              </a:lnSpc>
              <a:buFont typeface="Wingdings" pitchFamily="2" charset="2"/>
              <a:buAutoNum type="arabicPeriod" startAt="5"/>
            </a:pPr>
            <a:r>
              <a:rPr lang="en-US" sz="1800" smtClean="0">
                <a:cs typeface="Arial" charset="0"/>
              </a:rPr>
              <a:t>3D FPGA prototype, 2D volume</a:t>
            </a:r>
          </a:p>
          <a:p>
            <a:pPr marL="838200" lvl="1" indent="-381000">
              <a:lnSpc>
                <a:spcPct val="90000"/>
              </a:lnSpc>
              <a:buFont typeface="Wingdings" pitchFamily="2" charset="2"/>
              <a:buNone/>
            </a:pPr>
            <a:r>
              <a:rPr lang="en-US" sz="1800" smtClean="0">
                <a:cs typeface="Arial" charset="0"/>
              </a:rPr>
              <a:t>7. 	Enables Modular Design</a:t>
            </a:r>
          </a:p>
          <a:p>
            <a:pPr marL="838200" lvl="1" indent="-381000">
              <a:lnSpc>
                <a:spcPct val="90000"/>
              </a:lnSpc>
              <a:buFont typeface="Wingdings" pitchFamily="2" charset="2"/>
              <a:buNone/>
            </a:pPr>
            <a:r>
              <a:rPr lang="en-US" sz="1800" smtClean="0">
                <a:cs typeface="Arial" charset="0"/>
              </a:rPr>
              <a:t>8.	Naturally upper layers are SOI</a:t>
            </a:r>
          </a:p>
          <a:p>
            <a:pPr marL="838200" lvl="1" indent="-381000">
              <a:lnSpc>
                <a:spcPct val="90000"/>
              </a:lnSpc>
              <a:buFont typeface="Wingdings" pitchFamily="2" charset="2"/>
              <a:buNone/>
            </a:pPr>
            <a:r>
              <a:rPr lang="en-US" sz="1800" smtClean="0">
                <a:cs typeface="Arial" charset="0"/>
              </a:rPr>
              <a:t>9.	Local Interconnect above and below transistor layer</a:t>
            </a:r>
          </a:p>
          <a:p>
            <a:pPr marL="838200" lvl="1" indent="-381000">
              <a:lnSpc>
                <a:spcPct val="90000"/>
              </a:lnSpc>
              <a:buFont typeface="Wingdings" pitchFamily="2" charset="2"/>
              <a:buNone/>
            </a:pPr>
            <a:r>
              <a:rPr lang="en-US" sz="1800" smtClean="0">
                <a:cs typeface="Arial" charset="0"/>
              </a:rPr>
              <a:t>10.	Re-Buffering global interconnect by upper strata</a:t>
            </a:r>
          </a:p>
          <a:p>
            <a:pPr marL="838200" lvl="1" indent="-381000">
              <a:lnSpc>
                <a:spcPct val="90000"/>
              </a:lnSpc>
              <a:buFont typeface="Wingdings" pitchFamily="2" charset="2"/>
              <a:buNone/>
            </a:pPr>
            <a:r>
              <a:rPr lang="en-US" sz="1800" smtClean="0">
                <a:cs typeface="Arial" charset="0"/>
              </a:rPr>
              <a:t>11.	Others </a:t>
            </a:r>
          </a:p>
          <a:p>
            <a:pPr marL="838200" lvl="1" indent="-381000">
              <a:lnSpc>
                <a:spcPct val="90000"/>
              </a:lnSpc>
              <a:buFont typeface="Wingdings" pitchFamily="2" charset="2"/>
              <a:buNone/>
            </a:pPr>
            <a:r>
              <a:rPr lang="en-US" sz="1800" smtClean="0">
                <a:cs typeface="Arial" charset="0"/>
              </a:rPr>
              <a:t>	  </a:t>
            </a:r>
            <a:r>
              <a:rPr lang="en-US" sz="1600" smtClean="0">
                <a:cs typeface="Arial" charset="0"/>
              </a:rPr>
              <a:t>A. Image sensor with pixel electronics</a:t>
            </a:r>
          </a:p>
          <a:p>
            <a:pPr marL="838200" lvl="1" indent="-381000">
              <a:lnSpc>
                <a:spcPct val="90000"/>
              </a:lnSpc>
              <a:buFont typeface="Wingdings" pitchFamily="2" charset="2"/>
              <a:buNone/>
            </a:pPr>
            <a:r>
              <a:rPr lang="en-US" sz="1600" smtClean="0">
                <a:cs typeface="Arial" charset="0"/>
              </a:rPr>
              <a:t>	  B. Micro-display</a:t>
            </a:r>
          </a:p>
          <a:p>
            <a:pPr marL="838200" lvl="1" indent="-381000">
              <a:lnSpc>
                <a:spcPct val="90000"/>
              </a:lnSpc>
            </a:pPr>
            <a:endParaRPr lang="en-US" sz="1400" smtClean="0">
              <a:cs typeface="Arial" charset="0"/>
            </a:endParaRPr>
          </a:p>
        </p:txBody>
      </p:sp>
      <p:sp>
        <p:nvSpPr>
          <p:cNvPr id="56323" name="Text Box 4"/>
          <p:cNvSpPr txBox="1">
            <a:spLocks noChangeArrowheads="1"/>
          </p:cNvSpPr>
          <p:nvPr/>
        </p:nvSpPr>
        <p:spPr bwMode="auto">
          <a:xfrm>
            <a:off x="303213" y="403225"/>
            <a:ext cx="8329612" cy="976313"/>
          </a:xfrm>
          <a:prstGeom prst="rect">
            <a:avLst/>
          </a:prstGeom>
          <a:noFill/>
          <a:ln w="9525">
            <a:noFill/>
            <a:miter lim="800000"/>
            <a:headEnd/>
            <a:tailEnd/>
          </a:ln>
        </p:spPr>
        <p:txBody>
          <a:bodyPr>
            <a:spAutoFit/>
          </a:bodyPr>
          <a:lstStyle/>
          <a:p>
            <a:pPr algn="ctr"/>
            <a:r>
              <a:rPr lang="en-US" sz="4000">
                <a:solidFill>
                  <a:srgbClr val="0073AE"/>
                </a:solidFill>
                <a:latin typeface="Helvetica" pitchFamily="34" charset="0"/>
              </a:rPr>
              <a:t>The Monolithic 3D </a:t>
            </a:r>
            <a:r>
              <a:rPr lang="en-US" sz="4000" b="1">
                <a:solidFill>
                  <a:srgbClr val="0073AE"/>
                </a:solidFill>
                <a:latin typeface="Helvetica" pitchFamily="34" charset="0"/>
              </a:rPr>
              <a:t>Advantage</a:t>
            </a:r>
          </a:p>
          <a:p>
            <a:pPr algn="ctr"/>
            <a:r>
              <a:rPr lang="en-US" b="1"/>
              <a:t>&lt;http://www.monolithic3d.com/3d-ic-edge1.html&gt;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2"/>
          <p:cNvSpPr>
            <a:spLocks noGrp="1" noChangeArrowheads="1"/>
          </p:cNvSpPr>
          <p:nvPr>
            <p:ph type="title"/>
          </p:nvPr>
        </p:nvSpPr>
        <p:spPr/>
        <p:txBody>
          <a:bodyPr/>
          <a:lstStyle/>
          <a:p>
            <a:r>
              <a:rPr lang="en-US" smtClean="0"/>
              <a:t>Some 3D Applications</a:t>
            </a:r>
          </a:p>
        </p:txBody>
      </p:sp>
      <p:sp>
        <p:nvSpPr>
          <p:cNvPr id="412674" name="Rectangle 3"/>
          <p:cNvSpPr>
            <a:spLocks noGrp="1" noChangeArrowheads="1"/>
          </p:cNvSpPr>
          <p:nvPr>
            <p:ph type="body" idx="1"/>
          </p:nvPr>
        </p:nvSpPr>
        <p:spPr>
          <a:xfrm>
            <a:off x="284163" y="1709738"/>
            <a:ext cx="8618537" cy="4678362"/>
          </a:xfrm>
        </p:spPr>
        <p:txBody>
          <a:bodyPr/>
          <a:lstStyle/>
          <a:p>
            <a:r>
              <a:rPr lang="en-US" smtClean="0"/>
              <a:t>1T SRAM (Zeno) over Logic</a:t>
            </a:r>
          </a:p>
          <a:p>
            <a:r>
              <a:rPr lang="en-US" smtClean="0"/>
              <a:t>Image sensor with pixel electronics</a:t>
            </a:r>
          </a:p>
          <a:p>
            <a:r>
              <a:rPr lang="en-US" smtClean="0"/>
              <a:t>3D FPGA</a:t>
            </a:r>
          </a:p>
          <a:p>
            <a:r>
              <a:rPr lang="en-US" smtClean="0"/>
              <a:t>Ultra Scale integration using M3DI Redundancy</a:t>
            </a:r>
          </a:p>
          <a:p>
            <a:r>
              <a:rPr lang="en-US" smtClean="0"/>
              <a:t>3D Memory with shared litho.</a:t>
            </a:r>
          </a:p>
          <a:p>
            <a:r>
              <a:rPr lang="en-US" smtClean="0"/>
              <a:t>I/O-SRAM-Logic</a:t>
            </a:r>
          </a:p>
          <a:p>
            <a:r>
              <a:rPr lang="en-US" smtClean="0"/>
              <a:t>3D Based platform with application (/user) specific stratum</a:t>
            </a:r>
          </a:p>
          <a:p>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4"/>
          <p:cNvSpPr>
            <a:spLocks noGrp="1" noChangeArrowheads="1"/>
          </p:cNvSpPr>
          <p:nvPr>
            <p:ph type="title"/>
          </p:nvPr>
        </p:nvSpPr>
        <p:spPr/>
        <p:txBody>
          <a:bodyPr/>
          <a:lstStyle/>
          <a:p>
            <a:r>
              <a:rPr lang="en-US" smtClean="0"/>
              <a:t>1T SRAM (Zeno) over FinFET</a:t>
            </a:r>
          </a:p>
        </p:txBody>
      </p:sp>
      <p:pic>
        <p:nvPicPr>
          <p:cNvPr id="414722" name="Picture 6"/>
          <p:cNvPicPr>
            <a:picLocks noChangeAspect="1" noChangeArrowheads="1"/>
          </p:cNvPicPr>
          <p:nvPr/>
        </p:nvPicPr>
        <p:blipFill>
          <a:blip r:embed="rId3"/>
          <a:srcRect/>
          <a:stretch>
            <a:fillRect/>
          </a:stretch>
        </p:blipFill>
        <p:spPr bwMode="auto">
          <a:xfrm>
            <a:off x="2060575" y="2074863"/>
            <a:ext cx="5667375" cy="45307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41" name="Rectangle 2"/>
          <p:cNvSpPr>
            <a:spLocks noGrp="1" noChangeArrowheads="1"/>
          </p:cNvSpPr>
          <p:nvPr>
            <p:ph type="title" idx="4294967295"/>
          </p:nvPr>
        </p:nvSpPr>
        <p:spPr>
          <a:xfrm>
            <a:off x="457200" y="274638"/>
            <a:ext cx="8686800" cy="1143000"/>
          </a:xfrm>
        </p:spPr>
        <p:txBody>
          <a:bodyPr/>
          <a:lstStyle/>
          <a:p>
            <a:pPr algn="l"/>
            <a:r>
              <a:rPr lang="en-US" sz="3200" smtClean="0"/>
              <a:t>Image Sensor with Pixel Electronics</a:t>
            </a:r>
          </a:p>
        </p:txBody>
      </p:sp>
      <p:sp>
        <p:nvSpPr>
          <p:cNvPr id="308242" name="Rectangle 3"/>
          <p:cNvSpPr>
            <a:spLocks noGrp="1" noChangeArrowheads="1"/>
          </p:cNvSpPr>
          <p:nvPr>
            <p:ph type="body" idx="4294967295"/>
          </p:nvPr>
        </p:nvSpPr>
        <p:spPr>
          <a:xfrm>
            <a:off x="438150" y="1638300"/>
            <a:ext cx="8229600" cy="1449388"/>
          </a:xfrm>
        </p:spPr>
        <p:txBody>
          <a:bodyPr/>
          <a:lstStyle/>
          <a:p>
            <a:r>
              <a:rPr lang="en-US" smtClean="0"/>
              <a:t>With rich vertical connectivity, every pixel of an image sensor could have its own pixel electronics underneath</a:t>
            </a:r>
          </a:p>
          <a:p>
            <a:pPr>
              <a:buFont typeface="Wingdings" pitchFamily="2" charset="2"/>
              <a:buNone/>
            </a:pPr>
            <a:r>
              <a:rPr lang="en-US" smtClean="0"/>
              <a:t> </a:t>
            </a:r>
          </a:p>
        </p:txBody>
      </p:sp>
      <p:sp>
        <p:nvSpPr>
          <p:cNvPr id="30824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8240" name="Object 16"/>
          <p:cNvGraphicFramePr>
            <a:graphicFrameLocks noChangeAspect="1"/>
          </p:cNvGraphicFramePr>
          <p:nvPr/>
        </p:nvGraphicFramePr>
        <p:xfrm>
          <a:off x="1882775" y="2478088"/>
          <a:ext cx="7261225" cy="4379912"/>
        </p:xfrm>
        <a:graphic>
          <a:graphicData uri="http://schemas.openxmlformats.org/presentationml/2006/ole">
            <p:oleObj spid="_x0000_s308240" r:id="rId4" imgW="2401404" imgH="1329153" progId="">
              <p:embed/>
            </p:oleObj>
          </a:graphicData>
        </a:graphic>
      </p:graphicFrame>
      <p:sp>
        <p:nvSpPr>
          <p:cNvPr id="308244" name="Rectangle 13"/>
          <p:cNvSpPr>
            <a:spLocks noChangeArrowheads="1"/>
          </p:cNvSpPr>
          <p:nvPr/>
        </p:nvSpPr>
        <p:spPr bwMode="auto">
          <a:xfrm>
            <a:off x="4168775" y="6483350"/>
            <a:ext cx="1117600" cy="246063"/>
          </a:xfrm>
          <a:prstGeom prst="rect">
            <a:avLst/>
          </a:prstGeom>
          <a:noFill/>
          <a:ln w="9525">
            <a:noFill/>
            <a:miter lim="800000"/>
            <a:headEnd/>
            <a:tailEnd/>
          </a:ln>
        </p:spPr>
        <p:txBody>
          <a:bodyPr wrap="none">
            <a:spAutoFit/>
          </a:bodyPr>
          <a:lstStyle/>
          <a:p>
            <a:r>
              <a:rPr lang="en-US" sz="1000">
                <a:solidFill>
                  <a:srgbClr val="0073AE"/>
                </a:solidFill>
              </a:rPr>
              <a:t>Patents Pending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itle 1"/>
          <p:cNvSpPr>
            <a:spLocks noGrp="1"/>
          </p:cNvSpPr>
          <p:nvPr>
            <p:ph type="title" idx="4294967295"/>
          </p:nvPr>
        </p:nvSpPr>
        <p:spPr>
          <a:xfrm>
            <a:off x="0" y="274638"/>
            <a:ext cx="9144000" cy="1143000"/>
          </a:xfrm>
        </p:spPr>
        <p:txBody>
          <a:bodyPr/>
          <a:lstStyle/>
          <a:p>
            <a:r>
              <a:rPr lang="en-US" altLang="en-US" smtClean="0"/>
              <a:t>The Twin -</a:t>
            </a:r>
            <a:br>
              <a:rPr lang="en-US" altLang="en-US" smtClean="0"/>
            </a:br>
            <a:r>
              <a:rPr lang="en-US" altLang="en-US" sz="3200" smtClean="0"/>
              <a:t>Field-programmable &amp; via-configurable fabric</a:t>
            </a:r>
          </a:p>
        </p:txBody>
      </p:sp>
      <p:sp>
        <p:nvSpPr>
          <p:cNvPr id="418818" name="TextBox 23"/>
          <p:cNvSpPr txBox="1">
            <a:spLocks noChangeArrowheads="1"/>
          </p:cNvSpPr>
          <p:nvPr/>
        </p:nvSpPr>
        <p:spPr bwMode="auto">
          <a:xfrm>
            <a:off x="1049338" y="1736725"/>
            <a:ext cx="2416175" cy="369888"/>
          </a:xfrm>
          <a:prstGeom prst="rect">
            <a:avLst/>
          </a:prstGeom>
          <a:noFill/>
          <a:ln w="9525">
            <a:noFill/>
            <a:miter lim="800000"/>
            <a:headEnd/>
            <a:tailEnd/>
          </a:ln>
        </p:spPr>
        <p:txBody>
          <a:bodyPr>
            <a:spAutoFit/>
          </a:bodyPr>
          <a:lstStyle/>
          <a:p>
            <a:pPr algn="ctr" eaLnBrk="0" hangingPunct="0"/>
            <a:r>
              <a:rPr lang="en-US" altLang="en-US" b="1">
                <a:solidFill>
                  <a:srgbClr val="000000"/>
                </a:solidFill>
              </a:rPr>
              <a:t>Prototype Phase-3D</a:t>
            </a:r>
          </a:p>
        </p:txBody>
      </p:sp>
      <p:sp>
        <p:nvSpPr>
          <p:cNvPr id="418819" name="TextBox 24"/>
          <p:cNvSpPr txBox="1">
            <a:spLocks noChangeArrowheads="1"/>
          </p:cNvSpPr>
          <p:nvPr/>
        </p:nvSpPr>
        <p:spPr bwMode="auto">
          <a:xfrm>
            <a:off x="5621338" y="1758950"/>
            <a:ext cx="2619375" cy="369888"/>
          </a:xfrm>
          <a:prstGeom prst="rect">
            <a:avLst/>
          </a:prstGeom>
          <a:noFill/>
          <a:ln w="9525">
            <a:noFill/>
            <a:miter lim="800000"/>
            <a:headEnd/>
            <a:tailEnd/>
          </a:ln>
        </p:spPr>
        <p:txBody>
          <a:bodyPr>
            <a:spAutoFit/>
          </a:bodyPr>
          <a:lstStyle/>
          <a:p>
            <a:pPr algn="ctr" eaLnBrk="0" hangingPunct="0"/>
            <a:r>
              <a:rPr lang="en-US" altLang="en-US" b="1">
                <a:solidFill>
                  <a:srgbClr val="000000"/>
                </a:solidFill>
              </a:rPr>
              <a:t>Production Phase-2D</a:t>
            </a:r>
          </a:p>
        </p:txBody>
      </p:sp>
      <p:sp>
        <p:nvSpPr>
          <p:cNvPr id="418820" name="TextBox 43"/>
          <p:cNvSpPr txBox="1">
            <a:spLocks noChangeArrowheads="1"/>
          </p:cNvSpPr>
          <p:nvPr/>
        </p:nvSpPr>
        <p:spPr bwMode="auto">
          <a:xfrm>
            <a:off x="446088" y="5297488"/>
            <a:ext cx="2566987" cy="1077912"/>
          </a:xfrm>
          <a:prstGeom prst="rect">
            <a:avLst/>
          </a:prstGeom>
          <a:noFill/>
          <a:ln w="9525">
            <a:noFill/>
            <a:miter lim="800000"/>
            <a:headEnd/>
            <a:tailEnd/>
          </a:ln>
        </p:spPr>
        <p:txBody>
          <a:bodyPr>
            <a:spAutoFit/>
          </a:bodyPr>
          <a:lstStyle/>
          <a:p>
            <a:pPr marL="285750" indent="-285750" eaLnBrk="0" hangingPunct="0">
              <a:buFont typeface="Arial" charset="0"/>
              <a:buChar char="•"/>
            </a:pPr>
            <a:r>
              <a:rPr lang="en-US" altLang="en-US" sz="1600">
                <a:solidFill>
                  <a:srgbClr val="000000"/>
                </a:solidFill>
              </a:rPr>
              <a:t>Prototype volumes</a:t>
            </a:r>
          </a:p>
          <a:p>
            <a:pPr marL="285750" indent="-285750" eaLnBrk="0" hangingPunct="0">
              <a:buFont typeface="Arial" charset="0"/>
              <a:buChar char="•"/>
            </a:pPr>
            <a:r>
              <a:rPr lang="en-US" altLang="en-US" sz="1600">
                <a:solidFill>
                  <a:srgbClr val="000000"/>
                </a:solidFill>
              </a:rPr>
              <a:t>Prototype costs</a:t>
            </a:r>
          </a:p>
          <a:p>
            <a:pPr marL="285750" indent="-285750" eaLnBrk="0" hangingPunct="0">
              <a:buFont typeface="Arial" charset="0"/>
              <a:buChar char="•"/>
            </a:pPr>
            <a:r>
              <a:rPr lang="en-US" altLang="en-US" sz="1600">
                <a:solidFill>
                  <a:srgbClr val="000000"/>
                </a:solidFill>
              </a:rPr>
              <a:t>Std. logic w/mono-3D</a:t>
            </a:r>
          </a:p>
          <a:p>
            <a:pPr marL="285750" indent="-285750" algn="ctr" eaLnBrk="0" hangingPunct="0">
              <a:buFont typeface="Arial" charset="0"/>
              <a:buChar char="•"/>
            </a:pPr>
            <a:endParaRPr lang="en-US" altLang="en-US" sz="1600">
              <a:solidFill>
                <a:srgbClr val="000000"/>
              </a:solidFill>
            </a:endParaRPr>
          </a:p>
        </p:txBody>
      </p:sp>
      <p:sp>
        <p:nvSpPr>
          <p:cNvPr id="418821" name="TextBox 45"/>
          <p:cNvSpPr txBox="1">
            <a:spLocks noChangeArrowheads="1"/>
          </p:cNvSpPr>
          <p:nvPr/>
        </p:nvSpPr>
        <p:spPr bwMode="auto">
          <a:xfrm>
            <a:off x="5762625" y="5299075"/>
            <a:ext cx="2740025" cy="1558925"/>
          </a:xfrm>
          <a:prstGeom prst="rect">
            <a:avLst/>
          </a:prstGeom>
          <a:noFill/>
          <a:ln w="9525">
            <a:noFill/>
            <a:miter lim="800000"/>
            <a:headEnd/>
            <a:tailEnd/>
          </a:ln>
        </p:spPr>
        <p:txBody>
          <a:bodyPr>
            <a:spAutoFit/>
          </a:bodyPr>
          <a:lstStyle/>
          <a:p>
            <a:pPr marL="285750" indent="-285750" eaLnBrk="0" hangingPunct="0">
              <a:buFont typeface="Arial" charset="0"/>
              <a:buChar char="•"/>
            </a:pPr>
            <a:r>
              <a:rPr lang="en-US" altLang="en-US" sz="1600">
                <a:solidFill>
                  <a:srgbClr val="000000"/>
                </a:solidFill>
              </a:rPr>
              <a:t>Production volumes</a:t>
            </a:r>
          </a:p>
          <a:p>
            <a:pPr marL="285750" indent="-285750" eaLnBrk="0" hangingPunct="0">
              <a:buFont typeface="Arial" charset="0"/>
              <a:buChar char="•"/>
            </a:pPr>
            <a:r>
              <a:rPr lang="en-US" altLang="en-US" sz="1600">
                <a:solidFill>
                  <a:srgbClr val="000000"/>
                </a:solidFill>
              </a:rPr>
              <a:t>Production costs</a:t>
            </a:r>
          </a:p>
          <a:p>
            <a:pPr marL="285750" indent="-285750" eaLnBrk="0" hangingPunct="0">
              <a:buFont typeface="Arial" charset="0"/>
              <a:buChar char="•"/>
            </a:pPr>
            <a:r>
              <a:rPr lang="en-US" altLang="en-US" sz="1600">
                <a:solidFill>
                  <a:srgbClr val="000000"/>
                </a:solidFill>
              </a:rPr>
              <a:t>Standard logic process</a:t>
            </a:r>
          </a:p>
          <a:p>
            <a:pPr marL="285750" indent="-285750" eaLnBrk="0" hangingPunct="0">
              <a:buFont typeface="Arial" charset="0"/>
              <a:buChar char="•"/>
            </a:pPr>
            <a:r>
              <a:rPr lang="en-US" altLang="en-US" sz="1600">
                <a:solidFill>
                  <a:srgbClr val="000000"/>
                </a:solidFill>
              </a:rPr>
              <a:t>1-Mask customization</a:t>
            </a:r>
          </a:p>
          <a:p>
            <a:pPr marL="285750" indent="-285750" eaLnBrk="0" hangingPunct="0">
              <a:buFont typeface="Arial" charset="0"/>
              <a:buChar char="•"/>
            </a:pPr>
            <a:r>
              <a:rPr lang="en-US" altLang="en-US" sz="1600">
                <a:solidFill>
                  <a:srgbClr val="000000"/>
                </a:solidFill>
              </a:rPr>
              <a:t>Backup-foundry capable</a:t>
            </a:r>
          </a:p>
          <a:p>
            <a:pPr marL="285750" indent="-285750" algn="ctr" eaLnBrk="0" hangingPunct="0">
              <a:buFont typeface="Arial" charset="0"/>
              <a:buChar char="•"/>
            </a:pPr>
            <a:endParaRPr lang="en-US" altLang="en-US" sz="1600">
              <a:solidFill>
                <a:srgbClr val="000000"/>
              </a:solidFill>
            </a:endParaRPr>
          </a:p>
        </p:txBody>
      </p:sp>
      <p:pic>
        <p:nvPicPr>
          <p:cNvPr id="418822" name="Picture 30" descr="via67"/>
          <p:cNvPicPr>
            <a:picLocks noChangeAspect="1" noChangeArrowheads="1"/>
          </p:cNvPicPr>
          <p:nvPr/>
        </p:nvPicPr>
        <p:blipFill>
          <a:blip r:embed="rId3"/>
          <a:srcRect/>
          <a:stretch>
            <a:fillRect/>
          </a:stretch>
        </p:blipFill>
        <p:spPr bwMode="auto">
          <a:xfrm>
            <a:off x="5341938" y="2508250"/>
            <a:ext cx="3581400" cy="2573338"/>
          </a:xfrm>
          <a:prstGeom prst="rect">
            <a:avLst/>
          </a:prstGeom>
          <a:noFill/>
          <a:ln w="9525">
            <a:noFill/>
            <a:miter lim="800000"/>
            <a:headEnd/>
            <a:tailEnd/>
          </a:ln>
        </p:spPr>
      </p:pic>
      <p:pic>
        <p:nvPicPr>
          <p:cNvPr id="418823" name="Picture 31"/>
          <p:cNvPicPr>
            <a:picLocks noChangeAspect="1" noChangeArrowheads="1"/>
          </p:cNvPicPr>
          <p:nvPr/>
        </p:nvPicPr>
        <p:blipFill>
          <a:blip r:embed="rId4"/>
          <a:srcRect/>
          <a:stretch>
            <a:fillRect/>
          </a:stretch>
        </p:blipFill>
        <p:spPr bwMode="auto">
          <a:xfrm>
            <a:off x="1212850" y="2701925"/>
            <a:ext cx="2362200" cy="2533650"/>
          </a:xfrm>
          <a:prstGeom prst="rect">
            <a:avLst/>
          </a:prstGeom>
          <a:noFill/>
          <a:ln w="9525">
            <a:noFill/>
            <a:miter lim="800000"/>
            <a:headEnd/>
            <a:tailEnd/>
          </a:ln>
        </p:spPr>
      </p:pic>
      <p:sp>
        <p:nvSpPr>
          <p:cNvPr id="418824" name="Rectangle 33"/>
          <p:cNvSpPr>
            <a:spLocks noChangeArrowheads="1"/>
          </p:cNvSpPr>
          <p:nvPr/>
        </p:nvSpPr>
        <p:spPr bwMode="auto">
          <a:xfrm>
            <a:off x="446088" y="3078163"/>
            <a:ext cx="901700" cy="274637"/>
          </a:xfrm>
          <a:prstGeom prst="rect">
            <a:avLst/>
          </a:prstGeom>
          <a:noFill/>
          <a:ln w="9525">
            <a:noFill/>
            <a:miter lim="800000"/>
            <a:headEnd/>
            <a:tailEnd/>
          </a:ln>
        </p:spPr>
        <p:txBody>
          <a:bodyPr>
            <a:spAutoFit/>
          </a:bodyPr>
          <a:lstStyle/>
          <a:p>
            <a:pPr eaLnBrk="0" hangingPunct="0"/>
            <a:r>
              <a:rPr lang="en-US" altLang="en-US" sz="1200">
                <a:solidFill>
                  <a:srgbClr val="000000"/>
                </a:solidFill>
              </a:rPr>
              <a:t>Anti-fuses</a:t>
            </a:r>
          </a:p>
        </p:txBody>
      </p:sp>
      <p:grpSp>
        <p:nvGrpSpPr>
          <p:cNvPr id="418825" name="Group 45"/>
          <p:cNvGrpSpPr>
            <a:grpSpLocks/>
          </p:cNvGrpSpPr>
          <p:nvPr/>
        </p:nvGrpSpPr>
        <p:grpSpPr bwMode="auto">
          <a:xfrm>
            <a:off x="1193800" y="1976438"/>
            <a:ext cx="3913188" cy="1346200"/>
            <a:chOff x="510" y="1245"/>
            <a:chExt cx="2465" cy="848"/>
          </a:xfrm>
        </p:grpSpPr>
        <p:sp>
          <p:nvSpPr>
            <p:cNvPr id="418828" name="TextBox 12"/>
            <p:cNvSpPr txBox="1">
              <a:spLocks noChangeArrowheads="1"/>
            </p:cNvSpPr>
            <p:nvPr/>
          </p:nvSpPr>
          <p:spPr bwMode="auto">
            <a:xfrm>
              <a:off x="1967" y="1245"/>
              <a:ext cx="1008" cy="288"/>
            </a:xfrm>
            <a:prstGeom prst="rect">
              <a:avLst/>
            </a:prstGeom>
            <a:noFill/>
            <a:ln w="9525">
              <a:noFill/>
              <a:miter lim="800000"/>
              <a:headEnd/>
              <a:tailEnd/>
            </a:ln>
          </p:spPr>
          <p:txBody>
            <a:bodyPr>
              <a:spAutoFit/>
            </a:bodyPr>
            <a:lstStyle/>
            <a:p>
              <a:pPr algn="ctr" eaLnBrk="0" hangingPunct="0"/>
              <a:r>
                <a:rPr lang="en-US" altLang="en-US" sz="1200">
                  <a:solidFill>
                    <a:srgbClr val="000000"/>
                  </a:solidFill>
                </a:rPr>
                <a:t>HV Programming Transistors</a:t>
              </a:r>
            </a:p>
          </p:txBody>
        </p:sp>
        <p:cxnSp>
          <p:nvCxnSpPr>
            <p:cNvPr id="22" name="Straight Connector 21"/>
            <p:cNvCxnSpPr/>
            <p:nvPr/>
          </p:nvCxnSpPr>
          <p:spPr>
            <a:xfrm flipH="1">
              <a:off x="1617" y="1405"/>
              <a:ext cx="408" cy="1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18830" name="Rectangle 32"/>
            <p:cNvSpPr>
              <a:spLocks noChangeArrowheads="1"/>
            </p:cNvSpPr>
            <p:nvPr/>
          </p:nvSpPr>
          <p:spPr bwMode="auto">
            <a:xfrm>
              <a:off x="1132" y="2007"/>
              <a:ext cx="88" cy="74"/>
            </a:xfrm>
            <a:prstGeom prst="rect">
              <a:avLst/>
            </a:prstGeom>
            <a:solidFill>
              <a:srgbClr val="4D4D4D"/>
            </a:solidFill>
            <a:ln w="9525">
              <a:solidFill>
                <a:schemeClr val="tx1"/>
              </a:solidFill>
              <a:miter lim="800000"/>
              <a:headEnd/>
              <a:tailEnd/>
            </a:ln>
          </p:spPr>
          <p:txBody>
            <a:bodyPr wrap="none" anchor="ctr"/>
            <a:lstStyle/>
            <a:p>
              <a:pPr eaLnBrk="0" hangingPunct="0"/>
              <a:endParaRPr lang="en-US" altLang="en-US" sz="2000">
                <a:solidFill>
                  <a:srgbClr val="000000"/>
                </a:solidFill>
              </a:endParaRPr>
            </a:p>
          </p:txBody>
        </p:sp>
        <p:sp>
          <p:nvSpPr>
            <p:cNvPr id="418831" name="Rectangle 34"/>
            <p:cNvSpPr>
              <a:spLocks noChangeArrowheads="1"/>
            </p:cNvSpPr>
            <p:nvPr/>
          </p:nvSpPr>
          <p:spPr bwMode="auto">
            <a:xfrm>
              <a:off x="1515" y="1674"/>
              <a:ext cx="510" cy="357"/>
            </a:xfrm>
            <a:prstGeom prst="rect">
              <a:avLst/>
            </a:prstGeom>
            <a:solidFill>
              <a:schemeClr val="bg1"/>
            </a:solidFill>
            <a:ln w="9525">
              <a:noFill/>
              <a:miter lim="800000"/>
              <a:headEnd/>
              <a:tailEnd/>
            </a:ln>
          </p:spPr>
          <p:txBody>
            <a:bodyPr wrap="none" anchor="ctr"/>
            <a:lstStyle/>
            <a:p>
              <a:pPr eaLnBrk="0" hangingPunct="0"/>
              <a:endParaRPr lang="en-US" altLang="en-US" sz="2000">
                <a:solidFill>
                  <a:srgbClr val="000000"/>
                </a:solidFill>
              </a:endParaRPr>
            </a:p>
          </p:txBody>
        </p:sp>
        <p:sp>
          <p:nvSpPr>
            <p:cNvPr id="418832" name="Rectangle 35"/>
            <p:cNvSpPr>
              <a:spLocks noChangeArrowheads="1"/>
            </p:cNvSpPr>
            <p:nvPr/>
          </p:nvSpPr>
          <p:spPr bwMode="auto">
            <a:xfrm>
              <a:off x="513" y="1737"/>
              <a:ext cx="165" cy="50"/>
            </a:xfrm>
            <a:prstGeom prst="rect">
              <a:avLst/>
            </a:prstGeom>
            <a:solidFill>
              <a:srgbClr val="CCCCFF"/>
            </a:solidFill>
            <a:ln w="9525">
              <a:noFill/>
              <a:miter lim="800000"/>
              <a:headEnd/>
              <a:tailEnd/>
            </a:ln>
          </p:spPr>
          <p:txBody>
            <a:bodyPr wrap="none" anchor="ctr"/>
            <a:lstStyle/>
            <a:p>
              <a:pPr eaLnBrk="0" hangingPunct="0"/>
              <a:endParaRPr lang="en-US" altLang="en-US" sz="2000">
                <a:solidFill>
                  <a:srgbClr val="000000"/>
                </a:solidFill>
              </a:endParaRPr>
            </a:p>
          </p:txBody>
        </p:sp>
        <p:sp>
          <p:nvSpPr>
            <p:cNvPr id="418833" name="Rectangle 36"/>
            <p:cNvSpPr>
              <a:spLocks noChangeArrowheads="1"/>
            </p:cNvSpPr>
            <p:nvPr/>
          </p:nvSpPr>
          <p:spPr bwMode="auto">
            <a:xfrm>
              <a:off x="510" y="1629"/>
              <a:ext cx="1008" cy="108"/>
            </a:xfrm>
            <a:prstGeom prst="rect">
              <a:avLst/>
            </a:prstGeom>
            <a:solidFill>
              <a:srgbClr val="FFFFCC"/>
            </a:solidFill>
            <a:ln w="9525">
              <a:solidFill>
                <a:schemeClr val="tx1"/>
              </a:solidFill>
              <a:miter lim="800000"/>
              <a:headEnd/>
              <a:tailEnd/>
            </a:ln>
          </p:spPr>
          <p:txBody>
            <a:bodyPr wrap="none" anchor="ctr"/>
            <a:lstStyle/>
            <a:p>
              <a:pPr eaLnBrk="0" hangingPunct="0"/>
              <a:endParaRPr lang="en-US" altLang="en-US" sz="2000">
                <a:solidFill>
                  <a:srgbClr val="000000"/>
                </a:solidFill>
              </a:endParaRPr>
            </a:p>
          </p:txBody>
        </p:sp>
        <p:grpSp>
          <p:nvGrpSpPr>
            <p:cNvPr id="418834" name="Group 39"/>
            <p:cNvGrpSpPr>
              <a:grpSpLocks/>
            </p:cNvGrpSpPr>
            <p:nvPr/>
          </p:nvGrpSpPr>
          <p:grpSpPr bwMode="auto">
            <a:xfrm>
              <a:off x="560" y="1464"/>
              <a:ext cx="811" cy="168"/>
              <a:chOff x="803" y="1464"/>
              <a:chExt cx="811" cy="168"/>
            </a:xfrm>
          </p:grpSpPr>
          <p:pic>
            <p:nvPicPr>
              <p:cNvPr id="418840" name="Picture 37"/>
              <p:cNvPicPr>
                <a:picLocks noChangeAspect="1" noChangeArrowheads="1"/>
              </p:cNvPicPr>
              <p:nvPr/>
            </p:nvPicPr>
            <p:blipFill>
              <a:blip r:embed="rId5"/>
              <a:srcRect/>
              <a:stretch>
                <a:fillRect/>
              </a:stretch>
            </p:blipFill>
            <p:spPr bwMode="auto">
              <a:xfrm>
                <a:off x="1148" y="1467"/>
                <a:ext cx="466" cy="165"/>
              </a:xfrm>
              <a:prstGeom prst="rect">
                <a:avLst/>
              </a:prstGeom>
              <a:noFill/>
              <a:ln w="9525">
                <a:noFill/>
                <a:miter lim="800000"/>
                <a:headEnd/>
                <a:tailEnd/>
              </a:ln>
            </p:spPr>
          </p:pic>
          <p:pic>
            <p:nvPicPr>
              <p:cNvPr id="418841" name="Picture 38"/>
              <p:cNvPicPr>
                <a:picLocks noChangeAspect="1" noChangeArrowheads="1"/>
              </p:cNvPicPr>
              <p:nvPr/>
            </p:nvPicPr>
            <p:blipFill>
              <a:blip r:embed="rId5"/>
              <a:srcRect/>
              <a:stretch>
                <a:fillRect/>
              </a:stretch>
            </p:blipFill>
            <p:spPr bwMode="auto">
              <a:xfrm flipH="1">
                <a:off x="803" y="1464"/>
                <a:ext cx="466" cy="165"/>
              </a:xfrm>
              <a:prstGeom prst="rect">
                <a:avLst/>
              </a:prstGeom>
              <a:noFill/>
              <a:ln w="9525">
                <a:noFill/>
                <a:miter lim="800000"/>
                <a:headEnd/>
                <a:tailEnd/>
              </a:ln>
            </p:spPr>
          </p:pic>
        </p:grpSp>
        <p:pic>
          <p:nvPicPr>
            <p:cNvPr id="29707" name="Picture 41"/>
            <p:cNvPicPr>
              <a:picLocks noChangeAspect="1" noChangeArrowheads="1"/>
            </p:cNvPicPr>
            <p:nvPr/>
          </p:nvPicPr>
          <p:blipFill>
            <a:blip r:embed="rId6" cstate="print"/>
            <a:srcRect/>
            <a:stretch>
              <a:fillRect/>
            </a:stretch>
          </p:blipFill>
          <p:spPr bwMode="auto">
            <a:xfrm>
              <a:off x="1266" y="1623"/>
              <a:ext cx="33" cy="320"/>
            </a:xfrm>
            <a:prstGeom prst="rect">
              <a:avLst/>
            </a:prstGeom>
            <a:noFill/>
            <a:ln w="9525">
              <a:noFill/>
              <a:miter lim="800000"/>
              <a:headEnd/>
              <a:tailEnd/>
            </a:ln>
            <a:scene3d>
              <a:camera prst="orthographicFront"/>
              <a:lightRig rig="threePt" dir="t"/>
            </a:scene3d>
            <a:sp3d>
              <a:bevelT/>
            </a:sp3d>
          </p:spPr>
        </p:pic>
        <p:pic>
          <p:nvPicPr>
            <p:cNvPr id="2" name="Picture 41"/>
            <p:cNvPicPr>
              <a:picLocks noChangeAspect="1" noChangeArrowheads="1"/>
            </p:cNvPicPr>
            <p:nvPr/>
          </p:nvPicPr>
          <p:blipFill>
            <a:blip r:embed="rId6" cstate="print"/>
            <a:srcRect/>
            <a:stretch>
              <a:fillRect/>
            </a:stretch>
          </p:blipFill>
          <p:spPr bwMode="auto">
            <a:xfrm>
              <a:off x="634" y="1634"/>
              <a:ext cx="33" cy="456"/>
            </a:xfrm>
            <a:prstGeom prst="rect">
              <a:avLst/>
            </a:prstGeom>
            <a:noFill/>
            <a:ln w="9525">
              <a:noFill/>
              <a:miter lim="800000"/>
              <a:headEnd/>
              <a:tailEnd/>
            </a:ln>
            <a:scene3d>
              <a:camera prst="orthographicFront"/>
              <a:lightRig rig="threePt" dir="t"/>
            </a:scene3d>
            <a:sp3d>
              <a:bevelT/>
            </a:sp3d>
          </p:spPr>
        </p:pic>
        <p:pic>
          <p:nvPicPr>
            <p:cNvPr id="3" name="Picture 41"/>
            <p:cNvPicPr>
              <a:picLocks noChangeAspect="1" noChangeArrowheads="1"/>
            </p:cNvPicPr>
            <p:nvPr/>
          </p:nvPicPr>
          <p:blipFill>
            <a:blip r:embed="rId6" cstate="print"/>
            <a:srcRect/>
            <a:stretch>
              <a:fillRect/>
            </a:stretch>
          </p:blipFill>
          <p:spPr bwMode="auto">
            <a:xfrm>
              <a:off x="1194" y="1446"/>
              <a:ext cx="118" cy="32"/>
            </a:xfrm>
            <a:prstGeom prst="rect">
              <a:avLst/>
            </a:prstGeom>
            <a:noFill/>
            <a:ln w="9525">
              <a:noFill/>
              <a:miter lim="800000"/>
              <a:headEnd/>
              <a:tailEnd/>
            </a:ln>
            <a:scene3d>
              <a:camera prst="orthographicFront"/>
              <a:lightRig rig="threePt" dir="t"/>
            </a:scene3d>
            <a:sp3d>
              <a:bevelT/>
            </a:sp3d>
          </p:spPr>
        </p:pic>
        <p:pic>
          <p:nvPicPr>
            <p:cNvPr id="4" name="Picture 41"/>
            <p:cNvPicPr>
              <a:picLocks noChangeAspect="1" noChangeArrowheads="1"/>
            </p:cNvPicPr>
            <p:nvPr/>
          </p:nvPicPr>
          <p:blipFill>
            <a:blip r:embed="rId6" cstate="print"/>
            <a:srcRect/>
            <a:stretch>
              <a:fillRect/>
            </a:stretch>
          </p:blipFill>
          <p:spPr bwMode="auto">
            <a:xfrm>
              <a:off x="633" y="1440"/>
              <a:ext cx="106" cy="32"/>
            </a:xfrm>
            <a:prstGeom prst="rect">
              <a:avLst/>
            </a:prstGeom>
            <a:noFill/>
            <a:ln w="9525">
              <a:noFill/>
              <a:miter lim="800000"/>
              <a:headEnd/>
              <a:tailEnd/>
            </a:ln>
            <a:scene3d>
              <a:camera prst="orthographicFront"/>
              <a:lightRig rig="threePt" dir="t"/>
            </a:scene3d>
            <a:sp3d>
              <a:bevelT/>
            </a:sp3d>
          </p:spPr>
        </p:pic>
        <p:sp>
          <p:nvSpPr>
            <p:cNvPr id="418839" name="Text Box 44"/>
            <p:cNvSpPr txBox="1">
              <a:spLocks noChangeArrowheads="1"/>
            </p:cNvSpPr>
            <p:nvPr/>
          </p:nvSpPr>
          <p:spPr bwMode="auto">
            <a:xfrm>
              <a:off x="857" y="1366"/>
              <a:ext cx="213" cy="154"/>
            </a:xfrm>
            <a:prstGeom prst="rect">
              <a:avLst/>
            </a:prstGeom>
            <a:noFill/>
            <a:ln w="9525">
              <a:noFill/>
              <a:miter lim="800000"/>
              <a:headEnd/>
              <a:tailEnd/>
            </a:ln>
          </p:spPr>
          <p:txBody>
            <a:bodyPr wrap="none">
              <a:spAutoFit/>
            </a:bodyPr>
            <a:lstStyle/>
            <a:p>
              <a:pPr eaLnBrk="0" hangingPunct="0"/>
              <a:r>
                <a:rPr lang="en-US" altLang="en-US" sz="1000">
                  <a:solidFill>
                    <a:srgbClr val="000000"/>
                  </a:solidFill>
                </a:rPr>
                <a:t>Vp</a:t>
              </a:r>
            </a:p>
          </p:txBody>
        </p:sp>
      </p:grpSp>
      <p:sp>
        <p:nvSpPr>
          <p:cNvPr id="418826" name="TextBox 43"/>
          <p:cNvSpPr txBox="1">
            <a:spLocks noChangeArrowheads="1"/>
          </p:cNvSpPr>
          <p:nvPr/>
        </p:nvSpPr>
        <p:spPr bwMode="auto">
          <a:xfrm>
            <a:off x="2805113" y="5299075"/>
            <a:ext cx="2566987" cy="1077913"/>
          </a:xfrm>
          <a:prstGeom prst="rect">
            <a:avLst/>
          </a:prstGeom>
          <a:noFill/>
          <a:ln w="9525">
            <a:noFill/>
            <a:miter lim="800000"/>
            <a:headEnd/>
            <a:tailEnd/>
          </a:ln>
        </p:spPr>
        <p:txBody>
          <a:bodyPr>
            <a:spAutoFit/>
          </a:bodyPr>
          <a:lstStyle/>
          <a:p>
            <a:pPr marL="285750" indent="-285750" eaLnBrk="0" hangingPunct="0">
              <a:buFont typeface="Arial" charset="0"/>
              <a:buChar char="•"/>
            </a:pPr>
            <a:r>
              <a:rPr lang="en-US" altLang="en-US" sz="1600">
                <a:solidFill>
                  <a:srgbClr val="000000"/>
                </a:solidFill>
              </a:rPr>
              <a:t>OTP till design &amp; functions stabilized</a:t>
            </a:r>
          </a:p>
          <a:p>
            <a:pPr marL="285750" indent="-285750" eaLnBrk="0" hangingPunct="0">
              <a:buFont typeface="Arial" charset="0"/>
              <a:buChar char="•"/>
            </a:pPr>
            <a:r>
              <a:rPr lang="en-US" altLang="en-US" sz="1600">
                <a:solidFill>
                  <a:srgbClr val="000000"/>
                </a:solidFill>
              </a:rPr>
              <a:t>Specific foundry</a:t>
            </a:r>
          </a:p>
          <a:p>
            <a:pPr marL="285750" indent="-285750" algn="ctr" eaLnBrk="0" hangingPunct="0">
              <a:buFont typeface="Arial" charset="0"/>
              <a:buChar char="•"/>
            </a:pPr>
            <a:endParaRPr lang="en-US" altLang="en-US" sz="1600">
              <a:solidFill>
                <a:srgbClr val="000000"/>
              </a:solidFill>
            </a:endParaRPr>
          </a:p>
        </p:txBody>
      </p:sp>
      <p:sp>
        <p:nvSpPr>
          <p:cNvPr id="418827"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2"/>
          <p:cNvSpPr>
            <a:spLocks noChangeArrowheads="1"/>
          </p:cNvSpPr>
          <p:nvPr/>
        </p:nvSpPr>
        <p:spPr bwMode="auto">
          <a:xfrm>
            <a:off x="287338" y="412750"/>
            <a:ext cx="8610600" cy="792163"/>
          </a:xfrm>
          <a:prstGeom prst="rect">
            <a:avLst/>
          </a:prstGeom>
          <a:noFill/>
          <a:ln w="9525">
            <a:noFill/>
            <a:miter lim="800000"/>
            <a:headEnd/>
            <a:tailEnd/>
          </a:ln>
        </p:spPr>
        <p:txBody>
          <a:bodyPr anchor="ctr"/>
          <a:lstStyle/>
          <a:p>
            <a:pPr algn="ctr"/>
            <a:r>
              <a:rPr lang="en-US" altLang="ja-JP" sz="2800">
                <a:solidFill>
                  <a:srgbClr val="0073AE"/>
                </a:solidFill>
                <a:latin typeface="MetaBoldLF-Roman"/>
                <a:ea typeface="MS PGothic" pitchFamily="34" charset="-128"/>
              </a:rPr>
              <a:t>FPGA Achilles’ Heel – PIC </a:t>
            </a:r>
            <a:r>
              <a:rPr lang="en-US" altLang="ja-JP" sz="2400">
                <a:solidFill>
                  <a:srgbClr val="0073AE"/>
                </a:solidFill>
                <a:latin typeface="MetaBoldLF-Roman"/>
                <a:ea typeface="MS PGothic" pitchFamily="34" charset="-128"/>
              </a:rPr>
              <a:t>(Programmable Interconnect)</a:t>
            </a:r>
            <a:r>
              <a:rPr lang="en-US" altLang="ja-JP" sz="2800">
                <a:solidFill>
                  <a:srgbClr val="0073AE"/>
                </a:solidFill>
                <a:latin typeface="MetaBoldLF-Roman"/>
                <a:ea typeface="MS PGothic" pitchFamily="34" charset="-128"/>
              </a:rPr>
              <a:t> &gt;30x Area vs. Antifuse/Masked Via</a:t>
            </a:r>
            <a:endParaRPr lang="en-US" altLang="ja-JP" sz="2800">
              <a:solidFill>
                <a:srgbClr val="0073AE"/>
              </a:solidFill>
              <a:latin typeface="Symbol" pitchFamily="18" charset="2"/>
              <a:ea typeface="MS PGothic" pitchFamily="34" charset="-128"/>
            </a:endParaRPr>
          </a:p>
        </p:txBody>
      </p:sp>
      <p:sp>
        <p:nvSpPr>
          <p:cNvPr id="420866" name="Text Box 3"/>
          <p:cNvSpPr txBox="1">
            <a:spLocks noChangeArrowheads="1"/>
          </p:cNvSpPr>
          <p:nvPr/>
        </p:nvSpPr>
        <p:spPr bwMode="auto">
          <a:xfrm>
            <a:off x="1066800" y="5791200"/>
            <a:ext cx="7935913" cy="519113"/>
          </a:xfrm>
          <a:prstGeom prst="rect">
            <a:avLst/>
          </a:prstGeom>
          <a:noFill/>
          <a:ln w="9525">
            <a:noFill/>
            <a:miter lim="800000"/>
            <a:headEnd/>
            <a:tailEnd/>
          </a:ln>
        </p:spPr>
        <p:txBody>
          <a:bodyPr>
            <a:spAutoFit/>
          </a:bodyPr>
          <a:lstStyle/>
          <a:p>
            <a:pPr algn="ctr">
              <a:spcBef>
                <a:spcPct val="50000"/>
              </a:spcBef>
            </a:pPr>
            <a:r>
              <a:rPr lang="en-US" altLang="ja-JP" sz="2000" b="1">
                <a:solidFill>
                  <a:srgbClr val="339933"/>
                </a:solidFill>
                <a:latin typeface="MetaBook-Roman"/>
                <a:ea typeface="MS PGothic" pitchFamily="34" charset="-128"/>
              </a:rPr>
              <a:t>Average area ratio of connectivity element </a:t>
            </a:r>
            <a:r>
              <a:rPr lang="en-US" altLang="ja-JP" sz="2400" b="1">
                <a:solidFill>
                  <a:srgbClr val="339933"/>
                </a:solidFill>
                <a:ea typeface="MS PGothic" pitchFamily="34" charset="-128"/>
                <a:sym typeface="Symbol" pitchFamily="18" charset="2"/>
              </a:rPr>
              <a:t>&gt;</a:t>
            </a:r>
            <a:r>
              <a:rPr lang="en-US" altLang="ja-JP" sz="2800" b="1">
                <a:solidFill>
                  <a:srgbClr val="339933"/>
                </a:solidFill>
                <a:latin typeface="MetaBook-Roman"/>
                <a:ea typeface="MS PGothic" pitchFamily="34" charset="-128"/>
              </a:rPr>
              <a:t>30</a:t>
            </a:r>
            <a:endParaRPr lang="en-US" altLang="ja-JP" sz="2000" b="1">
              <a:solidFill>
                <a:srgbClr val="339933"/>
              </a:solidFill>
              <a:latin typeface="MetaBook-Roman"/>
              <a:ea typeface="MS PGothic" pitchFamily="34" charset="-128"/>
            </a:endParaRPr>
          </a:p>
        </p:txBody>
      </p:sp>
      <p:sp>
        <p:nvSpPr>
          <p:cNvPr id="420867" name="Text Box 4"/>
          <p:cNvSpPr txBox="1">
            <a:spLocks noChangeArrowheads="1"/>
          </p:cNvSpPr>
          <p:nvPr/>
        </p:nvSpPr>
        <p:spPr bwMode="auto">
          <a:xfrm>
            <a:off x="3962400" y="4471988"/>
            <a:ext cx="2709863" cy="915987"/>
          </a:xfrm>
          <a:prstGeom prst="rect">
            <a:avLst/>
          </a:prstGeom>
          <a:noFill/>
          <a:ln w="9525">
            <a:noFill/>
            <a:miter lim="800000"/>
            <a:headEnd/>
            <a:tailEnd/>
          </a:ln>
        </p:spPr>
        <p:txBody>
          <a:bodyPr>
            <a:spAutoFit/>
          </a:bodyPr>
          <a:lstStyle/>
          <a:p>
            <a:pPr algn="ctr">
              <a:spcBef>
                <a:spcPct val="50000"/>
              </a:spcBef>
            </a:pPr>
            <a:r>
              <a:rPr lang="en-US" altLang="ja-JP" i="1">
                <a:solidFill>
                  <a:srgbClr val="000000"/>
                </a:solidFill>
                <a:latin typeface="MetaBook-Roman"/>
                <a:ea typeface="MS PGothic" pitchFamily="34" charset="-128"/>
              </a:rPr>
              <a:t>Current FPGAs use primarily pass transistors with a driver.</a:t>
            </a:r>
            <a:endParaRPr lang="en-US" altLang="ja-JP" i="1" baseline="30000">
              <a:solidFill>
                <a:srgbClr val="339933"/>
              </a:solidFill>
              <a:latin typeface="MetaBook-Roman"/>
              <a:ea typeface="MS PGothic" pitchFamily="34" charset="-128"/>
            </a:endParaRPr>
          </a:p>
        </p:txBody>
      </p:sp>
      <p:sp>
        <p:nvSpPr>
          <p:cNvPr id="420868" name="Text Box 5"/>
          <p:cNvSpPr txBox="1">
            <a:spLocks noChangeArrowheads="1"/>
          </p:cNvSpPr>
          <p:nvPr/>
        </p:nvSpPr>
        <p:spPr bwMode="auto">
          <a:xfrm>
            <a:off x="6200775" y="2490788"/>
            <a:ext cx="2024063" cy="1217612"/>
          </a:xfrm>
          <a:prstGeom prst="rect">
            <a:avLst/>
          </a:prstGeom>
          <a:noFill/>
          <a:ln w="9525">
            <a:noFill/>
            <a:miter lim="800000"/>
            <a:headEnd/>
            <a:tailEnd/>
          </a:ln>
        </p:spPr>
        <p:txBody>
          <a:bodyPr>
            <a:spAutoFit/>
          </a:bodyPr>
          <a:lstStyle/>
          <a:p>
            <a:pPr algn="ctr">
              <a:spcBef>
                <a:spcPct val="50000"/>
              </a:spcBef>
            </a:pPr>
            <a:r>
              <a:rPr lang="en-US" altLang="ja-JP" b="1">
                <a:solidFill>
                  <a:srgbClr val="000000"/>
                </a:solidFill>
                <a:latin typeface="MetaBook-Roman"/>
                <a:ea typeface="MS PGothic" pitchFamily="34" charset="-128"/>
              </a:rPr>
              <a:t>Via</a:t>
            </a:r>
          </a:p>
          <a:p>
            <a:pPr algn="ctr">
              <a:spcBef>
                <a:spcPct val="50000"/>
              </a:spcBef>
            </a:pPr>
            <a:r>
              <a:rPr lang="en-US" altLang="ja-JP" sz="1400">
                <a:solidFill>
                  <a:srgbClr val="000000"/>
                </a:solidFill>
                <a:latin typeface="MetaBook-Roman"/>
                <a:ea typeface="MS PGothic" pitchFamily="34" charset="-128"/>
              </a:rPr>
              <a:t>Pitch - 0.2 </a:t>
            </a:r>
            <a:r>
              <a:rPr lang="en-US" altLang="ja-JP" sz="1400">
                <a:solidFill>
                  <a:srgbClr val="000000"/>
                </a:solidFill>
                <a:latin typeface="Symbol" pitchFamily="18" charset="2"/>
                <a:ea typeface="MS PGothic" pitchFamily="34" charset="-128"/>
              </a:rPr>
              <a:t>m</a:t>
            </a:r>
            <a:br>
              <a:rPr lang="en-US" altLang="ja-JP" sz="1400">
                <a:solidFill>
                  <a:srgbClr val="000000"/>
                </a:solidFill>
                <a:latin typeface="Symbol" pitchFamily="18" charset="2"/>
                <a:ea typeface="MS PGothic" pitchFamily="34" charset="-128"/>
              </a:rPr>
            </a:br>
            <a:r>
              <a:rPr lang="en-US" altLang="ja-JP" sz="1400">
                <a:solidFill>
                  <a:srgbClr val="000000"/>
                </a:solidFill>
                <a:latin typeface="MetaBook-Roman"/>
                <a:ea typeface="MS PGothic" pitchFamily="34" charset="-128"/>
              </a:rPr>
              <a:t>.2 x .2= 0.04 </a:t>
            </a:r>
            <a:r>
              <a:rPr lang="en-US" altLang="ja-JP" sz="1400">
                <a:solidFill>
                  <a:srgbClr val="000000"/>
                </a:solidFill>
                <a:latin typeface="Symbol" pitchFamily="18" charset="2"/>
                <a:ea typeface="MS PGothic" pitchFamily="34" charset="-128"/>
              </a:rPr>
              <a:t>m</a:t>
            </a:r>
            <a:r>
              <a:rPr lang="en-US" altLang="ja-JP" sz="1400" baseline="30000">
                <a:solidFill>
                  <a:srgbClr val="000000"/>
                </a:solidFill>
                <a:latin typeface="MetaBook-Roman"/>
                <a:ea typeface="MS PGothic" pitchFamily="34" charset="-128"/>
              </a:rPr>
              <a:t>2</a:t>
            </a:r>
          </a:p>
          <a:p>
            <a:pPr algn="ctr">
              <a:spcBef>
                <a:spcPct val="50000"/>
              </a:spcBef>
            </a:pPr>
            <a:r>
              <a:rPr lang="en-US" altLang="ja-JP" sz="1400" b="1">
                <a:solidFill>
                  <a:srgbClr val="339933"/>
                </a:solidFill>
                <a:latin typeface="MetaBook-Roman"/>
                <a:ea typeface="MS PGothic" pitchFamily="34" charset="-128"/>
              </a:rPr>
              <a:t>Area:</a:t>
            </a:r>
            <a:r>
              <a:rPr lang="en-US" altLang="ja-JP" sz="1400" b="1" baseline="30000">
                <a:solidFill>
                  <a:srgbClr val="339933"/>
                </a:solidFill>
                <a:latin typeface="MetaBook-Roman"/>
                <a:ea typeface="MS PGothic" pitchFamily="34" charset="-128"/>
              </a:rPr>
              <a:t>  </a:t>
            </a:r>
            <a:r>
              <a:rPr lang="en-US" altLang="ja-JP" sz="1400" b="1">
                <a:solidFill>
                  <a:srgbClr val="339933"/>
                </a:solidFill>
                <a:latin typeface="MetaBook-Roman"/>
                <a:ea typeface="MS PGothic" pitchFamily="34" charset="-128"/>
              </a:rPr>
              <a:t>0.04 </a:t>
            </a:r>
            <a:r>
              <a:rPr lang="en-US" altLang="ja-JP" sz="1400" b="1">
                <a:solidFill>
                  <a:srgbClr val="339933"/>
                </a:solidFill>
                <a:latin typeface="Symbol" pitchFamily="18" charset="2"/>
                <a:ea typeface="MS PGothic" pitchFamily="34" charset="-128"/>
              </a:rPr>
              <a:t>m</a:t>
            </a:r>
            <a:r>
              <a:rPr lang="en-US" altLang="ja-JP" sz="1400" b="1" baseline="30000">
                <a:solidFill>
                  <a:srgbClr val="339933"/>
                </a:solidFill>
                <a:latin typeface="MetaBook-Roman"/>
                <a:ea typeface="MS PGothic" pitchFamily="34" charset="-128"/>
              </a:rPr>
              <a:t>2</a:t>
            </a:r>
          </a:p>
        </p:txBody>
      </p:sp>
      <p:sp>
        <p:nvSpPr>
          <p:cNvPr id="420869" name="Text Box 6"/>
          <p:cNvSpPr txBox="1">
            <a:spLocks noChangeArrowheads="1"/>
          </p:cNvSpPr>
          <p:nvPr/>
        </p:nvSpPr>
        <p:spPr bwMode="auto">
          <a:xfrm>
            <a:off x="914400" y="1565275"/>
            <a:ext cx="3962400" cy="822325"/>
          </a:xfrm>
          <a:prstGeom prst="rect">
            <a:avLst/>
          </a:prstGeom>
          <a:noFill/>
          <a:ln w="9525">
            <a:noFill/>
            <a:miter lim="800000"/>
            <a:headEnd/>
            <a:tailEnd/>
          </a:ln>
        </p:spPr>
        <p:txBody>
          <a:bodyPr>
            <a:spAutoFit/>
          </a:bodyPr>
          <a:lstStyle/>
          <a:p>
            <a:pPr algn="ctr">
              <a:spcBef>
                <a:spcPct val="50000"/>
              </a:spcBef>
            </a:pPr>
            <a:r>
              <a:rPr lang="en-US" altLang="ja-JP" sz="2400" b="1">
                <a:solidFill>
                  <a:srgbClr val="000000"/>
                </a:solidFill>
                <a:latin typeface="MetaBook-Roman"/>
                <a:ea typeface="MS PGothic" pitchFamily="34" charset="-128"/>
              </a:rPr>
              <a:t>SRAM FPGA connectivity elements </a:t>
            </a:r>
            <a:r>
              <a:rPr lang="en-US" altLang="ja-JP" sz="1600">
                <a:solidFill>
                  <a:srgbClr val="000000"/>
                </a:solidFill>
                <a:ea typeface="MS PGothic" pitchFamily="34" charset="-128"/>
              </a:rPr>
              <a:t>@ 45 nm</a:t>
            </a:r>
          </a:p>
        </p:txBody>
      </p:sp>
      <p:sp>
        <p:nvSpPr>
          <p:cNvPr id="420870" name="Text Box 7"/>
          <p:cNvSpPr txBox="1">
            <a:spLocks noChangeArrowheads="1"/>
          </p:cNvSpPr>
          <p:nvPr/>
        </p:nvSpPr>
        <p:spPr bwMode="auto">
          <a:xfrm>
            <a:off x="4953000" y="1552575"/>
            <a:ext cx="3981450" cy="701675"/>
          </a:xfrm>
          <a:prstGeom prst="rect">
            <a:avLst/>
          </a:prstGeom>
          <a:noFill/>
          <a:ln w="9525">
            <a:noFill/>
            <a:miter lim="800000"/>
            <a:headEnd/>
            <a:tailEnd/>
          </a:ln>
        </p:spPr>
        <p:txBody>
          <a:bodyPr>
            <a:spAutoFit/>
          </a:bodyPr>
          <a:lstStyle/>
          <a:p>
            <a:pPr algn="ctr">
              <a:spcBef>
                <a:spcPct val="50000"/>
              </a:spcBef>
            </a:pPr>
            <a:r>
              <a:rPr lang="en-US" altLang="ja-JP" sz="2400" b="1">
                <a:solidFill>
                  <a:srgbClr val="000000"/>
                </a:solidFill>
                <a:latin typeface="MetaBook-Roman"/>
                <a:ea typeface="MS PGothic" pitchFamily="34" charset="-128"/>
              </a:rPr>
              <a:t>Via connectivity element </a:t>
            </a:r>
            <a:r>
              <a:rPr lang="en-US" altLang="ja-JP" sz="1600">
                <a:solidFill>
                  <a:srgbClr val="000000"/>
                </a:solidFill>
                <a:ea typeface="MS PGothic" pitchFamily="34" charset="-128"/>
              </a:rPr>
              <a:t>@ 45 nm</a:t>
            </a:r>
          </a:p>
        </p:txBody>
      </p:sp>
      <p:sp>
        <p:nvSpPr>
          <p:cNvPr id="420871" name="Text Box 8"/>
          <p:cNvSpPr txBox="1">
            <a:spLocks noChangeArrowheads="1"/>
          </p:cNvSpPr>
          <p:nvPr/>
        </p:nvSpPr>
        <p:spPr bwMode="auto">
          <a:xfrm>
            <a:off x="5740400" y="2765425"/>
            <a:ext cx="612775" cy="244475"/>
          </a:xfrm>
          <a:prstGeom prst="rect">
            <a:avLst/>
          </a:prstGeom>
          <a:noFill/>
          <a:ln w="9525">
            <a:noFill/>
            <a:miter lim="800000"/>
            <a:headEnd/>
            <a:tailEnd/>
          </a:ln>
        </p:spPr>
        <p:txBody>
          <a:bodyPr>
            <a:spAutoFit/>
          </a:bodyPr>
          <a:lstStyle/>
          <a:p>
            <a:pPr>
              <a:spcBef>
                <a:spcPct val="50000"/>
              </a:spcBef>
            </a:pPr>
            <a:r>
              <a:rPr lang="en-US" altLang="ja-JP" sz="1000" b="1">
                <a:solidFill>
                  <a:srgbClr val="000000"/>
                </a:solidFill>
                <a:latin typeface="MetaBook-Roman"/>
                <a:ea typeface="MS PGothic" pitchFamily="34" charset="-128"/>
              </a:rPr>
              <a:t>.2</a:t>
            </a:r>
            <a:r>
              <a:rPr lang="en-US" altLang="ja-JP" sz="1000" b="1">
                <a:solidFill>
                  <a:srgbClr val="000000"/>
                </a:solidFill>
                <a:latin typeface="Symbol" pitchFamily="18" charset="2"/>
                <a:ea typeface="MS PGothic" pitchFamily="34" charset="-128"/>
              </a:rPr>
              <a:t>m</a:t>
            </a:r>
            <a:endParaRPr lang="en-US" altLang="ja-JP" sz="1000" b="1" baseline="30000">
              <a:solidFill>
                <a:srgbClr val="000000"/>
              </a:solidFill>
              <a:latin typeface="MetaBook-Roman"/>
              <a:ea typeface="MS PGothic" pitchFamily="34" charset="-128"/>
            </a:endParaRPr>
          </a:p>
        </p:txBody>
      </p:sp>
      <p:sp>
        <p:nvSpPr>
          <p:cNvPr id="420872" name="Rectangle 9"/>
          <p:cNvSpPr>
            <a:spLocks noChangeArrowheads="1"/>
          </p:cNvSpPr>
          <p:nvPr/>
        </p:nvSpPr>
        <p:spPr bwMode="auto">
          <a:xfrm>
            <a:off x="5145088" y="2387600"/>
            <a:ext cx="290512" cy="238125"/>
          </a:xfrm>
          <a:prstGeom prst="rect">
            <a:avLst/>
          </a:prstGeom>
          <a:solidFill>
            <a:srgbClr val="FEF9DE">
              <a:alpha val="50195"/>
            </a:srgbClr>
          </a:solidFill>
          <a:ln w="9525">
            <a:noFill/>
            <a:miter lim="800000"/>
            <a:headEnd/>
            <a:tailEnd/>
          </a:ln>
        </p:spPr>
        <p:txBody>
          <a:bodyPr wrap="none" anchor="ctr"/>
          <a:lstStyle/>
          <a:p>
            <a:endParaRPr lang="en-US" altLang="en-US" sz="2000">
              <a:solidFill>
                <a:srgbClr val="000000"/>
              </a:solidFill>
            </a:endParaRPr>
          </a:p>
        </p:txBody>
      </p:sp>
      <p:grpSp>
        <p:nvGrpSpPr>
          <p:cNvPr id="420873" name="Group 10"/>
          <p:cNvGrpSpPr>
            <a:grpSpLocks/>
          </p:cNvGrpSpPr>
          <p:nvPr/>
        </p:nvGrpSpPr>
        <p:grpSpPr bwMode="auto">
          <a:xfrm>
            <a:off x="404813" y="3540125"/>
            <a:ext cx="1152525" cy="798513"/>
            <a:chOff x="687" y="1312"/>
            <a:chExt cx="726" cy="503"/>
          </a:xfrm>
        </p:grpSpPr>
        <p:sp>
          <p:nvSpPr>
            <p:cNvPr id="420928" name="AutoShape 11"/>
            <p:cNvSpPr>
              <a:spLocks noChangeArrowheads="1"/>
            </p:cNvSpPr>
            <p:nvPr/>
          </p:nvSpPr>
          <p:spPr bwMode="auto">
            <a:xfrm rot="5400000">
              <a:off x="925" y="1553"/>
              <a:ext cx="251" cy="274"/>
            </a:xfrm>
            <a:prstGeom prst="triangle">
              <a:avLst>
                <a:gd name="adj" fmla="val 50000"/>
              </a:avLst>
            </a:prstGeom>
            <a:solidFill>
              <a:srgbClr val="FDF1B5"/>
            </a:solidFill>
            <a:ln w="9525">
              <a:solidFill>
                <a:schemeClr val="tx1"/>
              </a:solidFill>
              <a:miter lim="800000"/>
              <a:headEnd/>
              <a:tailEnd/>
            </a:ln>
          </p:spPr>
          <p:txBody>
            <a:bodyPr wrap="none" anchor="ctr"/>
            <a:lstStyle/>
            <a:p>
              <a:endParaRPr lang="en-US" altLang="en-US" sz="2000">
                <a:solidFill>
                  <a:srgbClr val="000000"/>
                </a:solidFill>
              </a:endParaRPr>
            </a:p>
          </p:txBody>
        </p:sp>
        <p:sp>
          <p:nvSpPr>
            <p:cNvPr id="420929" name="Line 12"/>
            <p:cNvSpPr>
              <a:spLocks noChangeShapeType="1"/>
            </p:cNvSpPr>
            <p:nvPr/>
          </p:nvSpPr>
          <p:spPr bwMode="auto">
            <a:xfrm flipH="1">
              <a:off x="687" y="1683"/>
              <a:ext cx="226" cy="0"/>
            </a:xfrm>
            <a:prstGeom prst="line">
              <a:avLst/>
            </a:prstGeom>
            <a:noFill/>
            <a:ln w="9525">
              <a:solidFill>
                <a:schemeClr val="tx1"/>
              </a:solidFill>
              <a:round/>
              <a:headEnd/>
              <a:tailEnd type="oval" w="sm" len="sm"/>
            </a:ln>
          </p:spPr>
          <p:txBody>
            <a:bodyPr/>
            <a:lstStyle/>
            <a:p>
              <a:endParaRPr lang="en-US"/>
            </a:p>
          </p:txBody>
        </p:sp>
        <p:sp>
          <p:nvSpPr>
            <p:cNvPr id="420930" name="Line 13"/>
            <p:cNvSpPr>
              <a:spLocks noChangeShapeType="1"/>
            </p:cNvSpPr>
            <p:nvPr/>
          </p:nvSpPr>
          <p:spPr bwMode="auto">
            <a:xfrm flipH="1">
              <a:off x="1196" y="1688"/>
              <a:ext cx="217" cy="0"/>
            </a:xfrm>
            <a:prstGeom prst="line">
              <a:avLst/>
            </a:prstGeom>
            <a:noFill/>
            <a:ln w="9525">
              <a:solidFill>
                <a:schemeClr val="tx1"/>
              </a:solidFill>
              <a:round/>
              <a:headEnd type="oval" w="sm" len="sm"/>
              <a:tailEnd/>
            </a:ln>
          </p:spPr>
          <p:txBody>
            <a:bodyPr/>
            <a:lstStyle/>
            <a:p>
              <a:endParaRPr lang="en-US"/>
            </a:p>
          </p:txBody>
        </p:sp>
        <p:sp>
          <p:nvSpPr>
            <p:cNvPr id="420931" name="Line 14"/>
            <p:cNvSpPr>
              <a:spLocks noChangeShapeType="1"/>
            </p:cNvSpPr>
            <p:nvPr/>
          </p:nvSpPr>
          <p:spPr bwMode="auto">
            <a:xfrm flipV="1">
              <a:off x="1026" y="1468"/>
              <a:ext cx="0" cy="112"/>
            </a:xfrm>
            <a:prstGeom prst="line">
              <a:avLst/>
            </a:prstGeom>
            <a:noFill/>
            <a:ln w="19050">
              <a:solidFill>
                <a:srgbClr val="0000FF"/>
              </a:solidFill>
              <a:round/>
              <a:headEnd/>
              <a:tailEnd/>
            </a:ln>
          </p:spPr>
          <p:txBody>
            <a:bodyPr/>
            <a:lstStyle/>
            <a:p>
              <a:endParaRPr lang="en-US"/>
            </a:p>
          </p:txBody>
        </p:sp>
        <p:sp>
          <p:nvSpPr>
            <p:cNvPr id="420932" name="Oval 15"/>
            <p:cNvSpPr>
              <a:spLocks noChangeArrowheads="1"/>
            </p:cNvSpPr>
            <p:nvPr/>
          </p:nvSpPr>
          <p:spPr bwMode="auto">
            <a:xfrm>
              <a:off x="1164" y="1669"/>
              <a:ext cx="34" cy="34"/>
            </a:xfrm>
            <a:prstGeom prst="ellipse">
              <a:avLst/>
            </a:prstGeom>
            <a:solidFill>
              <a:schemeClr val="accent1"/>
            </a:solidFill>
            <a:ln w="9525">
              <a:solidFill>
                <a:schemeClr val="tx1"/>
              </a:solidFill>
              <a:round/>
              <a:headEnd/>
              <a:tailEnd/>
            </a:ln>
          </p:spPr>
          <p:txBody>
            <a:bodyPr wrap="none" anchor="ctr"/>
            <a:lstStyle/>
            <a:p>
              <a:endParaRPr lang="en-US" altLang="en-US" sz="2000">
                <a:solidFill>
                  <a:srgbClr val="000000"/>
                </a:solidFill>
              </a:endParaRPr>
            </a:p>
          </p:txBody>
        </p:sp>
        <p:sp>
          <p:nvSpPr>
            <p:cNvPr id="420933" name="Rectangle 16"/>
            <p:cNvSpPr>
              <a:spLocks noChangeArrowheads="1"/>
            </p:cNvSpPr>
            <p:nvPr/>
          </p:nvSpPr>
          <p:spPr bwMode="auto">
            <a:xfrm>
              <a:off x="944" y="1312"/>
              <a:ext cx="156" cy="165"/>
            </a:xfrm>
            <a:prstGeom prst="rect">
              <a:avLst/>
            </a:prstGeom>
            <a:solidFill>
              <a:srgbClr val="FDF1B5"/>
            </a:solidFill>
            <a:ln w="9525">
              <a:solidFill>
                <a:schemeClr val="tx1"/>
              </a:solidFill>
              <a:miter lim="800000"/>
              <a:headEnd/>
              <a:tailEnd/>
            </a:ln>
          </p:spPr>
          <p:txBody>
            <a:bodyPr wrap="none" anchor="ctr"/>
            <a:lstStyle/>
            <a:p>
              <a:endParaRPr lang="en-US" altLang="en-US" sz="2000">
                <a:solidFill>
                  <a:srgbClr val="000000"/>
                </a:solidFill>
              </a:endParaRPr>
            </a:p>
          </p:txBody>
        </p:sp>
        <p:sp>
          <p:nvSpPr>
            <p:cNvPr id="420934" name="Text Box 17"/>
            <p:cNvSpPr txBox="1">
              <a:spLocks noChangeArrowheads="1"/>
            </p:cNvSpPr>
            <p:nvPr/>
          </p:nvSpPr>
          <p:spPr bwMode="auto">
            <a:xfrm>
              <a:off x="954" y="1324"/>
              <a:ext cx="135" cy="154"/>
            </a:xfrm>
            <a:prstGeom prst="rect">
              <a:avLst/>
            </a:prstGeom>
            <a:noFill/>
            <a:ln w="9525">
              <a:noFill/>
              <a:miter lim="800000"/>
              <a:headEnd/>
              <a:tailEnd/>
            </a:ln>
          </p:spPr>
          <p:txBody>
            <a:bodyPr lIns="0" rIns="0">
              <a:spAutoFit/>
            </a:bodyPr>
            <a:lstStyle/>
            <a:p>
              <a:pPr algn="ctr"/>
              <a:r>
                <a:rPr lang="en-US" altLang="ja-JP" sz="500">
                  <a:solidFill>
                    <a:srgbClr val="000000"/>
                  </a:solidFill>
                  <a:latin typeface="MetaBook-Roman"/>
                  <a:ea typeface="MS PGothic" pitchFamily="34" charset="-128"/>
                </a:rPr>
                <a:t>SRAM</a:t>
              </a:r>
            </a:p>
            <a:p>
              <a:pPr algn="ctr"/>
              <a:r>
                <a:rPr lang="en-US" altLang="ja-JP" sz="500">
                  <a:solidFill>
                    <a:srgbClr val="000000"/>
                  </a:solidFill>
                  <a:latin typeface="MetaBook-Roman"/>
                  <a:ea typeface="MS PGothic" pitchFamily="34" charset="-128"/>
                </a:rPr>
                <a:t>bit</a:t>
              </a:r>
            </a:p>
          </p:txBody>
        </p:sp>
        <p:sp>
          <p:nvSpPr>
            <p:cNvPr id="420935" name="Oval 18"/>
            <p:cNvSpPr>
              <a:spLocks noChangeArrowheads="1"/>
            </p:cNvSpPr>
            <p:nvPr/>
          </p:nvSpPr>
          <p:spPr bwMode="auto">
            <a:xfrm>
              <a:off x="1014" y="1581"/>
              <a:ext cx="34" cy="34"/>
            </a:xfrm>
            <a:prstGeom prst="ellipse">
              <a:avLst/>
            </a:prstGeom>
            <a:solidFill>
              <a:schemeClr val="accent1"/>
            </a:solidFill>
            <a:ln w="9525">
              <a:solidFill>
                <a:schemeClr val="tx1"/>
              </a:solidFill>
              <a:round/>
              <a:headEnd/>
              <a:tailEnd/>
            </a:ln>
          </p:spPr>
          <p:txBody>
            <a:bodyPr wrap="none" anchor="ctr"/>
            <a:lstStyle/>
            <a:p>
              <a:endParaRPr lang="en-US" altLang="en-US" sz="2000">
                <a:solidFill>
                  <a:srgbClr val="000000"/>
                </a:solidFill>
              </a:endParaRPr>
            </a:p>
          </p:txBody>
        </p:sp>
      </p:grpSp>
      <p:grpSp>
        <p:nvGrpSpPr>
          <p:cNvPr id="420874" name="Group 19"/>
          <p:cNvGrpSpPr>
            <a:grpSpLocks/>
          </p:cNvGrpSpPr>
          <p:nvPr/>
        </p:nvGrpSpPr>
        <p:grpSpPr bwMode="auto">
          <a:xfrm>
            <a:off x="542925" y="4598988"/>
            <a:ext cx="819150" cy="654050"/>
            <a:chOff x="786" y="2165"/>
            <a:chExt cx="516" cy="412"/>
          </a:xfrm>
        </p:grpSpPr>
        <p:sp>
          <p:nvSpPr>
            <p:cNvPr id="420923" name="Line 20"/>
            <p:cNvSpPr>
              <a:spLocks noChangeShapeType="1"/>
            </p:cNvSpPr>
            <p:nvPr/>
          </p:nvSpPr>
          <p:spPr bwMode="auto">
            <a:xfrm flipV="1">
              <a:off x="1039" y="2324"/>
              <a:ext cx="0" cy="139"/>
            </a:xfrm>
            <a:prstGeom prst="line">
              <a:avLst/>
            </a:prstGeom>
            <a:noFill/>
            <a:ln w="19050">
              <a:solidFill>
                <a:srgbClr val="0000FF"/>
              </a:solidFill>
              <a:round/>
              <a:headEnd/>
              <a:tailEnd/>
            </a:ln>
          </p:spPr>
          <p:txBody>
            <a:bodyPr/>
            <a:lstStyle/>
            <a:p>
              <a:endParaRPr lang="en-US"/>
            </a:p>
          </p:txBody>
        </p:sp>
        <p:sp>
          <p:nvSpPr>
            <p:cNvPr id="420924" name="Rectangle 21"/>
            <p:cNvSpPr>
              <a:spLocks noChangeArrowheads="1"/>
            </p:cNvSpPr>
            <p:nvPr/>
          </p:nvSpPr>
          <p:spPr bwMode="auto">
            <a:xfrm>
              <a:off x="957" y="2165"/>
              <a:ext cx="156" cy="165"/>
            </a:xfrm>
            <a:prstGeom prst="rect">
              <a:avLst/>
            </a:prstGeom>
            <a:solidFill>
              <a:srgbClr val="FDF1B5"/>
            </a:solidFill>
            <a:ln w="9525">
              <a:solidFill>
                <a:schemeClr val="tx1"/>
              </a:solidFill>
              <a:miter lim="800000"/>
              <a:headEnd/>
              <a:tailEnd/>
            </a:ln>
          </p:spPr>
          <p:txBody>
            <a:bodyPr wrap="none" anchor="ctr"/>
            <a:lstStyle/>
            <a:p>
              <a:endParaRPr lang="en-US" altLang="en-US" sz="2000">
                <a:solidFill>
                  <a:srgbClr val="000000"/>
                </a:solidFill>
              </a:endParaRPr>
            </a:p>
          </p:txBody>
        </p:sp>
        <p:sp>
          <p:nvSpPr>
            <p:cNvPr id="420925" name="Text Box 22"/>
            <p:cNvSpPr txBox="1">
              <a:spLocks noChangeArrowheads="1"/>
            </p:cNvSpPr>
            <p:nvPr/>
          </p:nvSpPr>
          <p:spPr bwMode="auto">
            <a:xfrm>
              <a:off x="967" y="2177"/>
              <a:ext cx="135" cy="154"/>
            </a:xfrm>
            <a:prstGeom prst="rect">
              <a:avLst/>
            </a:prstGeom>
            <a:noFill/>
            <a:ln w="9525">
              <a:noFill/>
              <a:miter lim="800000"/>
              <a:headEnd/>
              <a:tailEnd/>
            </a:ln>
          </p:spPr>
          <p:txBody>
            <a:bodyPr lIns="0" rIns="0">
              <a:spAutoFit/>
            </a:bodyPr>
            <a:lstStyle/>
            <a:p>
              <a:pPr algn="ctr"/>
              <a:r>
                <a:rPr lang="en-US" altLang="ja-JP" sz="500">
                  <a:solidFill>
                    <a:srgbClr val="000000"/>
                  </a:solidFill>
                  <a:latin typeface="MetaBook-Roman"/>
                  <a:ea typeface="MS PGothic" pitchFamily="34" charset="-128"/>
                </a:rPr>
                <a:t>SRAM</a:t>
              </a:r>
            </a:p>
            <a:p>
              <a:pPr algn="ctr"/>
              <a:r>
                <a:rPr lang="en-US" altLang="ja-JP" sz="500">
                  <a:solidFill>
                    <a:srgbClr val="000000"/>
                  </a:solidFill>
                  <a:latin typeface="MetaBook-Roman"/>
                  <a:ea typeface="MS PGothic" pitchFamily="34" charset="-128"/>
                </a:rPr>
                <a:t>bit</a:t>
              </a:r>
            </a:p>
          </p:txBody>
        </p:sp>
        <p:sp>
          <p:nvSpPr>
            <p:cNvPr id="420926" name="Freeform 23"/>
            <p:cNvSpPr>
              <a:spLocks/>
            </p:cNvSpPr>
            <p:nvPr/>
          </p:nvSpPr>
          <p:spPr bwMode="auto">
            <a:xfrm>
              <a:off x="786" y="2487"/>
              <a:ext cx="516" cy="90"/>
            </a:xfrm>
            <a:custGeom>
              <a:avLst/>
              <a:gdLst>
                <a:gd name="T0" fmla="*/ 0 w 642"/>
                <a:gd name="T1" fmla="*/ 87 h 90"/>
                <a:gd name="T2" fmla="*/ 2 w 642"/>
                <a:gd name="T3" fmla="*/ 87 h 90"/>
                <a:gd name="T4" fmla="*/ 2 w 642"/>
                <a:gd name="T5" fmla="*/ 0 h 90"/>
                <a:gd name="T6" fmla="*/ 2 w 642"/>
                <a:gd name="T7" fmla="*/ 0 h 90"/>
                <a:gd name="T8" fmla="*/ 2 w 642"/>
                <a:gd name="T9" fmla="*/ 90 h 90"/>
                <a:gd name="T10" fmla="*/ 4 w 642"/>
                <a:gd name="T11" fmla="*/ 90 h 90"/>
                <a:gd name="T12" fmla="*/ 0 60000 65536"/>
                <a:gd name="T13" fmla="*/ 0 60000 65536"/>
                <a:gd name="T14" fmla="*/ 0 60000 65536"/>
                <a:gd name="T15" fmla="*/ 0 60000 65536"/>
                <a:gd name="T16" fmla="*/ 0 60000 65536"/>
                <a:gd name="T17" fmla="*/ 0 60000 65536"/>
                <a:gd name="T18" fmla="*/ 0 w 642"/>
                <a:gd name="T19" fmla="*/ 0 h 90"/>
                <a:gd name="T20" fmla="*/ 642 w 64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642" h="90">
                  <a:moveTo>
                    <a:pt x="0" y="87"/>
                  </a:moveTo>
                  <a:lnTo>
                    <a:pt x="204" y="87"/>
                  </a:lnTo>
                  <a:lnTo>
                    <a:pt x="204" y="0"/>
                  </a:lnTo>
                  <a:lnTo>
                    <a:pt x="420" y="0"/>
                  </a:lnTo>
                  <a:lnTo>
                    <a:pt x="420" y="90"/>
                  </a:lnTo>
                  <a:lnTo>
                    <a:pt x="642" y="90"/>
                  </a:lnTo>
                </a:path>
              </a:pathLst>
            </a:custGeom>
            <a:noFill/>
            <a:ln w="9525">
              <a:solidFill>
                <a:schemeClr val="tx1"/>
              </a:solidFill>
              <a:round/>
              <a:headEnd type="oval" w="sm" len="sm"/>
              <a:tailEnd type="oval" w="sm" len="sm"/>
            </a:ln>
          </p:spPr>
          <p:txBody>
            <a:bodyPr/>
            <a:lstStyle/>
            <a:p>
              <a:endParaRPr lang="en-US"/>
            </a:p>
          </p:txBody>
        </p:sp>
        <p:sp>
          <p:nvSpPr>
            <p:cNvPr id="420927" name="Line 24"/>
            <p:cNvSpPr>
              <a:spLocks noChangeShapeType="1"/>
            </p:cNvSpPr>
            <p:nvPr/>
          </p:nvSpPr>
          <p:spPr bwMode="auto">
            <a:xfrm>
              <a:off x="962" y="2463"/>
              <a:ext cx="147" cy="0"/>
            </a:xfrm>
            <a:prstGeom prst="line">
              <a:avLst/>
            </a:prstGeom>
            <a:noFill/>
            <a:ln w="12700">
              <a:solidFill>
                <a:schemeClr val="tx1"/>
              </a:solidFill>
              <a:round/>
              <a:headEnd type="none" w="sm" len="sm"/>
              <a:tailEnd type="none" w="sm" len="sm"/>
            </a:ln>
          </p:spPr>
          <p:txBody>
            <a:bodyPr/>
            <a:lstStyle/>
            <a:p>
              <a:endParaRPr lang="en-US"/>
            </a:p>
          </p:txBody>
        </p:sp>
      </p:grpSp>
      <p:grpSp>
        <p:nvGrpSpPr>
          <p:cNvPr id="420875" name="Group 25"/>
          <p:cNvGrpSpPr>
            <a:grpSpLocks/>
          </p:cNvGrpSpPr>
          <p:nvPr/>
        </p:nvGrpSpPr>
        <p:grpSpPr bwMode="auto">
          <a:xfrm>
            <a:off x="242888" y="2114550"/>
            <a:ext cx="1495425" cy="1250950"/>
            <a:chOff x="585" y="174"/>
            <a:chExt cx="942" cy="788"/>
          </a:xfrm>
        </p:grpSpPr>
        <p:sp>
          <p:nvSpPr>
            <p:cNvPr id="420905" name="AutoShape 26"/>
            <p:cNvSpPr>
              <a:spLocks noChangeArrowheads="1"/>
            </p:cNvSpPr>
            <p:nvPr/>
          </p:nvSpPr>
          <p:spPr bwMode="auto">
            <a:xfrm rot="5400000">
              <a:off x="952" y="700"/>
              <a:ext cx="251" cy="274"/>
            </a:xfrm>
            <a:prstGeom prst="triangle">
              <a:avLst>
                <a:gd name="adj" fmla="val 50000"/>
              </a:avLst>
            </a:prstGeom>
            <a:solidFill>
              <a:srgbClr val="FDF1B5"/>
            </a:solidFill>
            <a:ln w="9525">
              <a:solidFill>
                <a:schemeClr val="tx1"/>
              </a:solidFill>
              <a:miter lim="800000"/>
              <a:headEnd/>
              <a:tailEnd/>
            </a:ln>
          </p:spPr>
          <p:txBody>
            <a:bodyPr wrap="none" anchor="ctr"/>
            <a:lstStyle/>
            <a:p>
              <a:endParaRPr lang="en-US" altLang="en-US" sz="2000">
                <a:solidFill>
                  <a:srgbClr val="000000"/>
                </a:solidFill>
              </a:endParaRPr>
            </a:p>
          </p:txBody>
        </p:sp>
        <p:sp>
          <p:nvSpPr>
            <p:cNvPr id="420906" name="AutoShape 27"/>
            <p:cNvSpPr>
              <a:spLocks noChangeArrowheads="1"/>
            </p:cNvSpPr>
            <p:nvPr/>
          </p:nvSpPr>
          <p:spPr bwMode="auto">
            <a:xfrm rot="16200000" flipH="1">
              <a:off x="952" y="386"/>
              <a:ext cx="251" cy="274"/>
            </a:xfrm>
            <a:prstGeom prst="triangle">
              <a:avLst>
                <a:gd name="adj" fmla="val 50000"/>
              </a:avLst>
            </a:prstGeom>
            <a:solidFill>
              <a:srgbClr val="FDF1B5"/>
            </a:solidFill>
            <a:ln w="9525">
              <a:solidFill>
                <a:schemeClr val="tx1"/>
              </a:solidFill>
              <a:miter lim="800000"/>
              <a:headEnd/>
              <a:tailEnd/>
            </a:ln>
          </p:spPr>
          <p:txBody>
            <a:bodyPr wrap="none" anchor="ctr"/>
            <a:lstStyle/>
            <a:p>
              <a:endParaRPr lang="en-US" altLang="en-US" sz="2000">
                <a:solidFill>
                  <a:srgbClr val="000000"/>
                </a:solidFill>
              </a:endParaRPr>
            </a:p>
          </p:txBody>
        </p:sp>
        <p:sp>
          <p:nvSpPr>
            <p:cNvPr id="420907" name="Freeform 28"/>
            <p:cNvSpPr>
              <a:spLocks/>
            </p:cNvSpPr>
            <p:nvPr/>
          </p:nvSpPr>
          <p:spPr bwMode="auto">
            <a:xfrm>
              <a:off x="736" y="522"/>
              <a:ext cx="205" cy="307"/>
            </a:xfrm>
            <a:custGeom>
              <a:avLst/>
              <a:gdLst>
                <a:gd name="T0" fmla="*/ 486204 w 144"/>
                <a:gd name="T1" fmla="*/ 0 h 234"/>
                <a:gd name="T2" fmla="*/ 0 w 144"/>
                <a:gd name="T3" fmla="*/ 0 h 234"/>
                <a:gd name="T4" fmla="*/ 0 w 144"/>
                <a:gd name="T5" fmla="*/ 120808 h 234"/>
                <a:gd name="T6" fmla="*/ 475237 w 144"/>
                <a:gd name="T7" fmla="*/ 120808 h 234"/>
                <a:gd name="T8" fmla="*/ 0 60000 65536"/>
                <a:gd name="T9" fmla="*/ 0 60000 65536"/>
                <a:gd name="T10" fmla="*/ 0 60000 65536"/>
                <a:gd name="T11" fmla="*/ 0 60000 65536"/>
                <a:gd name="T12" fmla="*/ 0 w 144"/>
                <a:gd name="T13" fmla="*/ 0 h 234"/>
                <a:gd name="T14" fmla="*/ 144 w 144"/>
                <a:gd name="T15" fmla="*/ 234 h 234"/>
              </a:gdLst>
              <a:ahLst/>
              <a:cxnLst>
                <a:cxn ang="T8">
                  <a:pos x="T0" y="T1"/>
                </a:cxn>
                <a:cxn ang="T9">
                  <a:pos x="T2" y="T3"/>
                </a:cxn>
                <a:cxn ang="T10">
                  <a:pos x="T4" y="T5"/>
                </a:cxn>
                <a:cxn ang="T11">
                  <a:pos x="T6" y="T7"/>
                </a:cxn>
              </a:cxnLst>
              <a:rect l="T12" t="T13" r="T14" b="T15"/>
              <a:pathLst>
                <a:path w="144" h="234">
                  <a:moveTo>
                    <a:pt x="144" y="0"/>
                  </a:moveTo>
                  <a:lnTo>
                    <a:pt x="0" y="0"/>
                  </a:lnTo>
                  <a:lnTo>
                    <a:pt x="0" y="234"/>
                  </a:lnTo>
                  <a:lnTo>
                    <a:pt x="141" y="234"/>
                  </a:lnTo>
                </a:path>
              </a:pathLst>
            </a:custGeom>
            <a:noFill/>
            <a:ln w="9525">
              <a:solidFill>
                <a:schemeClr val="tx1"/>
              </a:solidFill>
              <a:round/>
              <a:headEnd/>
              <a:tailEnd/>
            </a:ln>
          </p:spPr>
          <p:txBody>
            <a:bodyPr/>
            <a:lstStyle/>
            <a:p>
              <a:endParaRPr lang="en-US"/>
            </a:p>
          </p:txBody>
        </p:sp>
        <p:sp>
          <p:nvSpPr>
            <p:cNvPr id="420908" name="Freeform 29"/>
            <p:cNvSpPr>
              <a:spLocks/>
            </p:cNvSpPr>
            <p:nvPr/>
          </p:nvSpPr>
          <p:spPr bwMode="auto">
            <a:xfrm flipH="1">
              <a:off x="1211" y="530"/>
              <a:ext cx="205" cy="307"/>
            </a:xfrm>
            <a:custGeom>
              <a:avLst/>
              <a:gdLst>
                <a:gd name="T0" fmla="*/ 486204 w 144"/>
                <a:gd name="T1" fmla="*/ 0 h 234"/>
                <a:gd name="T2" fmla="*/ 0 w 144"/>
                <a:gd name="T3" fmla="*/ 0 h 234"/>
                <a:gd name="T4" fmla="*/ 0 w 144"/>
                <a:gd name="T5" fmla="*/ 120808 h 234"/>
                <a:gd name="T6" fmla="*/ 475237 w 144"/>
                <a:gd name="T7" fmla="*/ 120808 h 234"/>
                <a:gd name="T8" fmla="*/ 0 60000 65536"/>
                <a:gd name="T9" fmla="*/ 0 60000 65536"/>
                <a:gd name="T10" fmla="*/ 0 60000 65536"/>
                <a:gd name="T11" fmla="*/ 0 60000 65536"/>
                <a:gd name="T12" fmla="*/ 0 w 144"/>
                <a:gd name="T13" fmla="*/ 0 h 234"/>
                <a:gd name="T14" fmla="*/ 144 w 144"/>
                <a:gd name="T15" fmla="*/ 234 h 234"/>
              </a:gdLst>
              <a:ahLst/>
              <a:cxnLst>
                <a:cxn ang="T8">
                  <a:pos x="T0" y="T1"/>
                </a:cxn>
                <a:cxn ang="T9">
                  <a:pos x="T2" y="T3"/>
                </a:cxn>
                <a:cxn ang="T10">
                  <a:pos x="T4" y="T5"/>
                </a:cxn>
                <a:cxn ang="T11">
                  <a:pos x="T6" y="T7"/>
                </a:cxn>
              </a:cxnLst>
              <a:rect l="T12" t="T13" r="T14" b="T15"/>
              <a:pathLst>
                <a:path w="144" h="234">
                  <a:moveTo>
                    <a:pt x="144" y="0"/>
                  </a:moveTo>
                  <a:lnTo>
                    <a:pt x="0" y="0"/>
                  </a:lnTo>
                  <a:lnTo>
                    <a:pt x="0" y="234"/>
                  </a:lnTo>
                  <a:lnTo>
                    <a:pt x="141" y="234"/>
                  </a:lnTo>
                </a:path>
              </a:pathLst>
            </a:custGeom>
            <a:noFill/>
            <a:ln w="9525">
              <a:solidFill>
                <a:schemeClr val="tx1"/>
              </a:solidFill>
              <a:round/>
              <a:headEnd/>
              <a:tailEnd/>
            </a:ln>
          </p:spPr>
          <p:txBody>
            <a:bodyPr/>
            <a:lstStyle/>
            <a:p>
              <a:endParaRPr lang="en-US"/>
            </a:p>
          </p:txBody>
        </p:sp>
        <p:sp>
          <p:nvSpPr>
            <p:cNvPr id="420909" name="Line 30"/>
            <p:cNvSpPr>
              <a:spLocks noChangeShapeType="1"/>
            </p:cNvSpPr>
            <p:nvPr/>
          </p:nvSpPr>
          <p:spPr bwMode="auto">
            <a:xfrm flipH="1">
              <a:off x="585" y="671"/>
              <a:ext cx="151" cy="0"/>
            </a:xfrm>
            <a:prstGeom prst="line">
              <a:avLst/>
            </a:prstGeom>
            <a:noFill/>
            <a:ln w="9525">
              <a:solidFill>
                <a:schemeClr val="tx1"/>
              </a:solidFill>
              <a:round/>
              <a:headEnd type="oval" w="sm" len="sm"/>
              <a:tailEnd type="oval" w="sm" len="sm"/>
            </a:ln>
          </p:spPr>
          <p:txBody>
            <a:bodyPr/>
            <a:lstStyle/>
            <a:p>
              <a:endParaRPr lang="en-US"/>
            </a:p>
          </p:txBody>
        </p:sp>
        <p:sp>
          <p:nvSpPr>
            <p:cNvPr id="420910" name="Line 31"/>
            <p:cNvSpPr>
              <a:spLocks noChangeShapeType="1"/>
            </p:cNvSpPr>
            <p:nvPr/>
          </p:nvSpPr>
          <p:spPr bwMode="auto">
            <a:xfrm flipH="1">
              <a:off x="1415" y="679"/>
              <a:ext cx="112" cy="0"/>
            </a:xfrm>
            <a:prstGeom prst="line">
              <a:avLst/>
            </a:prstGeom>
            <a:noFill/>
            <a:ln w="9525">
              <a:solidFill>
                <a:schemeClr val="tx1"/>
              </a:solidFill>
              <a:round/>
              <a:headEnd type="oval" w="sm" len="sm"/>
              <a:tailEnd type="oval" w="sm" len="sm"/>
            </a:ln>
          </p:spPr>
          <p:txBody>
            <a:bodyPr/>
            <a:lstStyle/>
            <a:p>
              <a:endParaRPr lang="en-US"/>
            </a:p>
          </p:txBody>
        </p:sp>
        <p:sp>
          <p:nvSpPr>
            <p:cNvPr id="420911" name="Line 32"/>
            <p:cNvSpPr>
              <a:spLocks noChangeShapeType="1"/>
            </p:cNvSpPr>
            <p:nvPr/>
          </p:nvSpPr>
          <p:spPr bwMode="auto">
            <a:xfrm flipV="1">
              <a:off x="1029" y="339"/>
              <a:ext cx="0" cy="403"/>
            </a:xfrm>
            <a:prstGeom prst="line">
              <a:avLst/>
            </a:prstGeom>
            <a:noFill/>
            <a:ln w="19050">
              <a:solidFill>
                <a:srgbClr val="0000FF"/>
              </a:solidFill>
              <a:round/>
              <a:headEnd/>
              <a:tailEnd/>
            </a:ln>
          </p:spPr>
          <p:txBody>
            <a:bodyPr/>
            <a:lstStyle/>
            <a:p>
              <a:endParaRPr lang="en-US"/>
            </a:p>
          </p:txBody>
        </p:sp>
        <p:sp>
          <p:nvSpPr>
            <p:cNvPr id="420912" name="Line 33"/>
            <p:cNvSpPr>
              <a:spLocks noChangeShapeType="1"/>
            </p:cNvSpPr>
            <p:nvPr/>
          </p:nvSpPr>
          <p:spPr bwMode="auto">
            <a:xfrm flipV="1">
              <a:off x="1091" y="339"/>
              <a:ext cx="0" cy="117"/>
            </a:xfrm>
            <a:prstGeom prst="line">
              <a:avLst/>
            </a:prstGeom>
            <a:noFill/>
            <a:ln w="19050">
              <a:solidFill>
                <a:srgbClr val="0000FF"/>
              </a:solidFill>
              <a:round/>
              <a:headEnd/>
              <a:tailEnd/>
            </a:ln>
          </p:spPr>
          <p:txBody>
            <a:bodyPr/>
            <a:lstStyle/>
            <a:p>
              <a:endParaRPr lang="en-US"/>
            </a:p>
          </p:txBody>
        </p:sp>
        <p:sp>
          <p:nvSpPr>
            <p:cNvPr id="420913" name="Oval 34"/>
            <p:cNvSpPr>
              <a:spLocks noChangeArrowheads="1"/>
            </p:cNvSpPr>
            <p:nvPr/>
          </p:nvSpPr>
          <p:spPr bwMode="auto">
            <a:xfrm>
              <a:off x="930" y="498"/>
              <a:ext cx="34" cy="34"/>
            </a:xfrm>
            <a:prstGeom prst="ellipse">
              <a:avLst/>
            </a:prstGeom>
            <a:solidFill>
              <a:schemeClr val="accent1"/>
            </a:solidFill>
            <a:ln w="9525">
              <a:solidFill>
                <a:schemeClr val="tx1"/>
              </a:solidFill>
              <a:round/>
              <a:headEnd/>
              <a:tailEnd/>
            </a:ln>
          </p:spPr>
          <p:txBody>
            <a:bodyPr wrap="none" anchor="ctr"/>
            <a:lstStyle/>
            <a:p>
              <a:endParaRPr lang="en-US" altLang="en-US" sz="2000">
                <a:solidFill>
                  <a:srgbClr val="000000"/>
                </a:solidFill>
              </a:endParaRPr>
            </a:p>
          </p:txBody>
        </p:sp>
        <p:sp>
          <p:nvSpPr>
            <p:cNvPr id="420914" name="Oval 35"/>
            <p:cNvSpPr>
              <a:spLocks noChangeArrowheads="1"/>
            </p:cNvSpPr>
            <p:nvPr/>
          </p:nvSpPr>
          <p:spPr bwMode="auto">
            <a:xfrm>
              <a:off x="1191" y="816"/>
              <a:ext cx="34" cy="34"/>
            </a:xfrm>
            <a:prstGeom prst="ellipse">
              <a:avLst/>
            </a:prstGeom>
            <a:solidFill>
              <a:schemeClr val="accent1"/>
            </a:solidFill>
            <a:ln w="9525">
              <a:solidFill>
                <a:schemeClr val="tx1"/>
              </a:solidFill>
              <a:round/>
              <a:headEnd/>
              <a:tailEnd/>
            </a:ln>
          </p:spPr>
          <p:txBody>
            <a:bodyPr wrap="none" anchor="ctr"/>
            <a:lstStyle/>
            <a:p>
              <a:endParaRPr lang="en-US" altLang="en-US" sz="2000">
                <a:solidFill>
                  <a:srgbClr val="000000"/>
                </a:solidFill>
              </a:endParaRPr>
            </a:p>
          </p:txBody>
        </p:sp>
        <p:grpSp>
          <p:nvGrpSpPr>
            <p:cNvPr id="420915" name="Group 36"/>
            <p:cNvGrpSpPr>
              <a:grpSpLocks/>
            </p:cNvGrpSpPr>
            <p:nvPr/>
          </p:nvGrpSpPr>
          <p:grpSpPr bwMode="auto">
            <a:xfrm>
              <a:off x="893" y="174"/>
              <a:ext cx="315" cy="172"/>
              <a:chOff x="1576" y="1053"/>
              <a:chExt cx="518" cy="283"/>
            </a:xfrm>
          </p:grpSpPr>
          <p:grpSp>
            <p:nvGrpSpPr>
              <p:cNvPr id="420918" name="Group 37"/>
              <p:cNvGrpSpPr>
                <a:grpSpLocks/>
              </p:cNvGrpSpPr>
              <p:nvPr/>
            </p:nvGrpSpPr>
            <p:grpSpPr bwMode="auto">
              <a:xfrm>
                <a:off x="1576" y="1053"/>
                <a:ext cx="518" cy="271"/>
                <a:chOff x="696" y="1503"/>
                <a:chExt cx="315" cy="126"/>
              </a:xfrm>
            </p:grpSpPr>
            <p:sp>
              <p:nvSpPr>
                <p:cNvPr id="420921" name="Rectangle 38"/>
                <p:cNvSpPr>
                  <a:spLocks noChangeArrowheads="1"/>
                </p:cNvSpPr>
                <p:nvPr/>
              </p:nvSpPr>
              <p:spPr bwMode="auto">
                <a:xfrm>
                  <a:off x="696" y="1503"/>
                  <a:ext cx="315" cy="126"/>
                </a:xfrm>
                <a:prstGeom prst="rect">
                  <a:avLst/>
                </a:prstGeom>
                <a:solidFill>
                  <a:srgbClr val="FDF1B5"/>
                </a:solidFill>
                <a:ln w="9525">
                  <a:solidFill>
                    <a:schemeClr val="tx1"/>
                  </a:solidFill>
                  <a:miter lim="800000"/>
                  <a:headEnd/>
                  <a:tailEnd/>
                </a:ln>
              </p:spPr>
              <p:txBody>
                <a:bodyPr wrap="none" anchor="ctr"/>
                <a:lstStyle/>
                <a:p>
                  <a:endParaRPr lang="en-US" altLang="en-US" sz="2000">
                    <a:solidFill>
                      <a:srgbClr val="000000"/>
                    </a:solidFill>
                  </a:endParaRPr>
                </a:p>
              </p:txBody>
            </p:sp>
            <p:sp>
              <p:nvSpPr>
                <p:cNvPr id="420922" name="Line 39"/>
                <p:cNvSpPr>
                  <a:spLocks noChangeShapeType="1"/>
                </p:cNvSpPr>
                <p:nvPr/>
              </p:nvSpPr>
              <p:spPr bwMode="auto">
                <a:xfrm>
                  <a:off x="855" y="1503"/>
                  <a:ext cx="0" cy="126"/>
                </a:xfrm>
                <a:prstGeom prst="line">
                  <a:avLst/>
                </a:prstGeom>
                <a:noFill/>
                <a:ln w="9525">
                  <a:solidFill>
                    <a:schemeClr val="tx1"/>
                  </a:solidFill>
                  <a:round/>
                  <a:headEnd/>
                  <a:tailEnd/>
                </a:ln>
              </p:spPr>
              <p:txBody>
                <a:bodyPr/>
                <a:lstStyle/>
                <a:p>
                  <a:endParaRPr lang="en-US"/>
                </a:p>
              </p:txBody>
            </p:sp>
          </p:grpSp>
          <p:sp>
            <p:nvSpPr>
              <p:cNvPr id="420919" name="Text Box 40"/>
              <p:cNvSpPr txBox="1">
                <a:spLocks noChangeArrowheads="1"/>
              </p:cNvSpPr>
              <p:nvPr/>
            </p:nvSpPr>
            <p:spPr bwMode="auto">
              <a:xfrm>
                <a:off x="1592" y="1079"/>
                <a:ext cx="222" cy="253"/>
              </a:xfrm>
              <a:prstGeom prst="rect">
                <a:avLst/>
              </a:prstGeom>
              <a:noFill/>
              <a:ln w="9525">
                <a:noFill/>
                <a:miter lim="800000"/>
                <a:headEnd/>
                <a:tailEnd/>
              </a:ln>
            </p:spPr>
            <p:txBody>
              <a:bodyPr lIns="0" rIns="0">
                <a:spAutoFit/>
              </a:bodyPr>
              <a:lstStyle/>
              <a:p>
                <a:pPr algn="ctr"/>
                <a:r>
                  <a:rPr lang="en-US" altLang="ja-JP" sz="500">
                    <a:solidFill>
                      <a:srgbClr val="000000"/>
                    </a:solidFill>
                    <a:latin typeface="MetaBook-Roman"/>
                    <a:ea typeface="MS PGothic" pitchFamily="34" charset="-128"/>
                  </a:rPr>
                  <a:t>SRAM</a:t>
                </a:r>
              </a:p>
              <a:p>
                <a:pPr algn="ctr"/>
                <a:r>
                  <a:rPr lang="en-US" altLang="ja-JP" sz="500">
                    <a:solidFill>
                      <a:srgbClr val="000000"/>
                    </a:solidFill>
                    <a:latin typeface="MetaBook-Roman"/>
                    <a:ea typeface="MS PGothic" pitchFamily="34" charset="-128"/>
                  </a:rPr>
                  <a:t>bit</a:t>
                </a:r>
              </a:p>
            </p:txBody>
          </p:sp>
          <p:sp>
            <p:nvSpPr>
              <p:cNvPr id="420920" name="Text Box 41"/>
              <p:cNvSpPr txBox="1">
                <a:spLocks noChangeArrowheads="1"/>
              </p:cNvSpPr>
              <p:nvPr/>
            </p:nvSpPr>
            <p:spPr bwMode="auto">
              <a:xfrm>
                <a:off x="1851" y="1083"/>
                <a:ext cx="223" cy="253"/>
              </a:xfrm>
              <a:prstGeom prst="rect">
                <a:avLst/>
              </a:prstGeom>
              <a:noFill/>
              <a:ln w="9525">
                <a:noFill/>
                <a:miter lim="800000"/>
                <a:headEnd/>
                <a:tailEnd/>
              </a:ln>
            </p:spPr>
            <p:txBody>
              <a:bodyPr lIns="0" rIns="0">
                <a:spAutoFit/>
              </a:bodyPr>
              <a:lstStyle/>
              <a:p>
                <a:pPr algn="ctr"/>
                <a:r>
                  <a:rPr lang="en-US" altLang="ja-JP" sz="500">
                    <a:solidFill>
                      <a:srgbClr val="000000"/>
                    </a:solidFill>
                    <a:latin typeface="MetaBook-Roman"/>
                    <a:ea typeface="MS PGothic" pitchFamily="34" charset="-128"/>
                  </a:rPr>
                  <a:t>SRAM</a:t>
                </a:r>
              </a:p>
              <a:p>
                <a:pPr algn="ctr"/>
                <a:r>
                  <a:rPr lang="en-US" altLang="ja-JP" sz="500">
                    <a:solidFill>
                      <a:srgbClr val="000000"/>
                    </a:solidFill>
                    <a:latin typeface="MetaBook-Roman"/>
                    <a:ea typeface="MS PGothic" pitchFamily="34" charset="-128"/>
                  </a:rPr>
                  <a:t>bit</a:t>
                </a:r>
              </a:p>
            </p:txBody>
          </p:sp>
        </p:grpSp>
        <p:sp>
          <p:nvSpPr>
            <p:cNvPr id="420916" name="Oval 42"/>
            <p:cNvSpPr>
              <a:spLocks noChangeArrowheads="1"/>
            </p:cNvSpPr>
            <p:nvPr/>
          </p:nvSpPr>
          <p:spPr bwMode="auto">
            <a:xfrm>
              <a:off x="1074" y="423"/>
              <a:ext cx="34" cy="35"/>
            </a:xfrm>
            <a:prstGeom prst="ellipse">
              <a:avLst/>
            </a:prstGeom>
            <a:solidFill>
              <a:schemeClr val="accent1"/>
            </a:solidFill>
            <a:ln w="9525">
              <a:solidFill>
                <a:schemeClr val="tx1"/>
              </a:solidFill>
              <a:round/>
              <a:headEnd/>
              <a:tailEnd/>
            </a:ln>
          </p:spPr>
          <p:txBody>
            <a:bodyPr wrap="none" anchor="ctr"/>
            <a:lstStyle/>
            <a:p>
              <a:endParaRPr lang="en-US" altLang="en-US" sz="2000">
                <a:solidFill>
                  <a:srgbClr val="000000"/>
                </a:solidFill>
              </a:endParaRPr>
            </a:p>
          </p:txBody>
        </p:sp>
        <p:sp>
          <p:nvSpPr>
            <p:cNvPr id="420917" name="Oval 43"/>
            <p:cNvSpPr>
              <a:spLocks noChangeArrowheads="1"/>
            </p:cNvSpPr>
            <p:nvPr/>
          </p:nvSpPr>
          <p:spPr bwMode="auto">
            <a:xfrm>
              <a:off x="1008" y="719"/>
              <a:ext cx="34" cy="34"/>
            </a:xfrm>
            <a:prstGeom prst="ellipse">
              <a:avLst/>
            </a:prstGeom>
            <a:solidFill>
              <a:schemeClr val="accent1"/>
            </a:solidFill>
            <a:ln w="9525">
              <a:solidFill>
                <a:schemeClr val="tx1"/>
              </a:solidFill>
              <a:round/>
              <a:headEnd/>
              <a:tailEnd/>
            </a:ln>
          </p:spPr>
          <p:txBody>
            <a:bodyPr wrap="none" anchor="ctr"/>
            <a:lstStyle/>
            <a:p>
              <a:endParaRPr lang="en-US" altLang="en-US" sz="2000">
                <a:solidFill>
                  <a:srgbClr val="000000"/>
                </a:solidFill>
              </a:endParaRPr>
            </a:p>
          </p:txBody>
        </p:sp>
      </p:grpSp>
      <p:sp>
        <p:nvSpPr>
          <p:cNvPr id="420876" name="Text Box 44"/>
          <p:cNvSpPr txBox="1">
            <a:spLocks noChangeArrowheads="1"/>
          </p:cNvSpPr>
          <p:nvPr/>
        </p:nvSpPr>
        <p:spPr bwMode="auto">
          <a:xfrm>
            <a:off x="1954213" y="2514600"/>
            <a:ext cx="1838325" cy="792163"/>
          </a:xfrm>
          <a:prstGeom prst="rect">
            <a:avLst/>
          </a:prstGeom>
          <a:noFill/>
          <a:ln w="9525">
            <a:noFill/>
            <a:miter lim="800000"/>
            <a:headEnd/>
            <a:tailEnd/>
          </a:ln>
        </p:spPr>
        <p:txBody>
          <a:bodyPr>
            <a:spAutoFit/>
          </a:bodyPr>
          <a:lstStyle/>
          <a:p>
            <a:pPr algn="ctr">
              <a:spcBef>
                <a:spcPct val="50000"/>
              </a:spcBef>
            </a:pPr>
            <a:r>
              <a:rPr lang="en-US" altLang="en-US" b="1">
                <a:solidFill>
                  <a:srgbClr val="000000"/>
                </a:solidFill>
              </a:rPr>
              <a:t>Bidi buffer</a:t>
            </a:r>
            <a:r>
              <a:rPr lang="en-US" altLang="en-US">
                <a:solidFill>
                  <a:srgbClr val="000000"/>
                </a:solidFill>
              </a:rPr>
              <a:t> </a:t>
            </a:r>
            <a:br>
              <a:rPr lang="en-US" altLang="en-US">
                <a:solidFill>
                  <a:srgbClr val="000000"/>
                </a:solidFill>
              </a:rPr>
            </a:br>
            <a:r>
              <a:rPr lang="en-US" altLang="en-US" sz="1400" b="1">
                <a:solidFill>
                  <a:srgbClr val="339933"/>
                </a:solidFill>
              </a:rPr>
              <a:t>Area </a:t>
            </a:r>
            <a:r>
              <a:rPr lang="en-US" altLang="en-US" sz="1400" b="1">
                <a:solidFill>
                  <a:srgbClr val="339933"/>
                </a:solidFill>
                <a:sym typeface="Symbol" pitchFamily="18" charset="2"/>
              </a:rPr>
              <a:t></a:t>
            </a:r>
            <a:r>
              <a:rPr lang="en-US" altLang="en-US" sz="1400" b="1">
                <a:solidFill>
                  <a:srgbClr val="339933"/>
                </a:solidFill>
              </a:rPr>
              <a:t> 4 </a:t>
            </a:r>
            <a:r>
              <a:rPr lang="en-US" altLang="en-US" sz="1400" b="1">
                <a:solidFill>
                  <a:srgbClr val="339933"/>
                </a:solidFill>
                <a:latin typeface="Symbol" pitchFamily="18" charset="2"/>
              </a:rPr>
              <a:t>m</a:t>
            </a:r>
            <a:r>
              <a:rPr lang="en-US" altLang="en-US" sz="1400" b="1" baseline="30000">
                <a:solidFill>
                  <a:srgbClr val="339933"/>
                </a:solidFill>
              </a:rPr>
              <a:t>2</a:t>
            </a:r>
            <a:br>
              <a:rPr lang="en-US" altLang="en-US" sz="1400" b="1" baseline="30000">
                <a:solidFill>
                  <a:srgbClr val="339933"/>
                </a:solidFill>
              </a:rPr>
            </a:br>
            <a:r>
              <a:rPr lang="en-US" altLang="en-US" sz="1400" b="1">
                <a:solidFill>
                  <a:srgbClr val="339933"/>
                </a:solidFill>
              </a:rPr>
              <a:t>Ratio to AF </a:t>
            </a:r>
            <a:r>
              <a:rPr lang="en-US" altLang="en-US" sz="1400" b="1">
                <a:solidFill>
                  <a:srgbClr val="339933"/>
                </a:solidFill>
                <a:sym typeface="Symbol" pitchFamily="18" charset="2"/>
              </a:rPr>
              <a:t></a:t>
            </a:r>
            <a:r>
              <a:rPr lang="en-US" altLang="en-US" sz="1400" b="1">
                <a:solidFill>
                  <a:srgbClr val="339933"/>
                </a:solidFill>
              </a:rPr>
              <a:t> 100</a:t>
            </a:r>
          </a:p>
        </p:txBody>
      </p:sp>
      <p:sp>
        <p:nvSpPr>
          <p:cNvPr id="420877" name="Text Box 45"/>
          <p:cNvSpPr txBox="1">
            <a:spLocks noChangeArrowheads="1"/>
          </p:cNvSpPr>
          <p:nvPr/>
        </p:nvSpPr>
        <p:spPr bwMode="auto">
          <a:xfrm>
            <a:off x="2006600" y="3735388"/>
            <a:ext cx="1733550" cy="792162"/>
          </a:xfrm>
          <a:prstGeom prst="rect">
            <a:avLst/>
          </a:prstGeom>
          <a:noFill/>
          <a:ln w="9525">
            <a:noFill/>
            <a:miter lim="800000"/>
            <a:headEnd/>
            <a:tailEnd/>
          </a:ln>
        </p:spPr>
        <p:txBody>
          <a:bodyPr>
            <a:spAutoFit/>
          </a:bodyPr>
          <a:lstStyle/>
          <a:p>
            <a:pPr algn="ctr">
              <a:spcBef>
                <a:spcPct val="50000"/>
              </a:spcBef>
            </a:pPr>
            <a:r>
              <a:rPr lang="en-US" altLang="en-US" b="1">
                <a:solidFill>
                  <a:srgbClr val="000000"/>
                </a:solidFill>
              </a:rPr>
              <a:t>TS buffer</a:t>
            </a:r>
            <a:r>
              <a:rPr lang="en-US" altLang="en-US" sz="1600">
                <a:solidFill>
                  <a:srgbClr val="000000"/>
                </a:solidFill>
              </a:rPr>
              <a:t> </a:t>
            </a:r>
            <a:br>
              <a:rPr lang="en-US" altLang="en-US" sz="1600">
                <a:solidFill>
                  <a:srgbClr val="000000"/>
                </a:solidFill>
              </a:rPr>
            </a:br>
            <a:r>
              <a:rPr lang="en-US" altLang="en-US" sz="1400" b="1">
                <a:solidFill>
                  <a:srgbClr val="339933"/>
                </a:solidFill>
              </a:rPr>
              <a:t>Area </a:t>
            </a:r>
            <a:r>
              <a:rPr lang="en-US" altLang="en-US" sz="1400" b="1">
                <a:solidFill>
                  <a:srgbClr val="339933"/>
                </a:solidFill>
                <a:sym typeface="Symbol" pitchFamily="18" charset="2"/>
              </a:rPr>
              <a:t></a:t>
            </a:r>
            <a:r>
              <a:rPr lang="en-US" altLang="en-US" sz="1400" b="1">
                <a:solidFill>
                  <a:srgbClr val="339933"/>
                </a:solidFill>
              </a:rPr>
              <a:t> 2 </a:t>
            </a:r>
            <a:r>
              <a:rPr lang="en-US" altLang="en-US" sz="1400" b="1">
                <a:solidFill>
                  <a:srgbClr val="339933"/>
                </a:solidFill>
                <a:latin typeface="Symbol" pitchFamily="18" charset="2"/>
              </a:rPr>
              <a:t>m</a:t>
            </a:r>
            <a:r>
              <a:rPr lang="en-US" altLang="en-US" sz="1400" b="1" baseline="30000">
                <a:solidFill>
                  <a:srgbClr val="339933"/>
                </a:solidFill>
              </a:rPr>
              <a:t>2</a:t>
            </a:r>
            <a:br>
              <a:rPr lang="en-US" altLang="en-US" sz="1400" b="1" baseline="30000">
                <a:solidFill>
                  <a:srgbClr val="339933"/>
                </a:solidFill>
              </a:rPr>
            </a:br>
            <a:r>
              <a:rPr lang="en-US" altLang="en-US" sz="1400" b="1" baseline="30000">
                <a:solidFill>
                  <a:srgbClr val="339933"/>
                </a:solidFill>
              </a:rPr>
              <a:t> </a:t>
            </a:r>
            <a:r>
              <a:rPr lang="en-US" altLang="en-US" sz="1400" b="1">
                <a:solidFill>
                  <a:srgbClr val="339933"/>
                </a:solidFill>
              </a:rPr>
              <a:t>Ratio to AF </a:t>
            </a:r>
            <a:r>
              <a:rPr lang="en-US" altLang="en-US" sz="1400" b="1">
                <a:solidFill>
                  <a:srgbClr val="339933"/>
                </a:solidFill>
                <a:sym typeface="Symbol" pitchFamily="18" charset="2"/>
              </a:rPr>
              <a:t></a:t>
            </a:r>
            <a:r>
              <a:rPr lang="en-US" altLang="en-US" sz="1400" b="1">
                <a:solidFill>
                  <a:srgbClr val="339933"/>
                </a:solidFill>
              </a:rPr>
              <a:t> 50</a:t>
            </a:r>
          </a:p>
        </p:txBody>
      </p:sp>
      <p:sp>
        <p:nvSpPr>
          <p:cNvPr id="420878" name="Text Box 46"/>
          <p:cNvSpPr txBox="1">
            <a:spLocks noChangeArrowheads="1"/>
          </p:cNvSpPr>
          <p:nvPr/>
        </p:nvSpPr>
        <p:spPr bwMode="auto">
          <a:xfrm>
            <a:off x="2030413" y="4832350"/>
            <a:ext cx="1685925" cy="762000"/>
          </a:xfrm>
          <a:prstGeom prst="rect">
            <a:avLst/>
          </a:prstGeom>
          <a:noFill/>
          <a:ln w="9525">
            <a:noFill/>
            <a:miter lim="800000"/>
            <a:headEnd/>
            <a:tailEnd/>
          </a:ln>
        </p:spPr>
        <p:txBody>
          <a:bodyPr>
            <a:spAutoFit/>
          </a:bodyPr>
          <a:lstStyle/>
          <a:p>
            <a:pPr algn="ctr">
              <a:spcBef>
                <a:spcPct val="50000"/>
              </a:spcBef>
            </a:pPr>
            <a:r>
              <a:rPr lang="en-US" altLang="en-US" sz="1600" b="1">
                <a:solidFill>
                  <a:srgbClr val="000000"/>
                </a:solidFill>
              </a:rPr>
              <a:t>Pass gate </a:t>
            </a:r>
            <a:br>
              <a:rPr lang="en-US" altLang="en-US" sz="1600" b="1">
                <a:solidFill>
                  <a:srgbClr val="000000"/>
                </a:solidFill>
              </a:rPr>
            </a:br>
            <a:r>
              <a:rPr lang="en-US" altLang="en-US" sz="1400" b="1">
                <a:solidFill>
                  <a:srgbClr val="339933"/>
                </a:solidFill>
              </a:rPr>
              <a:t>Area </a:t>
            </a:r>
            <a:r>
              <a:rPr lang="en-US" altLang="en-US" sz="1400" b="1">
                <a:solidFill>
                  <a:srgbClr val="339933"/>
                </a:solidFill>
                <a:sym typeface="Symbol" pitchFamily="18" charset="2"/>
              </a:rPr>
              <a:t></a:t>
            </a:r>
            <a:r>
              <a:rPr lang="en-US" altLang="en-US" sz="1400" b="1">
                <a:solidFill>
                  <a:srgbClr val="339933"/>
                </a:solidFill>
              </a:rPr>
              <a:t> .5 </a:t>
            </a:r>
            <a:r>
              <a:rPr lang="en-US" altLang="en-US" sz="1400" b="1">
                <a:solidFill>
                  <a:srgbClr val="339933"/>
                </a:solidFill>
                <a:latin typeface="Symbol" pitchFamily="18" charset="2"/>
              </a:rPr>
              <a:t>m</a:t>
            </a:r>
            <a:r>
              <a:rPr lang="en-US" altLang="en-US" sz="1400" b="1" baseline="30000">
                <a:solidFill>
                  <a:srgbClr val="339933"/>
                </a:solidFill>
              </a:rPr>
              <a:t>2</a:t>
            </a:r>
            <a:br>
              <a:rPr lang="en-US" altLang="en-US" sz="1400" b="1" baseline="30000">
                <a:solidFill>
                  <a:srgbClr val="339933"/>
                </a:solidFill>
              </a:rPr>
            </a:br>
            <a:r>
              <a:rPr lang="en-US" altLang="en-US" sz="1400" b="1">
                <a:solidFill>
                  <a:srgbClr val="339933"/>
                </a:solidFill>
              </a:rPr>
              <a:t>Ratio to AF </a:t>
            </a:r>
            <a:r>
              <a:rPr lang="en-US" altLang="en-US" sz="1400" b="1">
                <a:solidFill>
                  <a:srgbClr val="339933"/>
                </a:solidFill>
                <a:sym typeface="Symbol" pitchFamily="18" charset="2"/>
              </a:rPr>
              <a:t></a:t>
            </a:r>
            <a:r>
              <a:rPr lang="en-US" altLang="en-US" sz="1400" b="1">
                <a:solidFill>
                  <a:srgbClr val="339933"/>
                </a:solidFill>
              </a:rPr>
              <a:t> 12</a:t>
            </a:r>
          </a:p>
        </p:txBody>
      </p:sp>
      <p:sp>
        <p:nvSpPr>
          <p:cNvPr id="420879" name="Text Box 47"/>
          <p:cNvSpPr txBox="1">
            <a:spLocks noChangeArrowheads="1"/>
          </p:cNvSpPr>
          <p:nvPr/>
        </p:nvSpPr>
        <p:spPr bwMode="auto">
          <a:xfrm>
            <a:off x="809625" y="4076700"/>
            <a:ext cx="238125" cy="152400"/>
          </a:xfrm>
          <a:prstGeom prst="rect">
            <a:avLst/>
          </a:prstGeom>
          <a:noFill/>
          <a:ln w="9525">
            <a:noFill/>
            <a:miter lim="800000"/>
            <a:headEnd/>
            <a:tailEnd/>
          </a:ln>
        </p:spPr>
        <p:txBody>
          <a:bodyPr lIns="0" tIns="0" rIns="0" bIns="0">
            <a:spAutoFit/>
          </a:bodyPr>
          <a:lstStyle/>
          <a:p>
            <a:pPr algn="ctr">
              <a:spcBef>
                <a:spcPct val="50000"/>
              </a:spcBef>
            </a:pPr>
            <a:r>
              <a:rPr lang="en-US" altLang="en-US" sz="1000">
                <a:solidFill>
                  <a:srgbClr val="000000"/>
                </a:solidFill>
              </a:rPr>
              <a:t>4X</a:t>
            </a:r>
          </a:p>
        </p:txBody>
      </p:sp>
      <p:sp>
        <p:nvSpPr>
          <p:cNvPr id="420880" name="Text Box 48"/>
          <p:cNvSpPr txBox="1">
            <a:spLocks noChangeArrowheads="1"/>
          </p:cNvSpPr>
          <p:nvPr/>
        </p:nvSpPr>
        <p:spPr bwMode="auto">
          <a:xfrm>
            <a:off x="819150" y="5114925"/>
            <a:ext cx="238125" cy="152400"/>
          </a:xfrm>
          <a:prstGeom prst="rect">
            <a:avLst/>
          </a:prstGeom>
          <a:noFill/>
          <a:ln w="9525">
            <a:noFill/>
            <a:miter lim="800000"/>
            <a:headEnd/>
            <a:tailEnd/>
          </a:ln>
        </p:spPr>
        <p:txBody>
          <a:bodyPr lIns="0" tIns="0" rIns="0" bIns="0">
            <a:spAutoFit/>
          </a:bodyPr>
          <a:lstStyle/>
          <a:p>
            <a:pPr algn="ctr">
              <a:spcBef>
                <a:spcPct val="50000"/>
              </a:spcBef>
            </a:pPr>
            <a:r>
              <a:rPr lang="en-US" altLang="en-US" sz="1000">
                <a:solidFill>
                  <a:srgbClr val="000000"/>
                </a:solidFill>
              </a:rPr>
              <a:t>10X</a:t>
            </a:r>
          </a:p>
        </p:txBody>
      </p:sp>
      <p:sp>
        <p:nvSpPr>
          <p:cNvPr id="420881" name="Text Box 49"/>
          <p:cNvSpPr txBox="1">
            <a:spLocks noChangeArrowheads="1"/>
          </p:cNvSpPr>
          <p:nvPr/>
        </p:nvSpPr>
        <p:spPr bwMode="auto">
          <a:xfrm>
            <a:off x="971550" y="2590800"/>
            <a:ext cx="238125" cy="152400"/>
          </a:xfrm>
          <a:prstGeom prst="rect">
            <a:avLst/>
          </a:prstGeom>
          <a:noFill/>
          <a:ln w="9525">
            <a:noFill/>
            <a:miter lim="800000"/>
            <a:headEnd/>
            <a:tailEnd/>
          </a:ln>
        </p:spPr>
        <p:txBody>
          <a:bodyPr lIns="0" tIns="0" rIns="0" bIns="0">
            <a:spAutoFit/>
          </a:bodyPr>
          <a:lstStyle/>
          <a:p>
            <a:pPr algn="ctr">
              <a:spcBef>
                <a:spcPct val="50000"/>
              </a:spcBef>
            </a:pPr>
            <a:r>
              <a:rPr lang="en-US" altLang="en-US" sz="1000">
                <a:solidFill>
                  <a:srgbClr val="000000"/>
                </a:solidFill>
              </a:rPr>
              <a:t>4X</a:t>
            </a:r>
          </a:p>
        </p:txBody>
      </p:sp>
      <p:sp>
        <p:nvSpPr>
          <p:cNvPr id="420882" name="Text Box 50"/>
          <p:cNvSpPr txBox="1">
            <a:spLocks noChangeArrowheads="1"/>
          </p:cNvSpPr>
          <p:nvPr/>
        </p:nvSpPr>
        <p:spPr bwMode="auto">
          <a:xfrm>
            <a:off x="828675" y="3086100"/>
            <a:ext cx="238125" cy="152400"/>
          </a:xfrm>
          <a:prstGeom prst="rect">
            <a:avLst/>
          </a:prstGeom>
          <a:noFill/>
          <a:ln w="9525">
            <a:noFill/>
            <a:miter lim="800000"/>
            <a:headEnd/>
            <a:tailEnd/>
          </a:ln>
        </p:spPr>
        <p:txBody>
          <a:bodyPr lIns="0" tIns="0" rIns="0" bIns="0">
            <a:spAutoFit/>
          </a:bodyPr>
          <a:lstStyle/>
          <a:p>
            <a:pPr algn="ctr">
              <a:spcBef>
                <a:spcPct val="50000"/>
              </a:spcBef>
            </a:pPr>
            <a:r>
              <a:rPr lang="en-US" altLang="en-US" sz="1000">
                <a:solidFill>
                  <a:srgbClr val="000000"/>
                </a:solidFill>
              </a:rPr>
              <a:t>4X</a:t>
            </a:r>
          </a:p>
        </p:txBody>
      </p:sp>
      <p:grpSp>
        <p:nvGrpSpPr>
          <p:cNvPr id="420883" name="Group 51"/>
          <p:cNvGrpSpPr>
            <a:grpSpLocks/>
          </p:cNvGrpSpPr>
          <p:nvPr/>
        </p:nvGrpSpPr>
        <p:grpSpPr bwMode="auto">
          <a:xfrm>
            <a:off x="4949825" y="2994025"/>
            <a:ext cx="1089025" cy="973138"/>
            <a:chOff x="3083" y="1618"/>
            <a:chExt cx="686" cy="613"/>
          </a:xfrm>
        </p:grpSpPr>
        <p:sp>
          <p:nvSpPr>
            <p:cNvPr id="420886" name="Text Box 52"/>
            <p:cNvSpPr txBox="1">
              <a:spLocks noChangeArrowheads="1"/>
            </p:cNvSpPr>
            <p:nvPr/>
          </p:nvSpPr>
          <p:spPr bwMode="auto">
            <a:xfrm>
              <a:off x="3158" y="2077"/>
              <a:ext cx="332" cy="154"/>
            </a:xfrm>
            <a:prstGeom prst="rect">
              <a:avLst/>
            </a:prstGeom>
            <a:noFill/>
            <a:ln w="9525">
              <a:noFill/>
              <a:miter lim="800000"/>
              <a:headEnd/>
              <a:tailEnd/>
            </a:ln>
          </p:spPr>
          <p:txBody>
            <a:bodyPr>
              <a:spAutoFit/>
            </a:bodyPr>
            <a:lstStyle/>
            <a:p>
              <a:pPr>
                <a:spcBef>
                  <a:spcPct val="50000"/>
                </a:spcBef>
              </a:pPr>
              <a:r>
                <a:rPr lang="en-US" altLang="ja-JP" sz="1000" b="1">
                  <a:solidFill>
                    <a:srgbClr val="000000"/>
                  </a:solidFill>
                  <a:latin typeface="MetaBook-Roman"/>
                  <a:ea typeface="MS PGothic" pitchFamily="34" charset="-128"/>
                </a:rPr>
                <a:t>.2</a:t>
              </a:r>
              <a:r>
                <a:rPr lang="en-US" altLang="ja-JP" sz="1000" b="1">
                  <a:solidFill>
                    <a:srgbClr val="000000"/>
                  </a:solidFill>
                  <a:latin typeface="Symbol" pitchFamily="18" charset="2"/>
                  <a:ea typeface="MS PGothic" pitchFamily="34" charset="-128"/>
                </a:rPr>
                <a:t>m</a:t>
              </a:r>
              <a:endParaRPr lang="en-US" altLang="ja-JP" sz="1000" b="1" baseline="30000">
                <a:solidFill>
                  <a:srgbClr val="000000"/>
                </a:solidFill>
                <a:latin typeface="MetaBook-Roman"/>
                <a:ea typeface="MS PGothic" pitchFamily="34" charset="-128"/>
              </a:endParaRPr>
            </a:p>
          </p:txBody>
        </p:sp>
        <p:grpSp>
          <p:nvGrpSpPr>
            <p:cNvPr id="420887" name="Group 53"/>
            <p:cNvGrpSpPr>
              <a:grpSpLocks/>
            </p:cNvGrpSpPr>
            <p:nvPr/>
          </p:nvGrpSpPr>
          <p:grpSpPr bwMode="auto">
            <a:xfrm>
              <a:off x="3083" y="1830"/>
              <a:ext cx="387" cy="340"/>
              <a:chOff x="4183" y="1735"/>
              <a:chExt cx="362" cy="340"/>
            </a:xfrm>
          </p:grpSpPr>
          <p:sp>
            <p:nvSpPr>
              <p:cNvPr id="420901" name="Line 54"/>
              <p:cNvSpPr>
                <a:spLocks noChangeShapeType="1"/>
              </p:cNvSpPr>
              <p:nvPr/>
            </p:nvSpPr>
            <p:spPr bwMode="auto">
              <a:xfrm>
                <a:off x="4440" y="1735"/>
                <a:ext cx="0" cy="339"/>
              </a:xfrm>
              <a:prstGeom prst="line">
                <a:avLst/>
              </a:prstGeom>
              <a:noFill/>
              <a:ln w="9525">
                <a:solidFill>
                  <a:schemeClr val="tx1"/>
                </a:solidFill>
                <a:prstDash val="dash"/>
                <a:round/>
                <a:headEnd/>
                <a:tailEnd/>
              </a:ln>
            </p:spPr>
            <p:txBody>
              <a:bodyPr/>
              <a:lstStyle/>
              <a:p>
                <a:endParaRPr lang="en-US"/>
              </a:p>
            </p:txBody>
          </p:sp>
          <p:sp>
            <p:nvSpPr>
              <p:cNvPr id="420902" name="Line 55"/>
              <p:cNvSpPr>
                <a:spLocks noChangeShapeType="1"/>
              </p:cNvSpPr>
              <p:nvPr/>
            </p:nvSpPr>
            <p:spPr bwMode="auto">
              <a:xfrm>
                <a:off x="4291" y="1735"/>
                <a:ext cx="0" cy="340"/>
              </a:xfrm>
              <a:prstGeom prst="line">
                <a:avLst/>
              </a:prstGeom>
              <a:noFill/>
              <a:ln w="9525">
                <a:solidFill>
                  <a:schemeClr val="tx1"/>
                </a:solidFill>
                <a:prstDash val="dash"/>
                <a:round/>
                <a:headEnd/>
                <a:tailEnd/>
              </a:ln>
            </p:spPr>
            <p:txBody>
              <a:bodyPr/>
              <a:lstStyle/>
              <a:p>
                <a:endParaRPr lang="en-US"/>
              </a:p>
            </p:txBody>
          </p:sp>
          <p:sp>
            <p:nvSpPr>
              <p:cNvPr id="420903" name="Line 56"/>
              <p:cNvSpPr>
                <a:spLocks noChangeShapeType="1"/>
              </p:cNvSpPr>
              <p:nvPr/>
            </p:nvSpPr>
            <p:spPr bwMode="auto">
              <a:xfrm rot="5400000">
                <a:off x="4491" y="1985"/>
                <a:ext cx="0" cy="108"/>
              </a:xfrm>
              <a:prstGeom prst="line">
                <a:avLst/>
              </a:prstGeom>
              <a:noFill/>
              <a:ln w="9525">
                <a:solidFill>
                  <a:schemeClr val="tx1"/>
                </a:solidFill>
                <a:round/>
                <a:headEnd/>
                <a:tailEnd type="triangle" w="sm" len="sm"/>
              </a:ln>
            </p:spPr>
            <p:txBody>
              <a:bodyPr/>
              <a:lstStyle/>
              <a:p>
                <a:endParaRPr lang="en-US"/>
              </a:p>
            </p:txBody>
          </p:sp>
          <p:sp>
            <p:nvSpPr>
              <p:cNvPr id="420904" name="Line 57"/>
              <p:cNvSpPr>
                <a:spLocks noChangeShapeType="1"/>
              </p:cNvSpPr>
              <p:nvPr/>
            </p:nvSpPr>
            <p:spPr bwMode="auto">
              <a:xfrm rot="-5400000">
                <a:off x="4242" y="1977"/>
                <a:ext cx="0" cy="118"/>
              </a:xfrm>
              <a:prstGeom prst="line">
                <a:avLst/>
              </a:prstGeom>
              <a:noFill/>
              <a:ln w="3175">
                <a:solidFill>
                  <a:schemeClr val="tx1"/>
                </a:solidFill>
                <a:round/>
                <a:headEnd/>
                <a:tailEnd type="triangle" w="sm" len="sm"/>
              </a:ln>
            </p:spPr>
            <p:txBody>
              <a:bodyPr/>
              <a:lstStyle/>
              <a:p>
                <a:endParaRPr lang="en-US"/>
              </a:p>
            </p:txBody>
          </p:sp>
        </p:grpSp>
        <p:grpSp>
          <p:nvGrpSpPr>
            <p:cNvPr id="420888" name="Group 58"/>
            <p:cNvGrpSpPr>
              <a:grpSpLocks/>
            </p:cNvGrpSpPr>
            <p:nvPr/>
          </p:nvGrpSpPr>
          <p:grpSpPr bwMode="auto">
            <a:xfrm>
              <a:off x="3461" y="1649"/>
              <a:ext cx="308" cy="346"/>
              <a:chOff x="4437" y="1488"/>
              <a:chExt cx="308" cy="346"/>
            </a:xfrm>
          </p:grpSpPr>
          <p:sp>
            <p:nvSpPr>
              <p:cNvPr id="420897" name="Line 59"/>
              <p:cNvSpPr>
                <a:spLocks noChangeShapeType="1"/>
              </p:cNvSpPr>
              <p:nvPr/>
            </p:nvSpPr>
            <p:spPr bwMode="auto">
              <a:xfrm>
                <a:off x="4437" y="1738"/>
                <a:ext cx="296" cy="0"/>
              </a:xfrm>
              <a:prstGeom prst="line">
                <a:avLst/>
              </a:prstGeom>
              <a:noFill/>
              <a:ln w="9525">
                <a:solidFill>
                  <a:schemeClr val="tx1"/>
                </a:solidFill>
                <a:prstDash val="dash"/>
                <a:round/>
                <a:headEnd/>
                <a:tailEnd/>
              </a:ln>
            </p:spPr>
            <p:txBody>
              <a:bodyPr/>
              <a:lstStyle/>
              <a:p>
                <a:endParaRPr lang="en-US"/>
              </a:p>
            </p:txBody>
          </p:sp>
          <p:sp>
            <p:nvSpPr>
              <p:cNvPr id="420898" name="Line 60"/>
              <p:cNvSpPr>
                <a:spLocks noChangeShapeType="1"/>
              </p:cNvSpPr>
              <p:nvPr/>
            </p:nvSpPr>
            <p:spPr bwMode="auto">
              <a:xfrm>
                <a:off x="4450" y="1583"/>
                <a:ext cx="295" cy="0"/>
              </a:xfrm>
              <a:prstGeom prst="line">
                <a:avLst/>
              </a:prstGeom>
              <a:noFill/>
              <a:ln w="9525">
                <a:solidFill>
                  <a:schemeClr val="tx1"/>
                </a:solidFill>
                <a:prstDash val="dash"/>
                <a:round/>
                <a:headEnd/>
                <a:tailEnd/>
              </a:ln>
            </p:spPr>
            <p:txBody>
              <a:bodyPr/>
              <a:lstStyle/>
              <a:p>
                <a:endParaRPr lang="en-US"/>
              </a:p>
            </p:txBody>
          </p:sp>
          <p:sp>
            <p:nvSpPr>
              <p:cNvPr id="420899" name="Line 61"/>
              <p:cNvSpPr>
                <a:spLocks noChangeShapeType="1"/>
              </p:cNvSpPr>
              <p:nvPr/>
            </p:nvSpPr>
            <p:spPr bwMode="auto">
              <a:xfrm>
                <a:off x="4718" y="1488"/>
                <a:ext cx="0" cy="99"/>
              </a:xfrm>
              <a:prstGeom prst="line">
                <a:avLst/>
              </a:prstGeom>
              <a:noFill/>
              <a:ln w="9525">
                <a:solidFill>
                  <a:schemeClr val="tx1"/>
                </a:solidFill>
                <a:round/>
                <a:headEnd/>
                <a:tailEnd type="triangle" w="sm" len="sm"/>
              </a:ln>
            </p:spPr>
            <p:txBody>
              <a:bodyPr/>
              <a:lstStyle/>
              <a:p>
                <a:endParaRPr lang="en-US"/>
              </a:p>
            </p:txBody>
          </p:sp>
          <p:sp>
            <p:nvSpPr>
              <p:cNvPr id="420900" name="Line 62"/>
              <p:cNvSpPr>
                <a:spLocks noChangeShapeType="1"/>
              </p:cNvSpPr>
              <p:nvPr/>
            </p:nvSpPr>
            <p:spPr bwMode="auto">
              <a:xfrm flipV="1">
                <a:off x="4727" y="1738"/>
                <a:ext cx="0" cy="96"/>
              </a:xfrm>
              <a:prstGeom prst="line">
                <a:avLst/>
              </a:prstGeom>
              <a:noFill/>
              <a:ln w="9525">
                <a:solidFill>
                  <a:schemeClr val="tx1"/>
                </a:solidFill>
                <a:round/>
                <a:headEnd/>
                <a:tailEnd type="triangle" w="sm" len="sm"/>
              </a:ln>
            </p:spPr>
            <p:txBody>
              <a:bodyPr/>
              <a:lstStyle/>
              <a:p>
                <a:endParaRPr lang="en-US"/>
              </a:p>
            </p:txBody>
          </p:sp>
        </p:grpSp>
        <p:pic>
          <p:nvPicPr>
            <p:cNvPr id="420889" name="Picture 63"/>
            <p:cNvPicPr>
              <a:picLocks noChangeAspect="1" noChangeArrowheads="1"/>
            </p:cNvPicPr>
            <p:nvPr/>
          </p:nvPicPr>
          <p:blipFill>
            <a:blip r:embed="rId3"/>
            <a:srcRect/>
            <a:stretch>
              <a:fillRect/>
            </a:stretch>
          </p:blipFill>
          <p:spPr bwMode="auto">
            <a:xfrm>
              <a:off x="3102" y="1627"/>
              <a:ext cx="437" cy="364"/>
            </a:xfrm>
            <a:prstGeom prst="rect">
              <a:avLst/>
            </a:prstGeom>
            <a:noFill/>
            <a:ln w="9525">
              <a:noFill/>
              <a:miter lim="800000"/>
              <a:headEnd/>
              <a:tailEnd/>
            </a:ln>
          </p:spPr>
        </p:pic>
        <p:sp>
          <p:nvSpPr>
            <p:cNvPr id="420890" name="Oval 64"/>
            <p:cNvSpPr>
              <a:spLocks noChangeArrowheads="1"/>
            </p:cNvSpPr>
            <p:nvPr/>
          </p:nvSpPr>
          <p:spPr bwMode="auto">
            <a:xfrm>
              <a:off x="3300" y="1692"/>
              <a:ext cx="107" cy="108"/>
            </a:xfrm>
            <a:prstGeom prst="ellipse">
              <a:avLst/>
            </a:prstGeom>
            <a:solidFill>
              <a:schemeClr val="tx2">
                <a:alpha val="50195"/>
              </a:schemeClr>
            </a:solidFill>
            <a:ln w="9525">
              <a:solidFill>
                <a:schemeClr val="tx1"/>
              </a:solidFill>
              <a:round/>
              <a:headEnd/>
              <a:tailEnd/>
            </a:ln>
          </p:spPr>
          <p:txBody>
            <a:bodyPr wrap="none" anchor="ctr"/>
            <a:lstStyle/>
            <a:p>
              <a:endParaRPr lang="en-US" altLang="en-US" sz="2000">
                <a:solidFill>
                  <a:srgbClr val="000000"/>
                </a:solidFill>
              </a:endParaRPr>
            </a:p>
          </p:txBody>
        </p:sp>
        <p:sp>
          <p:nvSpPr>
            <p:cNvPr id="420891" name="Rectangle 65"/>
            <p:cNvSpPr>
              <a:spLocks noChangeArrowheads="1"/>
            </p:cNvSpPr>
            <p:nvPr/>
          </p:nvSpPr>
          <p:spPr bwMode="auto">
            <a:xfrm>
              <a:off x="3275" y="1818"/>
              <a:ext cx="295" cy="150"/>
            </a:xfrm>
            <a:prstGeom prst="rect">
              <a:avLst/>
            </a:prstGeom>
            <a:solidFill>
              <a:srgbClr val="FEF9DE">
                <a:alpha val="50195"/>
              </a:srgbClr>
            </a:solidFill>
            <a:ln w="9525">
              <a:noFill/>
              <a:miter lim="800000"/>
              <a:headEnd/>
              <a:tailEnd/>
            </a:ln>
          </p:spPr>
          <p:txBody>
            <a:bodyPr wrap="none" anchor="ctr"/>
            <a:lstStyle/>
            <a:p>
              <a:endParaRPr lang="en-US" altLang="en-US" sz="2000">
                <a:solidFill>
                  <a:srgbClr val="000000"/>
                </a:solidFill>
              </a:endParaRPr>
            </a:p>
          </p:txBody>
        </p:sp>
        <p:sp>
          <p:nvSpPr>
            <p:cNvPr id="420892" name="Rectangle 66"/>
            <p:cNvSpPr>
              <a:spLocks noChangeArrowheads="1"/>
            </p:cNvSpPr>
            <p:nvPr/>
          </p:nvSpPr>
          <p:spPr bwMode="auto">
            <a:xfrm>
              <a:off x="3097" y="1624"/>
              <a:ext cx="183" cy="380"/>
            </a:xfrm>
            <a:prstGeom prst="rect">
              <a:avLst/>
            </a:prstGeom>
            <a:solidFill>
              <a:srgbClr val="FEF9DE">
                <a:alpha val="50195"/>
              </a:srgbClr>
            </a:solidFill>
            <a:ln w="9525">
              <a:noFill/>
              <a:miter lim="800000"/>
              <a:headEnd/>
              <a:tailEnd/>
            </a:ln>
          </p:spPr>
          <p:txBody>
            <a:bodyPr wrap="none" anchor="ctr"/>
            <a:lstStyle/>
            <a:p>
              <a:endParaRPr lang="en-US" altLang="en-US" sz="2000">
                <a:solidFill>
                  <a:srgbClr val="000000"/>
                </a:solidFill>
              </a:endParaRPr>
            </a:p>
          </p:txBody>
        </p:sp>
        <p:sp>
          <p:nvSpPr>
            <p:cNvPr id="420893" name="Rectangle 67"/>
            <p:cNvSpPr>
              <a:spLocks noChangeArrowheads="1"/>
            </p:cNvSpPr>
            <p:nvPr/>
          </p:nvSpPr>
          <p:spPr bwMode="auto">
            <a:xfrm>
              <a:off x="3445" y="1618"/>
              <a:ext cx="183" cy="380"/>
            </a:xfrm>
            <a:prstGeom prst="rect">
              <a:avLst/>
            </a:prstGeom>
            <a:solidFill>
              <a:srgbClr val="FEF9DE">
                <a:alpha val="50195"/>
              </a:srgbClr>
            </a:solidFill>
            <a:ln w="9525">
              <a:noFill/>
              <a:miter lim="800000"/>
              <a:headEnd/>
              <a:tailEnd/>
            </a:ln>
          </p:spPr>
          <p:txBody>
            <a:bodyPr wrap="none" anchor="ctr"/>
            <a:lstStyle/>
            <a:p>
              <a:endParaRPr lang="en-US" altLang="en-US" sz="2000">
                <a:solidFill>
                  <a:srgbClr val="000000"/>
                </a:solidFill>
              </a:endParaRPr>
            </a:p>
          </p:txBody>
        </p:sp>
        <p:sp>
          <p:nvSpPr>
            <p:cNvPr id="420894" name="Oval 68"/>
            <p:cNvSpPr>
              <a:spLocks noChangeArrowheads="1"/>
            </p:cNvSpPr>
            <p:nvPr/>
          </p:nvSpPr>
          <p:spPr bwMode="auto">
            <a:xfrm>
              <a:off x="3134" y="1692"/>
              <a:ext cx="107" cy="108"/>
            </a:xfrm>
            <a:prstGeom prst="ellipse">
              <a:avLst/>
            </a:prstGeom>
            <a:solidFill>
              <a:schemeClr val="tx2">
                <a:alpha val="50195"/>
              </a:schemeClr>
            </a:solidFill>
            <a:ln w="9525">
              <a:solidFill>
                <a:schemeClr val="tx1"/>
              </a:solidFill>
              <a:round/>
              <a:headEnd/>
              <a:tailEnd/>
            </a:ln>
          </p:spPr>
          <p:txBody>
            <a:bodyPr wrap="none" anchor="ctr"/>
            <a:lstStyle/>
            <a:p>
              <a:endParaRPr lang="en-US" altLang="en-US" sz="2000">
                <a:solidFill>
                  <a:srgbClr val="000000"/>
                </a:solidFill>
              </a:endParaRPr>
            </a:p>
          </p:txBody>
        </p:sp>
        <p:sp>
          <p:nvSpPr>
            <p:cNvPr id="420895" name="Oval 69"/>
            <p:cNvSpPr>
              <a:spLocks noChangeArrowheads="1"/>
            </p:cNvSpPr>
            <p:nvPr/>
          </p:nvSpPr>
          <p:spPr bwMode="auto">
            <a:xfrm>
              <a:off x="3300" y="1842"/>
              <a:ext cx="107" cy="108"/>
            </a:xfrm>
            <a:prstGeom prst="ellipse">
              <a:avLst/>
            </a:prstGeom>
            <a:solidFill>
              <a:schemeClr val="tx2">
                <a:alpha val="50195"/>
              </a:schemeClr>
            </a:solidFill>
            <a:ln w="9525">
              <a:solidFill>
                <a:schemeClr val="tx1"/>
              </a:solidFill>
              <a:round/>
              <a:headEnd/>
              <a:tailEnd/>
            </a:ln>
          </p:spPr>
          <p:txBody>
            <a:bodyPr wrap="none" anchor="ctr"/>
            <a:lstStyle/>
            <a:p>
              <a:endParaRPr lang="en-US" altLang="en-US" sz="2000">
                <a:solidFill>
                  <a:srgbClr val="000000"/>
                </a:solidFill>
              </a:endParaRPr>
            </a:p>
          </p:txBody>
        </p:sp>
        <p:sp>
          <p:nvSpPr>
            <p:cNvPr id="420896" name="Oval 70"/>
            <p:cNvSpPr>
              <a:spLocks noChangeArrowheads="1"/>
            </p:cNvSpPr>
            <p:nvPr/>
          </p:nvSpPr>
          <p:spPr bwMode="auto">
            <a:xfrm>
              <a:off x="3134" y="1843"/>
              <a:ext cx="107" cy="108"/>
            </a:xfrm>
            <a:prstGeom prst="ellipse">
              <a:avLst/>
            </a:prstGeom>
            <a:solidFill>
              <a:schemeClr val="tx2">
                <a:alpha val="50195"/>
              </a:schemeClr>
            </a:solidFill>
            <a:ln w="9525">
              <a:solidFill>
                <a:schemeClr val="tx1"/>
              </a:solidFill>
              <a:round/>
              <a:headEnd/>
              <a:tailEnd/>
            </a:ln>
          </p:spPr>
          <p:txBody>
            <a:bodyPr wrap="none" anchor="ctr"/>
            <a:lstStyle/>
            <a:p>
              <a:endParaRPr lang="en-US" altLang="en-US" sz="2000">
                <a:solidFill>
                  <a:srgbClr val="000000"/>
                </a:solidFill>
              </a:endParaRPr>
            </a:p>
          </p:txBody>
        </p:sp>
      </p:grpSp>
      <p:pic>
        <p:nvPicPr>
          <p:cNvPr id="420884" name="Picture 71"/>
          <p:cNvPicPr>
            <a:picLocks noChangeAspect="1" noChangeArrowheads="1"/>
          </p:cNvPicPr>
          <p:nvPr/>
        </p:nvPicPr>
        <p:blipFill>
          <a:blip r:embed="rId4"/>
          <a:srcRect/>
          <a:stretch>
            <a:fillRect/>
          </a:stretch>
        </p:blipFill>
        <p:spPr bwMode="auto">
          <a:xfrm>
            <a:off x="5057775" y="2143125"/>
            <a:ext cx="558800" cy="873125"/>
          </a:xfrm>
          <a:prstGeom prst="rect">
            <a:avLst/>
          </a:prstGeom>
          <a:noFill/>
          <a:ln w="9525">
            <a:noFill/>
            <a:miter lim="800000"/>
            <a:headEnd/>
            <a:tailEnd/>
          </a:ln>
        </p:spPr>
      </p:pic>
      <p:sp>
        <p:nvSpPr>
          <p:cNvPr id="420885" name="Text Box 72"/>
          <p:cNvSpPr txBox="1">
            <a:spLocks noChangeArrowheads="1"/>
          </p:cNvSpPr>
          <p:nvPr/>
        </p:nvSpPr>
        <p:spPr bwMode="auto">
          <a:xfrm>
            <a:off x="4211638" y="2409825"/>
            <a:ext cx="920750" cy="304800"/>
          </a:xfrm>
          <a:prstGeom prst="rect">
            <a:avLst/>
          </a:prstGeom>
          <a:noFill/>
          <a:ln w="9525">
            <a:noFill/>
            <a:miter lim="800000"/>
            <a:headEnd/>
            <a:tailEnd/>
          </a:ln>
        </p:spPr>
        <p:txBody>
          <a:bodyPr>
            <a:spAutoFit/>
          </a:bodyPr>
          <a:lstStyle/>
          <a:p>
            <a:pPr>
              <a:spcBef>
                <a:spcPct val="50000"/>
              </a:spcBef>
            </a:pPr>
            <a:r>
              <a:rPr lang="en-US" altLang="en-US" sz="1400">
                <a:solidFill>
                  <a:srgbClr val="000000"/>
                </a:solidFill>
              </a:rPr>
              <a:t>Via/AF</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ext Box 157"/>
          <p:cNvSpPr txBox="1">
            <a:spLocks noChangeArrowheads="1"/>
          </p:cNvSpPr>
          <p:nvPr/>
        </p:nvSpPr>
        <p:spPr bwMode="auto">
          <a:xfrm>
            <a:off x="0" y="165100"/>
            <a:ext cx="8978900" cy="1190625"/>
          </a:xfrm>
          <a:prstGeom prst="rect">
            <a:avLst/>
          </a:prstGeom>
          <a:noFill/>
          <a:ln w="9525">
            <a:noFill/>
            <a:miter lim="800000"/>
            <a:headEnd/>
            <a:tailEnd/>
          </a:ln>
        </p:spPr>
        <p:txBody>
          <a:bodyPr>
            <a:spAutoFit/>
          </a:bodyPr>
          <a:lstStyle/>
          <a:p>
            <a:pPr algn="ctr"/>
            <a:r>
              <a:rPr lang="en-US" sz="3600" b="1">
                <a:solidFill>
                  <a:srgbClr val="0073AE"/>
                </a:solidFill>
                <a:latin typeface="Arial Narrow" pitchFamily="34" charset="0"/>
              </a:rPr>
              <a:t>Innovation Enabling ‘Wafer Scale Integration’ </a:t>
            </a:r>
          </a:p>
          <a:p>
            <a:pPr algn="ctr"/>
            <a:r>
              <a:rPr lang="en-US" sz="3600" b="1">
                <a:solidFill>
                  <a:srgbClr val="0073AE"/>
                </a:solidFill>
                <a:latin typeface="Arial Narrow" pitchFamily="34" charset="0"/>
              </a:rPr>
              <a:t>– 99.99% Yield with 3D Redundancy</a:t>
            </a:r>
            <a:r>
              <a:rPr lang="en-US" sz="3200" b="1">
                <a:solidFill>
                  <a:srgbClr val="0073AE"/>
                </a:solidFill>
                <a:latin typeface="Arial Narrow" pitchFamily="34" charset="0"/>
              </a:rPr>
              <a:t> </a:t>
            </a:r>
            <a:endParaRPr lang="en-US">
              <a:solidFill>
                <a:schemeClr val="tx2"/>
              </a:solidFill>
            </a:endParaRPr>
          </a:p>
        </p:txBody>
      </p:sp>
      <p:pic>
        <p:nvPicPr>
          <p:cNvPr id="422914" name="Picture 2"/>
          <p:cNvPicPr>
            <a:picLocks noChangeAspect="1" noChangeArrowheads="1"/>
          </p:cNvPicPr>
          <p:nvPr/>
        </p:nvPicPr>
        <p:blipFill>
          <a:blip r:embed="rId3"/>
          <a:srcRect/>
          <a:stretch>
            <a:fillRect/>
          </a:stretch>
        </p:blipFill>
        <p:spPr bwMode="auto">
          <a:xfrm>
            <a:off x="0" y="1874838"/>
            <a:ext cx="5514975" cy="3071812"/>
          </a:xfrm>
          <a:prstGeom prst="rect">
            <a:avLst/>
          </a:prstGeom>
          <a:noFill/>
          <a:ln w="9525">
            <a:noFill/>
            <a:miter lim="800000"/>
            <a:headEnd/>
            <a:tailEnd/>
          </a:ln>
        </p:spPr>
      </p:pic>
      <p:sp>
        <p:nvSpPr>
          <p:cNvPr id="422915" name="Rectangle 3"/>
          <p:cNvSpPr>
            <a:spLocks noChangeArrowheads="1"/>
          </p:cNvSpPr>
          <p:nvPr/>
        </p:nvSpPr>
        <p:spPr bwMode="auto">
          <a:xfrm>
            <a:off x="0" y="4851400"/>
            <a:ext cx="8788400" cy="1374775"/>
          </a:xfrm>
          <a:prstGeom prst="rect">
            <a:avLst/>
          </a:prstGeom>
          <a:noFill/>
          <a:ln w="9525">
            <a:noFill/>
            <a:miter lim="800000"/>
            <a:headEnd/>
            <a:tailEnd/>
          </a:ln>
        </p:spPr>
        <p:txBody>
          <a:bodyPr anchor="ctr">
            <a:spAutoFit/>
          </a:bodyPr>
          <a:lstStyle/>
          <a:p>
            <a:pPr>
              <a:lnSpc>
                <a:spcPct val="150000"/>
              </a:lnSpc>
              <a:buFont typeface="Wingdings" pitchFamily="2" charset="2"/>
              <a:buChar char="Ø"/>
            </a:pPr>
            <a:r>
              <a:rPr lang="en-US" sz="2000">
                <a:solidFill>
                  <a:srgbClr val="0066CC"/>
                </a:solidFill>
                <a:latin typeface="Helvetica-Light"/>
              </a:rPr>
              <a:t> </a:t>
            </a:r>
            <a:r>
              <a:rPr lang="en-US" b="1" i="1">
                <a:solidFill>
                  <a:srgbClr val="0066CC"/>
                </a:solidFill>
                <a:latin typeface="Helvetica-Light"/>
              </a:rPr>
              <a:t>Swap at logic cone granularity</a:t>
            </a:r>
          </a:p>
          <a:p>
            <a:pPr>
              <a:lnSpc>
                <a:spcPct val="150000"/>
              </a:lnSpc>
              <a:buClr>
                <a:srgbClr val="0033CC"/>
              </a:buClr>
              <a:buFont typeface="Wingdings" pitchFamily="2" charset="2"/>
              <a:buChar char="Ø"/>
            </a:pPr>
            <a:r>
              <a:rPr lang="en-US"/>
              <a:t> </a:t>
            </a:r>
            <a:r>
              <a:rPr lang="en-US" b="1" i="1">
                <a:solidFill>
                  <a:srgbClr val="0066CC"/>
                </a:solidFill>
                <a:latin typeface="Helvetica-Light"/>
              </a:rPr>
              <a:t>Negligible design and power penalty</a:t>
            </a:r>
          </a:p>
          <a:p>
            <a:pPr>
              <a:lnSpc>
                <a:spcPct val="150000"/>
              </a:lnSpc>
              <a:buFont typeface="Wingdings" pitchFamily="2" charset="2"/>
              <a:buChar char="Ø"/>
            </a:pPr>
            <a:r>
              <a:rPr lang="en-US" b="1" i="1">
                <a:solidFill>
                  <a:srgbClr val="0066CC"/>
                </a:solidFill>
                <a:latin typeface="Helvetica-Light"/>
              </a:rPr>
              <a:t> Redundant 1</a:t>
            </a:r>
            <a:r>
              <a:rPr lang="en-US" b="1" i="1">
                <a:solidFill>
                  <a:srgbClr val="0066CC"/>
                </a:solidFill>
                <a:latin typeface="Helvetica-Light"/>
                <a:sym typeface="Symbol" pitchFamily="18" charset="2"/>
              </a:rPr>
              <a:t></a:t>
            </a:r>
            <a:r>
              <a:rPr lang="en-US" b="1" i="1">
                <a:solidFill>
                  <a:srgbClr val="0066CC"/>
                </a:solidFill>
                <a:latin typeface="Helvetica-Light"/>
              </a:rPr>
              <a:t> above, no performance penalty  </a:t>
            </a:r>
          </a:p>
        </p:txBody>
      </p:sp>
      <p:sp>
        <p:nvSpPr>
          <p:cNvPr id="422916" name="Text Box 5"/>
          <p:cNvSpPr txBox="1">
            <a:spLocks noChangeArrowheads="1"/>
          </p:cNvSpPr>
          <p:nvPr/>
        </p:nvSpPr>
        <p:spPr bwMode="auto">
          <a:xfrm>
            <a:off x="5222875" y="1878013"/>
            <a:ext cx="3752850" cy="1917700"/>
          </a:xfrm>
          <a:prstGeom prst="rect">
            <a:avLst/>
          </a:prstGeom>
          <a:noFill/>
          <a:ln w="9525">
            <a:noFill/>
            <a:miter lim="800000"/>
            <a:headEnd/>
            <a:tailEnd/>
          </a:ln>
        </p:spPr>
        <p:txBody>
          <a:bodyPr>
            <a:spAutoFit/>
          </a:bodyPr>
          <a:lstStyle/>
          <a:p>
            <a:pPr>
              <a:spcBef>
                <a:spcPct val="50000"/>
              </a:spcBef>
            </a:pPr>
            <a:r>
              <a:rPr lang="en-US" sz="2400">
                <a:solidFill>
                  <a:srgbClr val="0066CC"/>
                </a:solidFill>
              </a:rPr>
              <a:t>Gene Amdahl -</a:t>
            </a:r>
            <a:r>
              <a:rPr lang="en-US" sz="2400" i="1"/>
              <a:t>“Wafer scale integration will only work with 99.99% yield, which won’t happen for </a:t>
            </a:r>
            <a:r>
              <a:rPr lang="en-US" sz="2400" b="1" i="1"/>
              <a:t>100 years</a:t>
            </a:r>
            <a:r>
              <a:rPr lang="en-US" sz="2400" i="1"/>
              <a:t>” </a:t>
            </a:r>
            <a:r>
              <a:rPr lang="en-US" sz="1600" i="1"/>
              <a:t>(Source: Wikipedia)</a:t>
            </a:r>
          </a:p>
        </p:txBody>
      </p:sp>
      <p:sp>
        <p:nvSpPr>
          <p:cNvPr id="422917" name="Text Box 6"/>
          <p:cNvSpPr txBox="1">
            <a:spLocks noChangeArrowheads="1"/>
          </p:cNvSpPr>
          <p:nvPr/>
        </p:nvSpPr>
        <p:spPr bwMode="auto">
          <a:xfrm>
            <a:off x="5429250" y="5064125"/>
            <a:ext cx="4197350" cy="1311275"/>
          </a:xfrm>
          <a:prstGeom prst="rect">
            <a:avLst/>
          </a:prstGeom>
          <a:noFill/>
          <a:ln w="9525">
            <a:noFill/>
            <a:miter lim="800000"/>
            <a:headEnd/>
            <a:tailEnd/>
          </a:ln>
        </p:spPr>
        <p:txBody>
          <a:bodyPr>
            <a:spAutoFit/>
          </a:bodyPr>
          <a:lstStyle/>
          <a:p>
            <a:pPr>
              <a:spcBef>
                <a:spcPct val="50000"/>
              </a:spcBef>
              <a:buClr>
                <a:srgbClr val="009900"/>
              </a:buClr>
              <a:buFont typeface="Wingdings" pitchFamily="2" charset="2"/>
              <a:buChar char="Ø"/>
            </a:pPr>
            <a:r>
              <a:rPr lang="en-US" sz="2000" b="1">
                <a:solidFill>
                  <a:srgbClr val="009900"/>
                </a:solidFill>
              </a:rPr>
              <a:t>Server-Farm in a Box</a:t>
            </a:r>
          </a:p>
          <a:p>
            <a:pPr>
              <a:spcBef>
                <a:spcPct val="50000"/>
              </a:spcBef>
              <a:buClr>
                <a:srgbClr val="009900"/>
              </a:buClr>
              <a:buFont typeface="Wingdings" pitchFamily="2" charset="2"/>
              <a:buChar char="Ø"/>
            </a:pPr>
            <a:r>
              <a:rPr lang="en-US" sz="2000" b="1">
                <a:solidFill>
                  <a:srgbClr val="009900"/>
                </a:solidFill>
              </a:rPr>
              <a:t>Watson in a Smart Phone</a:t>
            </a:r>
          </a:p>
          <a:p>
            <a:pPr>
              <a:spcBef>
                <a:spcPct val="50000"/>
              </a:spcBef>
              <a:buClr>
                <a:srgbClr val="009900"/>
              </a:buClr>
              <a:buFont typeface="Wingdings" pitchFamily="2" charset="2"/>
              <a:buChar char="Ø"/>
            </a:pPr>
            <a:r>
              <a:rPr lang="en-US" sz="2000" b="1">
                <a:solidFill>
                  <a:srgbClr val="009900"/>
                </a:solidFill>
              </a:rPr>
              <a:t>…</a:t>
            </a:r>
          </a:p>
        </p:txBody>
      </p:sp>
      <p:sp>
        <p:nvSpPr>
          <p:cNvPr id="422918" name="Rectangle 4"/>
          <p:cNvSpPr>
            <a:spLocks noChangeArrowheads="1"/>
          </p:cNvSpPr>
          <p:nvPr/>
        </p:nvSpPr>
        <p:spPr bwMode="auto">
          <a:xfrm>
            <a:off x="1905000" y="6491288"/>
            <a:ext cx="1117600" cy="246062"/>
          </a:xfrm>
          <a:prstGeom prst="rect">
            <a:avLst/>
          </a:prstGeom>
          <a:noFill/>
          <a:ln w="9525">
            <a:noFill/>
            <a:miter lim="800000"/>
            <a:headEnd/>
            <a:tailEnd/>
          </a:ln>
        </p:spPr>
        <p:txBody>
          <a:bodyPr wrap="none">
            <a:spAutoFit/>
          </a:bodyPr>
          <a:lstStyle/>
          <a:p>
            <a:r>
              <a:rPr lang="en-US" sz="1000">
                <a:solidFill>
                  <a:srgbClr val="0070C0"/>
                </a:solidFill>
              </a:rPr>
              <a:t>Patents Pending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2"/>
          <p:cNvSpPr>
            <a:spLocks noGrp="1" noChangeArrowheads="1"/>
          </p:cNvSpPr>
          <p:nvPr>
            <p:ph type="title" idx="4294967295"/>
          </p:nvPr>
        </p:nvSpPr>
        <p:spPr>
          <a:xfrm>
            <a:off x="190500" y="303213"/>
            <a:ext cx="8505825" cy="1143000"/>
          </a:xfrm>
        </p:spPr>
        <p:txBody>
          <a:bodyPr/>
          <a:lstStyle/>
          <a:p>
            <a:r>
              <a:rPr lang="en-US" sz="3200" smtClean="0"/>
              <a:t>V. Multiple Layers Processed Simultaneously -  Huge Cost Reduction (Nx) –”BICS</a:t>
            </a:r>
            <a:r>
              <a:rPr lang="en-US" sz="3600" smtClean="0"/>
              <a:t>”</a:t>
            </a:r>
          </a:p>
        </p:txBody>
      </p:sp>
      <p:sp>
        <p:nvSpPr>
          <p:cNvPr id="424962" name="Rectangle 3"/>
          <p:cNvSpPr>
            <a:spLocks noGrp="1" noChangeArrowheads="1"/>
          </p:cNvSpPr>
          <p:nvPr>
            <p:ph type="body" idx="4294967295"/>
          </p:nvPr>
        </p:nvSpPr>
        <p:spPr/>
        <p:txBody>
          <a:bodyPr/>
          <a:lstStyle/>
          <a:p>
            <a:r>
              <a:rPr lang="en-US" smtClean="0"/>
              <a:t>Multiple thin layers can be process simultaneously, forming transistors on multiple layers </a:t>
            </a:r>
          </a:p>
          <a:p>
            <a:r>
              <a:rPr lang="en-US" smtClean="0"/>
              <a:t>Cost reduction correlates with number of layers being simultaneously processed (2, 4, 8, 16, 32, 64, 128, ...)</a:t>
            </a:r>
          </a:p>
        </p:txBody>
      </p:sp>
      <p:pic>
        <p:nvPicPr>
          <p:cNvPr id="424963" name="Picture 5"/>
          <p:cNvPicPr>
            <a:picLocks noChangeAspect="1" noChangeArrowheads="1"/>
          </p:cNvPicPr>
          <p:nvPr/>
        </p:nvPicPr>
        <p:blipFill>
          <a:blip r:embed="rId3"/>
          <a:srcRect/>
          <a:stretch>
            <a:fillRect/>
          </a:stretch>
        </p:blipFill>
        <p:spPr bwMode="auto">
          <a:xfrm>
            <a:off x="0" y="3355975"/>
            <a:ext cx="9144000" cy="350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5"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16" name="Rectangle 2"/>
          <p:cNvSpPr>
            <a:spLocks noGrp="1" noChangeArrowheads="1"/>
          </p:cNvSpPr>
          <p:nvPr>
            <p:ph type="title" idx="4294967295"/>
          </p:nvPr>
        </p:nvSpPr>
        <p:spPr/>
        <p:txBody>
          <a:bodyPr/>
          <a:lstStyle/>
          <a:p>
            <a:r>
              <a:rPr lang="en-US" smtClean="0"/>
              <a:t>IV. Heterogeneous Integration</a:t>
            </a:r>
          </a:p>
        </p:txBody>
      </p:sp>
      <p:sp>
        <p:nvSpPr>
          <p:cNvPr id="281617" name="Rectangle 3"/>
          <p:cNvSpPr>
            <a:spLocks noGrp="1" noChangeArrowheads="1"/>
          </p:cNvSpPr>
          <p:nvPr>
            <p:ph type="body" idx="4294967295"/>
          </p:nvPr>
        </p:nvSpPr>
        <p:spPr/>
        <p:txBody>
          <a:bodyPr/>
          <a:lstStyle/>
          <a:p>
            <a:r>
              <a:rPr lang="en-US" smtClean="0"/>
              <a:t>Logic, Memories, I/O on different strata</a:t>
            </a:r>
          </a:p>
          <a:p>
            <a:pPr lvl="1"/>
            <a:r>
              <a:rPr lang="en-US" smtClean="0">
                <a:cs typeface="Arial" charset="0"/>
              </a:rPr>
              <a:t>Optimized process and transistors for the function</a:t>
            </a:r>
          </a:p>
          <a:p>
            <a:pPr lvl="1"/>
            <a:r>
              <a:rPr lang="en-US" smtClean="0">
                <a:cs typeface="Arial" charset="0"/>
              </a:rPr>
              <a:t>Optimizes the number of metal layers</a:t>
            </a:r>
          </a:p>
          <a:p>
            <a:pPr lvl="1"/>
            <a:r>
              <a:rPr lang="en-US" smtClean="0">
                <a:cs typeface="Arial" charset="0"/>
              </a:rPr>
              <a:t>Optimizes the litho. (spacers, older node)</a:t>
            </a:r>
          </a:p>
          <a:p>
            <a:r>
              <a:rPr lang="en-US" smtClean="0"/>
              <a:t>Low power, high speed (sequential, combinatorial)</a:t>
            </a:r>
          </a:p>
          <a:p>
            <a:r>
              <a:rPr lang="en-US" smtClean="0"/>
              <a:t>Different crystals – E/O	</a:t>
            </a:r>
          </a:p>
          <a:p>
            <a:pPr lvl="1"/>
            <a:endParaRPr lang="en-US" smtClean="0">
              <a:cs typeface="Arial" charset="0"/>
            </a:endParaRPr>
          </a:p>
        </p:txBody>
      </p:sp>
      <p:sp>
        <p:nvSpPr>
          <p:cNvPr id="281618" name="Rectangle 4"/>
          <p:cNvSpPr>
            <a:spLocks noChangeArrowheads="1"/>
          </p:cNvSpPr>
          <p:nvPr/>
        </p:nvSpPr>
        <p:spPr bwMode="auto">
          <a:xfrm>
            <a:off x="0" y="2876550"/>
            <a:ext cx="9144000" cy="0"/>
          </a:xfrm>
          <a:prstGeom prst="rect">
            <a:avLst/>
          </a:prstGeom>
          <a:noFill/>
          <a:ln w="9525">
            <a:noFill/>
            <a:miter lim="800000"/>
            <a:headEnd/>
            <a:tailEnd/>
          </a:ln>
        </p:spPr>
        <p:txBody>
          <a:bodyPr wrap="none" anchor="ctr">
            <a:spAutoFit/>
          </a:bodyPr>
          <a:lstStyle/>
          <a:p>
            <a:endParaRPr lang="en-US"/>
          </a:p>
        </p:txBody>
      </p:sp>
      <p:graphicFrame>
        <p:nvGraphicFramePr>
          <p:cNvPr id="281615" name="Object 15"/>
          <p:cNvGraphicFramePr>
            <a:graphicFrameLocks noChangeAspect="1"/>
          </p:cNvGraphicFramePr>
          <p:nvPr/>
        </p:nvGraphicFramePr>
        <p:xfrm>
          <a:off x="3268663" y="3981450"/>
          <a:ext cx="5875337" cy="2876550"/>
        </p:xfrm>
        <a:graphic>
          <a:graphicData uri="http://schemas.openxmlformats.org/presentationml/2006/ole">
            <p:oleObj spid="_x0000_s281615" r:id="rId4" imgW="2257622" imgH="1115366"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00" name="Rectangle 2"/>
          <p:cNvSpPr>
            <a:spLocks noGrp="1" noChangeArrowheads="1"/>
          </p:cNvSpPr>
          <p:nvPr>
            <p:ph type="title" idx="4294967295"/>
          </p:nvPr>
        </p:nvSpPr>
        <p:spPr/>
        <p:txBody>
          <a:bodyPr/>
          <a:lstStyle/>
          <a:p>
            <a:r>
              <a:rPr lang="en-US" smtClean="0"/>
              <a:t>VII. Enables Modular Design</a:t>
            </a:r>
          </a:p>
        </p:txBody>
      </p:sp>
      <p:sp>
        <p:nvSpPr>
          <p:cNvPr id="298001" name="Rectangle 3"/>
          <p:cNvSpPr>
            <a:spLocks noGrp="1" noChangeArrowheads="1"/>
          </p:cNvSpPr>
          <p:nvPr>
            <p:ph type="body" idx="4294967295"/>
          </p:nvPr>
        </p:nvSpPr>
        <p:spPr/>
        <p:txBody>
          <a:bodyPr/>
          <a:lstStyle/>
          <a:p>
            <a:r>
              <a:rPr lang="en-US" smtClean="0"/>
              <a:t>Platform-based design could evolve to:</a:t>
            </a:r>
          </a:p>
          <a:p>
            <a:pPr lvl="1"/>
            <a:r>
              <a:rPr lang="en-US" smtClean="0">
                <a:cs typeface="Arial" charset="0"/>
              </a:rPr>
              <a:t>Few layers of generic functions like compute, radios, and one layer of custom design</a:t>
            </a:r>
          </a:p>
          <a:p>
            <a:pPr lvl="1"/>
            <a:r>
              <a:rPr lang="en-US" smtClean="0">
                <a:cs typeface="Arial" charset="0"/>
              </a:rPr>
              <a:t>Few layers of logic and memories and one layer of FPGA</a:t>
            </a:r>
          </a:p>
          <a:p>
            <a:pPr lvl="1"/>
            <a:r>
              <a:rPr lang="en-US" smtClean="0">
                <a:cs typeface="Arial" charset="0"/>
              </a:rPr>
              <a:t>...</a:t>
            </a:r>
          </a:p>
        </p:txBody>
      </p:sp>
      <p:sp>
        <p:nvSpPr>
          <p:cNvPr id="298002" name="Rectangle 5"/>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97999" name="Object 15"/>
          <p:cNvGraphicFramePr>
            <a:graphicFrameLocks noChangeAspect="1"/>
          </p:cNvGraphicFramePr>
          <p:nvPr/>
        </p:nvGraphicFramePr>
        <p:xfrm>
          <a:off x="552450" y="4343400"/>
          <a:ext cx="7258050" cy="1576388"/>
        </p:xfrm>
        <a:graphic>
          <a:graphicData uri="http://schemas.openxmlformats.org/presentationml/2006/ole">
            <p:oleObj spid="_x0000_s297999" r:id="rId4" imgW="2349152" imgH="500277" progId="">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2"/>
          <p:cNvSpPr>
            <a:spLocks noGrp="1" noChangeArrowheads="1"/>
          </p:cNvSpPr>
          <p:nvPr>
            <p:ph type="title" idx="4294967295"/>
          </p:nvPr>
        </p:nvSpPr>
        <p:spPr/>
        <p:txBody>
          <a:bodyPr/>
          <a:lstStyle/>
          <a:p>
            <a:pPr algn="l"/>
            <a:r>
              <a:rPr lang="en-US" smtClean="0"/>
              <a:t>Summary</a:t>
            </a:r>
          </a:p>
        </p:txBody>
      </p:sp>
      <p:sp>
        <p:nvSpPr>
          <p:cNvPr id="431106" name="Rectangle 3"/>
          <p:cNvSpPr>
            <a:spLocks noGrp="1" noChangeArrowheads="1"/>
          </p:cNvSpPr>
          <p:nvPr>
            <p:ph type="body" idx="4294967295"/>
          </p:nvPr>
        </p:nvSpPr>
        <p:spPr>
          <a:xfrm>
            <a:off x="55563" y="1555750"/>
            <a:ext cx="9088437" cy="4678363"/>
          </a:xfrm>
        </p:spPr>
        <p:txBody>
          <a:bodyPr/>
          <a:lstStyle/>
          <a:p>
            <a:pPr>
              <a:lnSpc>
                <a:spcPct val="120000"/>
              </a:lnSpc>
            </a:pPr>
            <a:r>
              <a:rPr lang="en-US" sz="2800" smtClean="0"/>
              <a:t>We have reached an inflection point </a:t>
            </a:r>
          </a:p>
          <a:p>
            <a:pPr>
              <a:lnSpc>
                <a:spcPct val="120000"/>
              </a:lnSpc>
            </a:pPr>
            <a:r>
              <a:rPr lang="en-US" sz="2800" smtClean="0"/>
              <a:t>Monolithic 3D IC – The next generation technology driver</a:t>
            </a:r>
          </a:p>
          <a:p>
            <a:pPr lvl="1">
              <a:lnSpc>
                <a:spcPct val="120000"/>
              </a:lnSpc>
            </a:pPr>
            <a:r>
              <a:rPr lang="en-US" sz="2400" b="1" smtClean="0">
                <a:solidFill>
                  <a:srgbClr val="009900"/>
                </a:solidFill>
                <a:cs typeface="Arial" charset="0"/>
              </a:rPr>
              <a:t>Breaking News – The barriers are now removed</a:t>
            </a:r>
            <a:endParaRPr lang="en-US" sz="2400" smtClean="0">
              <a:cs typeface="Arial" charset="0"/>
            </a:endParaRPr>
          </a:p>
          <a:p>
            <a:pPr>
              <a:lnSpc>
                <a:spcPct val="120000"/>
              </a:lnSpc>
            </a:pPr>
            <a:r>
              <a:rPr lang="en-US" sz="2800" smtClean="0"/>
              <a:t>Multiple simple and practical paths to monolithic 3D exist</a:t>
            </a:r>
          </a:p>
          <a:p>
            <a:pPr>
              <a:lnSpc>
                <a:spcPct val="120000"/>
              </a:lnSpc>
            </a:pPr>
            <a:r>
              <a:rPr lang="en-US" sz="2800" smtClean="0"/>
              <a:t>Monolithic 3D provides more than just scaling</a:t>
            </a:r>
          </a:p>
          <a:p>
            <a:pPr>
              <a:lnSpc>
                <a:spcPct val="150000"/>
              </a:lnSpc>
            </a:pPr>
            <a:endParaRPr lang="en-US"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0" y="360363"/>
            <a:ext cx="9144000" cy="1009650"/>
          </a:xfrm>
        </p:spPr>
        <p:txBody>
          <a:bodyPr/>
          <a:lstStyle/>
          <a:p>
            <a:pPr eaLnBrk="1" hangingPunct="1"/>
            <a:r>
              <a:rPr lang="en-US" sz="3200" b="1" smtClean="0">
                <a:latin typeface="Arial Narrow" pitchFamily="34" charset="0"/>
              </a:rPr>
              <a:t>Connectivity Consumes 70-80% of Total Power @ 22nm</a:t>
            </a:r>
            <a:r>
              <a:rPr lang="en-US" sz="2800" b="1" i="1" smtClean="0">
                <a:latin typeface="Arial Narrow" pitchFamily="34" charset="0"/>
              </a:rPr>
              <a:t/>
            </a:r>
            <a:br>
              <a:rPr lang="en-US" sz="2800" b="1" i="1" smtClean="0">
                <a:latin typeface="Arial Narrow" pitchFamily="34" charset="0"/>
              </a:rPr>
            </a:br>
            <a:r>
              <a:rPr lang="en-US" sz="2800" b="1" smtClean="0">
                <a:latin typeface="Arial Narrow" pitchFamily="34" charset="0"/>
              </a:rPr>
              <a:t>Repeaters Consume Exponentially More Power and Area</a:t>
            </a:r>
          </a:p>
        </p:txBody>
      </p:sp>
      <p:sp>
        <p:nvSpPr>
          <p:cNvPr id="4" name="Footer Placeholder 3"/>
          <p:cNvSpPr txBox="1">
            <a:spLocks noGrp="1"/>
          </p:cNvSpPr>
          <p:nvPr/>
        </p:nvSpPr>
        <p:spPr bwMode="auto">
          <a:xfrm>
            <a:off x="3048000" y="6435725"/>
            <a:ext cx="2895600" cy="238125"/>
          </a:xfrm>
          <a:prstGeom prst="rect">
            <a:avLst/>
          </a:prstGeom>
          <a:noFill/>
          <a:ln>
            <a:miter lim="800000"/>
            <a:headEnd/>
            <a:tailEnd/>
          </a:ln>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25603" name="Slide Number Placeholder 4"/>
          <p:cNvSpPr txBox="1">
            <a:spLocks noGrp="1"/>
          </p:cNvSpPr>
          <p:nvPr/>
        </p:nvSpPr>
        <p:spPr bwMode="auto">
          <a:xfrm>
            <a:off x="7667625" y="6435725"/>
            <a:ext cx="1019175" cy="304800"/>
          </a:xfrm>
          <a:prstGeom prst="rect">
            <a:avLst/>
          </a:prstGeom>
          <a:noFill/>
          <a:ln w="9525">
            <a:noFill/>
            <a:miter lim="800000"/>
            <a:headEnd/>
            <a:tailEnd/>
          </a:ln>
        </p:spPr>
        <p:txBody>
          <a:bodyPr/>
          <a:lstStyle/>
          <a:p>
            <a:pPr algn="r">
              <a:spcBef>
                <a:spcPct val="20000"/>
              </a:spcBef>
              <a:buFont typeface="Wingdings" pitchFamily="2" charset="2"/>
              <a:buNone/>
            </a:pPr>
            <a:endParaRPr lang="en-US" sz="1000">
              <a:latin typeface="Helvetica" pitchFamily="34" charset="0"/>
            </a:endParaRPr>
          </a:p>
        </p:txBody>
      </p:sp>
      <p:sp>
        <p:nvSpPr>
          <p:cNvPr id="25604" name="TextBox 8"/>
          <p:cNvSpPr txBox="1">
            <a:spLocks noChangeArrowheads="1"/>
          </p:cNvSpPr>
          <p:nvPr/>
        </p:nvSpPr>
        <p:spPr bwMode="auto">
          <a:xfrm>
            <a:off x="5668963" y="6400800"/>
            <a:ext cx="3694112" cy="457200"/>
          </a:xfrm>
          <a:prstGeom prst="rect">
            <a:avLst/>
          </a:prstGeom>
          <a:noFill/>
          <a:ln w="9525">
            <a:noFill/>
            <a:miter lim="800000"/>
            <a:headEnd/>
            <a:tailEnd/>
          </a:ln>
        </p:spPr>
        <p:txBody>
          <a:bodyPr>
            <a:spAutoFit/>
          </a:bodyPr>
          <a:lstStyle/>
          <a:p>
            <a:r>
              <a:rPr lang="en-US" sz="1200">
                <a:latin typeface="Arial Narrow" pitchFamily="34" charset="0"/>
              </a:rPr>
              <a:t>Source: IBM POWER processors</a:t>
            </a:r>
          </a:p>
          <a:p>
            <a:r>
              <a:rPr lang="en-US" sz="1200">
                <a:latin typeface="Arial Narrow" pitchFamily="34" charset="0"/>
              </a:rPr>
              <a:t>R. Puri, et al., SRC Interconnect Forum, 2006</a:t>
            </a:r>
          </a:p>
        </p:txBody>
      </p:sp>
      <p:pic>
        <p:nvPicPr>
          <p:cNvPr id="25605" name="Picture 10"/>
          <p:cNvPicPr>
            <a:picLocks noChangeAspect="1" noChangeArrowheads="1"/>
          </p:cNvPicPr>
          <p:nvPr/>
        </p:nvPicPr>
        <p:blipFill>
          <a:blip r:embed="rId3"/>
          <a:srcRect/>
          <a:stretch>
            <a:fillRect/>
          </a:stretch>
        </p:blipFill>
        <p:spPr bwMode="auto">
          <a:xfrm>
            <a:off x="133350" y="1663700"/>
            <a:ext cx="5572125" cy="2784475"/>
          </a:xfrm>
          <a:prstGeom prst="rect">
            <a:avLst/>
          </a:prstGeom>
          <a:noFill/>
          <a:ln w="9525">
            <a:noFill/>
            <a:miter lim="800000"/>
            <a:headEnd/>
            <a:tailEnd/>
          </a:ln>
        </p:spPr>
      </p:pic>
      <p:sp>
        <p:nvSpPr>
          <p:cNvPr id="25606" name="Rectangle 12"/>
          <p:cNvSpPr>
            <a:spLocks noChangeArrowheads="1"/>
          </p:cNvSpPr>
          <p:nvPr/>
        </p:nvSpPr>
        <p:spPr bwMode="auto">
          <a:xfrm>
            <a:off x="5540375" y="6491288"/>
            <a:ext cx="3194050" cy="366712"/>
          </a:xfrm>
          <a:prstGeom prst="rect">
            <a:avLst/>
          </a:prstGeom>
          <a:noFill/>
          <a:ln w="9525">
            <a:noFill/>
            <a:miter lim="800000"/>
            <a:headEnd/>
            <a:tailEnd/>
          </a:ln>
        </p:spPr>
        <p:txBody>
          <a:bodyPr>
            <a:spAutoFit/>
          </a:bodyPr>
          <a:lstStyle/>
          <a:p>
            <a:pPr>
              <a:buFont typeface="Wingdings" pitchFamily="2" charset="2"/>
              <a:buChar char="Ø"/>
            </a:pPr>
            <a:endParaRPr lang="en-US" b="1" i="1">
              <a:solidFill>
                <a:srgbClr val="0066CC"/>
              </a:solidFill>
            </a:endParaRPr>
          </a:p>
        </p:txBody>
      </p:sp>
      <p:pic>
        <p:nvPicPr>
          <p:cNvPr id="25607" name="Picture 11"/>
          <p:cNvPicPr>
            <a:picLocks noChangeAspect="1" noChangeArrowheads="1"/>
          </p:cNvPicPr>
          <p:nvPr/>
        </p:nvPicPr>
        <p:blipFill>
          <a:blip r:embed="rId4"/>
          <a:srcRect/>
          <a:stretch>
            <a:fillRect/>
          </a:stretch>
        </p:blipFill>
        <p:spPr bwMode="auto">
          <a:xfrm>
            <a:off x="0" y="4467225"/>
            <a:ext cx="5622925" cy="2390775"/>
          </a:xfrm>
          <a:prstGeom prst="rect">
            <a:avLst/>
          </a:prstGeom>
          <a:noFill/>
          <a:ln w="9525">
            <a:noFill/>
            <a:miter lim="800000"/>
            <a:headEnd/>
            <a:tailEnd/>
          </a:ln>
        </p:spPr>
      </p:pic>
      <p:sp>
        <p:nvSpPr>
          <p:cNvPr id="25608" name="Rectangle 12"/>
          <p:cNvSpPr>
            <a:spLocks noChangeArrowheads="1"/>
          </p:cNvSpPr>
          <p:nvPr/>
        </p:nvSpPr>
        <p:spPr bwMode="auto">
          <a:xfrm>
            <a:off x="4314825" y="2886075"/>
            <a:ext cx="1476375" cy="419100"/>
          </a:xfrm>
          <a:prstGeom prst="rect">
            <a:avLst/>
          </a:prstGeom>
          <a:solidFill>
            <a:schemeClr val="bg1"/>
          </a:solidFill>
          <a:ln w="9525">
            <a:noFill/>
            <a:miter lim="800000"/>
            <a:headEnd/>
            <a:tailEnd/>
          </a:ln>
        </p:spPr>
        <p:txBody>
          <a:bodyPr wrap="none" anchor="ctr"/>
          <a:lstStyle/>
          <a:p>
            <a:endParaRPr lang="en-US"/>
          </a:p>
        </p:txBody>
      </p:sp>
      <p:sp>
        <p:nvSpPr>
          <p:cNvPr id="25609" name="Content Placeholder 2"/>
          <p:cNvSpPr>
            <a:spLocks noGrp="1"/>
          </p:cNvSpPr>
          <p:nvPr>
            <p:ph idx="4294967295"/>
          </p:nvPr>
        </p:nvSpPr>
        <p:spPr>
          <a:xfrm>
            <a:off x="4357688" y="1714500"/>
            <a:ext cx="4310062" cy="2043113"/>
          </a:xfrm>
        </p:spPr>
        <p:txBody>
          <a:bodyPr/>
          <a:lstStyle/>
          <a:p>
            <a:pPr eaLnBrk="1" hangingPunct="1">
              <a:lnSpc>
                <a:spcPct val="130000"/>
              </a:lnSpc>
              <a:spcBef>
                <a:spcPct val="0"/>
              </a:spcBef>
            </a:pPr>
            <a:r>
              <a:rPr lang="en-US" sz="1800" b="1" i="1" smtClean="0">
                <a:latin typeface="Arial Narrow" pitchFamily="34" charset="0"/>
              </a:rPr>
              <a:t>At 22nm, on-chip connectivity consumes        </a:t>
            </a:r>
            <a:r>
              <a:rPr lang="en-US" sz="2000" b="1" i="1" smtClean="0">
                <a:solidFill>
                  <a:srgbClr val="0000CC"/>
                </a:solidFill>
                <a:latin typeface="Arial Narrow" pitchFamily="34" charset="0"/>
              </a:rPr>
              <a:t>70-80% of total power</a:t>
            </a:r>
            <a:endParaRPr lang="en-US" sz="2000" b="1" i="1" smtClean="0">
              <a:latin typeface="Arial Narrow" pitchFamily="34" charset="0"/>
            </a:endParaRPr>
          </a:p>
          <a:p>
            <a:pPr eaLnBrk="1" hangingPunct="1">
              <a:lnSpc>
                <a:spcPct val="130000"/>
              </a:lnSpc>
              <a:spcBef>
                <a:spcPct val="0"/>
              </a:spcBef>
            </a:pPr>
            <a:r>
              <a:rPr lang="en-US" sz="1800" b="1" i="1" smtClean="0">
                <a:latin typeface="Arial Narrow" pitchFamily="34" charset="0"/>
              </a:rPr>
              <a:t>Repeater count increases exponentially </a:t>
            </a:r>
          </a:p>
          <a:p>
            <a:pPr eaLnBrk="1" hangingPunct="1">
              <a:lnSpc>
                <a:spcPct val="130000"/>
              </a:lnSpc>
              <a:spcBef>
                <a:spcPct val="0"/>
              </a:spcBef>
            </a:pPr>
            <a:r>
              <a:rPr lang="en-US" sz="1800" b="1" i="1" smtClean="0">
                <a:latin typeface="Arial Narrow" pitchFamily="34" charset="0"/>
              </a:rPr>
              <a:t>At 45nm, repeaters are &gt; 50% of total leakage</a:t>
            </a:r>
            <a:endParaRPr lang="en-US" sz="2000" b="1" i="1" smtClean="0">
              <a:solidFill>
                <a:srgbClr val="0000CC"/>
              </a:solidFill>
              <a:latin typeface="Arial Narrow" pitchFamily="34" charset="0"/>
            </a:endParaRPr>
          </a:p>
          <a:p>
            <a:pPr lvl="1" algn="ctr" eaLnBrk="1" hangingPunct="1">
              <a:lnSpc>
                <a:spcPct val="130000"/>
              </a:lnSpc>
              <a:spcBef>
                <a:spcPct val="0"/>
              </a:spcBef>
            </a:pPr>
            <a:endParaRPr lang="en-US" sz="1800" i="1" smtClean="0">
              <a:latin typeface="Arial Narrow" pitchFamily="34" charset="0"/>
              <a:cs typeface="Arial" charset="0"/>
            </a:endParaRPr>
          </a:p>
          <a:p>
            <a:pPr eaLnBrk="1" hangingPunct="1">
              <a:lnSpc>
                <a:spcPct val="150000"/>
              </a:lnSpc>
              <a:spcBef>
                <a:spcPct val="0"/>
              </a:spcBef>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idx="4294967295"/>
          </p:nvPr>
        </p:nvSpPr>
        <p:spPr>
          <a:xfrm>
            <a:off x="257175" y="0"/>
            <a:ext cx="8458200" cy="1622425"/>
          </a:xfrm>
        </p:spPr>
        <p:txBody>
          <a:bodyPr/>
          <a:lstStyle/>
          <a:p>
            <a:pPr algn="l">
              <a:lnSpc>
                <a:spcPct val="80000"/>
              </a:lnSpc>
            </a:pPr>
            <a:r>
              <a:rPr lang="en-US" sz="2800" b="1" smtClean="0"/>
              <a:t>“CEA-Leti Signs Agreement with Qualcomm to Assess Sequential (monolithic)3D Technology”</a:t>
            </a:r>
            <a:br>
              <a:rPr lang="en-US" sz="2800" b="1" smtClean="0"/>
            </a:br>
            <a:r>
              <a:rPr lang="en-US" sz="1600" smtClean="0"/>
              <a:t>Business Wire December 08, 2013</a:t>
            </a:r>
            <a:r>
              <a:rPr lang="en-US" sz="3600" smtClean="0"/>
              <a:t> </a:t>
            </a:r>
          </a:p>
        </p:txBody>
      </p:sp>
      <p:pic>
        <p:nvPicPr>
          <p:cNvPr id="27650" name="Picture 5" descr="Interconnect Qualcomm IEDM 2013"/>
          <p:cNvPicPr>
            <a:picLocks noChangeAspect="1" noChangeArrowheads="1"/>
          </p:cNvPicPr>
          <p:nvPr/>
        </p:nvPicPr>
        <p:blipFill>
          <a:blip r:embed="rId3"/>
          <a:srcRect/>
          <a:stretch>
            <a:fillRect/>
          </a:stretch>
        </p:blipFill>
        <p:spPr bwMode="auto">
          <a:xfrm>
            <a:off x="0" y="1681163"/>
            <a:ext cx="4464050" cy="4467225"/>
          </a:xfrm>
          <a:prstGeom prst="rect">
            <a:avLst/>
          </a:prstGeom>
          <a:noFill/>
          <a:ln w="9525">
            <a:noFill/>
            <a:miter lim="800000"/>
            <a:headEnd/>
            <a:tailEnd/>
          </a:ln>
        </p:spPr>
      </p:pic>
      <p:sp>
        <p:nvSpPr>
          <p:cNvPr id="27651" name="Rectangle 6"/>
          <p:cNvSpPr>
            <a:spLocks noChangeArrowheads="1"/>
          </p:cNvSpPr>
          <p:nvPr/>
        </p:nvSpPr>
        <p:spPr bwMode="auto">
          <a:xfrm>
            <a:off x="4283075" y="1663700"/>
            <a:ext cx="4641850" cy="3651250"/>
          </a:xfrm>
          <a:prstGeom prst="rect">
            <a:avLst/>
          </a:prstGeom>
          <a:solidFill>
            <a:srgbClr val="FFFFFF"/>
          </a:solidFill>
          <a:ln w="9525">
            <a:noFill/>
            <a:miter lim="800000"/>
            <a:headEnd/>
            <a:tailEnd/>
          </a:ln>
        </p:spPr>
        <p:txBody>
          <a:bodyPr lIns="0" tIns="0" rIns="0" bIns="0" anchor="ctr">
            <a:spAutoFit/>
          </a:bodyPr>
          <a:lstStyle/>
          <a:p>
            <a:r>
              <a:rPr lang="en-US" sz="2400" b="1"/>
              <a:t>“Monolithic 3D (M3D) is an emerging integration technology poised to reduce the gap significantly between transistors and interconnect delays to extend the semiconductor roadmap way beyond the 2D scaling trajectory predicted by Moore’s Law.”</a:t>
            </a:r>
            <a:r>
              <a:rPr lang="en-US" sz="2400"/>
              <a:t> </a:t>
            </a:r>
          </a:p>
        </p:txBody>
      </p:sp>
      <p:sp>
        <p:nvSpPr>
          <p:cNvPr id="27652" name="Rectangle 7"/>
          <p:cNvSpPr>
            <a:spLocks noChangeArrowheads="1"/>
          </p:cNvSpPr>
          <p:nvPr/>
        </p:nvSpPr>
        <p:spPr bwMode="auto">
          <a:xfrm>
            <a:off x="4514850" y="5392738"/>
            <a:ext cx="4629150" cy="1006475"/>
          </a:xfrm>
          <a:prstGeom prst="rect">
            <a:avLst/>
          </a:prstGeom>
          <a:noFill/>
          <a:ln w="9525">
            <a:noFill/>
            <a:miter lim="800000"/>
            <a:headEnd/>
            <a:tailEnd/>
          </a:ln>
        </p:spPr>
        <p:txBody>
          <a:bodyPr>
            <a:spAutoFit/>
          </a:bodyPr>
          <a:lstStyle/>
          <a:p>
            <a:r>
              <a:rPr lang="en-US" sz="2000"/>
              <a:t>Geoffrey Yeap, </a:t>
            </a:r>
          </a:p>
          <a:p>
            <a:r>
              <a:rPr lang="en-US" sz="2000"/>
              <a:t>VP of Technology at Qualcomm, </a:t>
            </a:r>
          </a:p>
          <a:p>
            <a:r>
              <a:rPr lang="en-US" sz="2000"/>
              <a:t>Invited paper, IEDM 2013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7628" name="Object 12"/>
          <p:cNvGraphicFramePr>
            <a:graphicFrameLocks noGrp="1" noChangeAspect="1"/>
          </p:cNvGraphicFramePr>
          <p:nvPr>
            <p:ph idx="4294967295"/>
          </p:nvPr>
        </p:nvGraphicFramePr>
        <p:xfrm>
          <a:off x="0" y="0"/>
          <a:ext cx="9144000" cy="6862763"/>
        </p:xfrm>
        <a:graphic>
          <a:graphicData uri="http://schemas.openxmlformats.org/presentationml/2006/ole">
            <p:oleObj spid="_x0000_s367628" name="Acrobat Document" r:id="rId4" imgW="8019048" imgH="5668166" progId="AcroExch.Document.11">
              <p:embed/>
            </p:oleObj>
          </a:graphicData>
        </a:graphic>
      </p:graphicFrame>
      <p:pic>
        <p:nvPicPr>
          <p:cNvPr id="367629" name="Picture 3"/>
          <p:cNvPicPr>
            <a:picLocks noChangeAspect="1" noChangeArrowheads="1"/>
          </p:cNvPicPr>
          <p:nvPr/>
        </p:nvPicPr>
        <p:blipFill>
          <a:blip r:embed="rId5"/>
          <a:srcRect/>
          <a:stretch>
            <a:fillRect/>
          </a:stretch>
        </p:blipFill>
        <p:spPr bwMode="auto">
          <a:xfrm>
            <a:off x="0" y="3649663"/>
            <a:ext cx="3821113" cy="247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64B4D434-F010-41EF-B15D-6BADB94A3CC9}" type="slidenum">
              <a:rPr lang="en-US" sz="1000">
                <a:latin typeface="+mj-lt"/>
                <a:cs typeface="Arial" pitchFamily="34" charset="0"/>
              </a:rPr>
              <a:pPr algn="r">
                <a:spcBef>
                  <a:spcPct val="20000"/>
                </a:spcBef>
                <a:buFont typeface="Wingdings" pitchFamily="2" charset="2"/>
                <a:buNone/>
                <a:defRPr/>
              </a:pPr>
              <a:t>8</a:t>
            </a:fld>
            <a:endParaRPr lang="en-US" sz="1000">
              <a:latin typeface="+mj-lt"/>
              <a:cs typeface="Arial" pitchFamily="34" charset="0"/>
            </a:endParaRPr>
          </a:p>
        </p:txBody>
      </p:sp>
      <p:sp>
        <p:nvSpPr>
          <p:cNvPr id="5" name="Title 1"/>
          <p:cNvSpPr txBox="1">
            <a:spLocks/>
          </p:cNvSpPr>
          <p:nvPr/>
        </p:nvSpPr>
        <p:spPr bwMode="auto">
          <a:xfrm>
            <a:off x="0" y="180975"/>
            <a:ext cx="9144000" cy="1041400"/>
          </a:xfrm>
          <a:prstGeom prst="rect">
            <a:avLst/>
          </a:prstGeom>
          <a:noFill/>
          <a:ln w="9525">
            <a:noFill/>
            <a:miter lim="800000"/>
            <a:headEnd/>
            <a:tailEnd/>
          </a:ln>
        </p:spPr>
        <p:txBody>
          <a:bodyPr anchor="ctr"/>
          <a:lstStyle/>
          <a:p>
            <a:pPr algn="ctr">
              <a:defRPr/>
            </a:pPr>
            <a:r>
              <a:rPr lang="en-US" sz="3600" b="1" u="sng">
                <a:solidFill>
                  <a:srgbClr val="0073AE"/>
                </a:solidFill>
                <a:latin typeface="Helvetica" pitchFamily="34" charset="0"/>
              </a:rPr>
              <a:t>MONOLITHIC</a:t>
            </a:r>
            <a:r>
              <a:rPr lang="en-US" sz="3600" b="1">
                <a:solidFill>
                  <a:srgbClr val="0073AE"/>
                </a:solidFill>
                <a:latin typeface="Helvetica" pitchFamily="34" charset="0"/>
              </a:rPr>
              <a:t> </a:t>
            </a:r>
            <a:br>
              <a:rPr lang="en-US" sz="3600" b="1">
                <a:solidFill>
                  <a:srgbClr val="0073AE"/>
                </a:solidFill>
                <a:latin typeface="Helvetica" pitchFamily="34" charset="0"/>
              </a:rPr>
            </a:br>
            <a:r>
              <a:rPr lang="en-US" sz="3600" b="1">
                <a:solidFill>
                  <a:srgbClr val="0073AE"/>
                </a:solidFill>
                <a:effectLst>
                  <a:outerShdw blurRad="38100" dist="38100" dir="2700000" algn="tl">
                    <a:srgbClr val="C0C0C0"/>
                  </a:outerShdw>
                </a:effectLst>
                <a:latin typeface="Helvetica" pitchFamily="34" charset="0"/>
              </a:rPr>
              <a:t>10,000</a:t>
            </a:r>
            <a:r>
              <a:rPr lang="en-US" sz="3600" b="1">
                <a:solidFill>
                  <a:srgbClr val="0073AE"/>
                </a:solidFill>
                <a:latin typeface="Helvetica" pitchFamily="34" charset="0"/>
              </a:rPr>
              <a:t>x the Vertical Connectivity of TSV</a:t>
            </a:r>
            <a:r>
              <a:rPr lang="en-US" sz="3600">
                <a:solidFill>
                  <a:srgbClr val="0073AE"/>
                </a:solidFill>
                <a:latin typeface="Helvetica" pitchFamily="34" charset="0"/>
              </a:rPr>
              <a:t> </a:t>
            </a:r>
          </a:p>
        </p:txBody>
      </p:sp>
      <p:pic>
        <p:nvPicPr>
          <p:cNvPr id="369667" name="Picture 5"/>
          <p:cNvPicPr>
            <a:picLocks noChangeAspect="1" noChangeArrowheads="1"/>
          </p:cNvPicPr>
          <p:nvPr/>
        </p:nvPicPr>
        <p:blipFill>
          <a:blip r:embed="rId3"/>
          <a:srcRect/>
          <a:stretch>
            <a:fillRect/>
          </a:stretch>
        </p:blipFill>
        <p:spPr bwMode="auto">
          <a:xfrm>
            <a:off x="1273175" y="2022475"/>
            <a:ext cx="6264275" cy="386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AF6E93D8-EADB-44FF-9908-ED5C81D20269}" type="slidenum">
              <a:rPr lang="en-US" sz="1000">
                <a:latin typeface="+mj-lt"/>
                <a:cs typeface="Arial" pitchFamily="34" charset="0"/>
              </a:rPr>
              <a:pPr algn="r">
                <a:spcBef>
                  <a:spcPct val="20000"/>
                </a:spcBef>
                <a:buFont typeface="Wingdings" pitchFamily="2" charset="2"/>
                <a:buNone/>
                <a:defRPr/>
              </a:pPr>
              <a:t>9</a:t>
            </a:fld>
            <a:endParaRPr lang="en-US" sz="1000">
              <a:latin typeface="+mj-lt"/>
              <a:cs typeface="Arial" pitchFamily="34" charset="0"/>
            </a:endParaRPr>
          </a:p>
        </p:txBody>
      </p:sp>
      <p:sp>
        <p:nvSpPr>
          <p:cNvPr id="371714" name="Rectangle 3"/>
          <p:cNvSpPr>
            <a:spLocks noGrp="1" noChangeArrowheads="1"/>
          </p:cNvSpPr>
          <p:nvPr>
            <p:ph type="body" idx="4294967295"/>
          </p:nvPr>
        </p:nvSpPr>
        <p:spPr>
          <a:xfrm>
            <a:off x="457200" y="1944688"/>
            <a:ext cx="8229600" cy="3529012"/>
          </a:xfrm>
        </p:spPr>
        <p:txBody>
          <a:bodyPr/>
          <a:lstStyle/>
          <a:p>
            <a:pPr eaLnBrk="1" hangingPunct="1">
              <a:lnSpc>
                <a:spcPct val="110000"/>
              </a:lnSpc>
            </a:pPr>
            <a:r>
              <a:rPr lang="en-US" b="1" i="1" smtClean="0">
                <a:latin typeface="Arial Narrow" pitchFamily="34" charset="0"/>
              </a:rPr>
              <a:t>Processing on top of copper interconnects should not make the copper interconnect exceed 400</a:t>
            </a:r>
            <a:r>
              <a:rPr lang="en-US" b="1" i="1" baseline="30000" smtClean="0">
                <a:latin typeface="Arial Narrow" pitchFamily="34" charset="0"/>
              </a:rPr>
              <a:t>o</a:t>
            </a:r>
            <a:r>
              <a:rPr lang="en-US" b="1" i="1" smtClean="0">
                <a:latin typeface="Arial Narrow" pitchFamily="34" charset="0"/>
              </a:rPr>
              <a:t>C</a:t>
            </a:r>
          </a:p>
          <a:p>
            <a:pPr lvl="2" eaLnBrk="1" hangingPunct="1">
              <a:lnSpc>
                <a:spcPct val="110000"/>
              </a:lnSpc>
            </a:pPr>
            <a:r>
              <a:rPr lang="en-US" sz="1800" b="1" smtClean="0">
                <a:latin typeface="Arial Narrow" pitchFamily="34" charset="0"/>
                <a:cs typeface="Arial" charset="0"/>
              </a:rPr>
              <a:t>How to bring </a:t>
            </a:r>
            <a:r>
              <a:rPr lang="en-US" sz="1800" b="1" u="sng" smtClean="0">
                <a:latin typeface="Arial Narrow" pitchFamily="34" charset="0"/>
                <a:cs typeface="Arial" charset="0"/>
              </a:rPr>
              <a:t>mono-crystallized</a:t>
            </a:r>
            <a:r>
              <a:rPr lang="en-US" sz="1800" b="1" smtClean="0">
                <a:latin typeface="Arial Narrow" pitchFamily="34" charset="0"/>
                <a:cs typeface="Arial" charset="0"/>
              </a:rPr>
              <a:t> silicon on top at less than 400</a:t>
            </a:r>
            <a:r>
              <a:rPr lang="en-US" sz="1800" b="1" baseline="30000" smtClean="0">
                <a:latin typeface="Arial Narrow" pitchFamily="34" charset="0"/>
                <a:cs typeface="Arial" charset="0"/>
              </a:rPr>
              <a:t>o</a:t>
            </a:r>
            <a:r>
              <a:rPr lang="en-US" sz="1800" b="1" smtClean="0">
                <a:latin typeface="Arial Narrow" pitchFamily="34" charset="0"/>
                <a:cs typeface="Arial" charset="0"/>
              </a:rPr>
              <a:t>C</a:t>
            </a:r>
          </a:p>
          <a:p>
            <a:pPr lvl="2" eaLnBrk="1" hangingPunct="1">
              <a:lnSpc>
                <a:spcPct val="110000"/>
              </a:lnSpc>
            </a:pPr>
            <a:r>
              <a:rPr lang="en-US" sz="1800" b="1" smtClean="0">
                <a:latin typeface="Arial Narrow" pitchFamily="34" charset="0"/>
                <a:cs typeface="Arial" charset="0"/>
              </a:rPr>
              <a:t>How to fabricate state-of-the-art transistors on top of copper interconnect and keep the interconnect below at less than 400</a:t>
            </a:r>
            <a:r>
              <a:rPr lang="en-US" sz="1800" b="1" baseline="30000" smtClean="0">
                <a:latin typeface="Arial Narrow" pitchFamily="34" charset="0"/>
                <a:cs typeface="Arial" charset="0"/>
              </a:rPr>
              <a:t>o</a:t>
            </a:r>
            <a:r>
              <a:rPr lang="en-US" sz="1800" b="1" smtClean="0">
                <a:latin typeface="Arial Narrow" pitchFamily="34" charset="0"/>
                <a:cs typeface="Arial" charset="0"/>
              </a:rPr>
              <a:t>C</a:t>
            </a:r>
          </a:p>
          <a:p>
            <a:pPr lvl="2" eaLnBrk="1" hangingPunct="1">
              <a:lnSpc>
                <a:spcPct val="110000"/>
              </a:lnSpc>
              <a:buFont typeface="Wingdings" pitchFamily="2" charset="2"/>
              <a:buNone/>
            </a:pPr>
            <a:endParaRPr lang="en-US" sz="1800" b="1" smtClean="0">
              <a:latin typeface="Arial Narrow" pitchFamily="34" charset="0"/>
              <a:cs typeface="Arial" charset="0"/>
            </a:endParaRPr>
          </a:p>
          <a:p>
            <a:pPr eaLnBrk="1" hangingPunct="1">
              <a:lnSpc>
                <a:spcPct val="110000"/>
              </a:lnSpc>
            </a:pPr>
            <a:r>
              <a:rPr lang="en-US" b="1" i="1" smtClean="0">
                <a:latin typeface="Arial Narrow" pitchFamily="34" charset="0"/>
              </a:rPr>
              <a:t>Misalignment of pre-processed wafer to wafer bonding step is </a:t>
            </a:r>
            <a:r>
              <a:rPr lang="en-US" b="1" i="1" smtClean="0">
                <a:solidFill>
                  <a:srgbClr val="FF0000"/>
                </a:solidFill>
                <a:latin typeface="Arial Narrow" pitchFamily="34" charset="0"/>
              </a:rPr>
              <a:t>was</a:t>
            </a:r>
            <a:r>
              <a:rPr lang="en-US" b="1" i="1" smtClean="0">
                <a:latin typeface="Arial Narrow" pitchFamily="34" charset="0"/>
              </a:rPr>
              <a:t> ~1µm</a:t>
            </a:r>
          </a:p>
          <a:p>
            <a:pPr lvl="2" eaLnBrk="1" hangingPunct="1">
              <a:lnSpc>
                <a:spcPct val="110000"/>
              </a:lnSpc>
            </a:pPr>
            <a:r>
              <a:rPr lang="en-US" sz="1800" b="1" smtClean="0">
                <a:latin typeface="Arial Narrow" pitchFamily="34" charset="0"/>
                <a:cs typeface="Arial" charset="0"/>
              </a:rPr>
              <a:t>How to achieve 100nm or better connection pitch</a:t>
            </a:r>
          </a:p>
          <a:p>
            <a:pPr lvl="2" eaLnBrk="1" hangingPunct="1">
              <a:lnSpc>
                <a:spcPct val="110000"/>
              </a:lnSpc>
            </a:pPr>
            <a:r>
              <a:rPr lang="en-US" sz="1800" b="1" smtClean="0">
                <a:latin typeface="Arial Narrow" pitchFamily="34" charset="0"/>
                <a:cs typeface="Arial" charset="0"/>
              </a:rPr>
              <a:t>How to fabricate thin enough layer for inter-layer vias of ~50nm</a:t>
            </a:r>
          </a:p>
        </p:txBody>
      </p:sp>
      <p:sp>
        <p:nvSpPr>
          <p:cNvPr id="7" name="Rectangle 2"/>
          <p:cNvSpPr txBox="1">
            <a:spLocks noChangeArrowheads="1"/>
          </p:cNvSpPr>
          <p:nvPr/>
        </p:nvSpPr>
        <p:spPr bwMode="auto">
          <a:xfrm>
            <a:off x="381000" y="134938"/>
            <a:ext cx="8229600" cy="1143000"/>
          </a:xfrm>
          <a:prstGeom prst="rect">
            <a:avLst/>
          </a:prstGeom>
          <a:noFill/>
          <a:ln w="9525">
            <a:noFill/>
            <a:miter lim="800000"/>
            <a:headEnd/>
            <a:tailEnd/>
          </a:ln>
        </p:spPr>
        <p:txBody>
          <a:bodyPr anchor="ctr"/>
          <a:lstStyle/>
          <a:p>
            <a:pPr algn="ctr">
              <a:defRPr/>
            </a:pPr>
            <a:r>
              <a:rPr lang="en-US" sz="3600" b="1" dirty="0">
                <a:solidFill>
                  <a:srgbClr val="0073AE"/>
                </a:solidFill>
                <a:latin typeface="+mj-lt"/>
              </a:rPr>
              <a:t>The Monolithic 3D Challenge</a:t>
            </a:r>
          </a:p>
          <a:p>
            <a:pPr algn="ctr">
              <a:defRPr/>
            </a:pPr>
            <a:r>
              <a:rPr lang="en-US" sz="3600" i="1" dirty="0">
                <a:solidFill>
                  <a:srgbClr val="0073AE"/>
                </a:solidFill>
                <a:latin typeface="+mj-lt"/>
              </a:rPr>
              <a:t>Why is it not already in wide use?</a:t>
            </a:r>
          </a:p>
        </p:txBody>
      </p:sp>
      <p:sp>
        <p:nvSpPr>
          <p:cNvPr id="371716" name="Line 6"/>
          <p:cNvSpPr>
            <a:spLocks noChangeShapeType="1"/>
          </p:cNvSpPr>
          <p:nvPr/>
        </p:nvSpPr>
        <p:spPr bwMode="auto">
          <a:xfrm>
            <a:off x="8067675" y="4400550"/>
            <a:ext cx="228600" cy="142875"/>
          </a:xfrm>
          <a:prstGeom prst="line">
            <a:avLst/>
          </a:pr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Helvetic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64299</TotalTime>
  <Words>1478</Words>
  <Application>Microsoft Office PowerPoint</Application>
  <PresentationFormat>On-screen Show (4:3)</PresentationFormat>
  <Paragraphs>340</Paragraphs>
  <Slides>42</Slides>
  <Notes>42</Notes>
  <HiddenSlides>0</HiddenSlides>
  <MMClips>0</MMClips>
  <ScaleCrop>false</ScaleCrop>
  <HeadingPairs>
    <vt:vector size="8" baseType="variant">
      <vt:variant>
        <vt:lpstr>Fonts Used</vt:lpstr>
      </vt:variant>
      <vt:variant>
        <vt:i4>14</vt:i4>
      </vt:variant>
      <vt:variant>
        <vt:lpstr>Design Template</vt:lpstr>
      </vt:variant>
      <vt:variant>
        <vt:i4>1</vt:i4>
      </vt:variant>
      <vt:variant>
        <vt:lpstr>Embedded OLE Servers</vt:lpstr>
      </vt:variant>
      <vt:variant>
        <vt:i4>1</vt:i4>
      </vt:variant>
      <vt:variant>
        <vt:lpstr>Slide Titles</vt:lpstr>
      </vt:variant>
      <vt:variant>
        <vt:i4>42</vt:i4>
      </vt:variant>
    </vt:vector>
  </HeadingPairs>
  <TitlesOfParts>
    <vt:vector size="58" baseType="lpstr">
      <vt:lpstr>Arial</vt:lpstr>
      <vt:lpstr>Helvetica</vt:lpstr>
      <vt:lpstr>Helvetica-Light</vt:lpstr>
      <vt:lpstr>Wingdings</vt:lpstr>
      <vt:lpstr>Helvetica-Oblique</vt:lpstr>
      <vt:lpstr>Symbol</vt:lpstr>
      <vt:lpstr>Arial Narrow</vt:lpstr>
      <vt:lpstr>MS PGothic</vt:lpstr>
      <vt:lpstr>Gill Sans</vt:lpstr>
      <vt:lpstr>Helvetica Light</vt:lpstr>
      <vt:lpstr>Helvetica (Headings)</vt:lpstr>
      <vt:lpstr>SimSun</vt:lpstr>
      <vt:lpstr>MetaBoldLF-Roman</vt:lpstr>
      <vt:lpstr>MetaBook-Roman</vt:lpstr>
      <vt:lpstr>Default Design</vt:lpstr>
      <vt:lpstr>Acrobat Document</vt:lpstr>
      <vt:lpstr>Precision Bonders - A Game Changer for Monolithic 3D</vt:lpstr>
      <vt:lpstr>Agenda</vt:lpstr>
      <vt:lpstr>Slide 3</vt:lpstr>
      <vt:lpstr>Slide 4</vt:lpstr>
      <vt:lpstr>Connectivity Consumes 70-80% of Total Power @ 22nm Repeaters Consume Exponentially More Power and Area</vt:lpstr>
      <vt:lpstr>“CEA-Leti Signs Agreement with Qualcomm to Assess Sequential (monolithic)3D Technology” Business Wire December 08, 2013 </vt:lpstr>
      <vt:lpstr>Slide 7</vt:lpstr>
      <vt:lpstr>Slide 8</vt:lpstr>
      <vt:lpstr>Slide 9</vt:lpstr>
      <vt:lpstr>MonolithIC 3D -  Precision Bonder Flow</vt:lpstr>
      <vt:lpstr>Precision Bonder – Breakthrough With MonolthIC 3D flow =&gt; Easy path to M3D</vt:lpstr>
      <vt:lpstr>Slide 12</vt:lpstr>
      <vt:lpstr>Slide 13</vt:lpstr>
      <vt:lpstr>Slide 14</vt:lpstr>
      <vt:lpstr>Slide 15</vt:lpstr>
      <vt:lpstr>Slide 16</vt:lpstr>
      <vt:lpstr>Slide 17</vt:lpstr>
      <vt:lpstr>Slide 18</vt:lpstr>
      <vt:lpstr>Slide 19</vt:lpstr>
      <vt:lpstr>Slide 20</vt:lpstr>
      <vt:lpstr>Slide 21</vt:lpstr>
      <vt:lpstr>Monolithic 3D using Precise Bonder</vt:lpstr>
      <vt:lpstr>Connect to “Strata 1” using ‘Smart-Alignment’</vt:lpstr>
      <vt:lpstr>Smart Alignment</vt:lpstr>
      <vt:lpstr>Smart Alignment</vt:lpstr>
      <vt:lpstr>‘Smart-Alignment’</vt:lpstr>
      <vt:lpstr>Sequential vs. Parallel</vt:lpstr>
      <vt:lpstr>The Operational Thermal Challenge </vt:lpstr>
      <vt:lpstr>Cooling Three-Dimensional Integrated Circuits using  Power Delivery Networks (PDNs)</vt:lpstr>
      <vt:lpstr>Monolithic 3D Heat Removal Architecture (Achievable with Monolithic 3D vertical interconnect density)</vt:lpstr>
      <vt:lpstr>Slide 31</vt:lpstr>
      <vt:lpstr>Some 3D Applications</vt:lpstr>
      <vt:lpstr>1T SRAM (Zeno) over FinFET</vt:lpstr>
      <vt:lpstr>Image Sensor with Pixel Electronics</vt:lpstr>
      <vt:lpstr>The Twin - Field-programmable &amp; via-configurable fabric</vt:lpstr>
      <vt:lpstr>Slide 36</vt:lpstr>
      <vt:lpstr>Slide 37</vt:lpstr>
      <vt:lpstr>V. Multiple Layers Processed Simultaneously -  Huge Cost Reduction (Nx) –”BICS”</vt:lpstr>
      <vt:lpstr>Slide 39</vt:lpstr>
      <vt:lpstr>IV. Heterogeneous Integration</vt:lpstr>
      <vt:lpstr>VII. Enables Modular Design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Z;D</dc:creator>
  <cp:lastModifiedBy>Zvi</cp:lastModifiedBy>
  <cp:revision>732</cp:revision>
  <dcterms:created xsi:type="dcterms:W3CDTF">2011-03-11T04:15:11Z</dcterms:created>
  <dcterms:modified xsi:type="dcterms:W3CDTF">2014-10-11T18:04:16Z</dcterms:modified>
</cp:coreProperties>
</file>